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9144000" cy="6858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84"/>
      </p:cViewPr>
      <p:guideLst>
        <p:guide orient="horz" pos="288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6680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0988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7265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18D9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2902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18D9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3242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576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427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1097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645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2849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0894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2118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2867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350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7833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Relationship Id="rId9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400" y="-152400"/>
            <a:ext cx="12496799" cy="7010400"/>
            <a:chOff x="0" y="0"/>
            <a:chExt cx="12244070" cy="6908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243994" cy="6908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3139" y="0"/>
              <a:ext cx="4300054" cy="52078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2612" y="870"/>
              <a:ext cx="4210580" cy="4965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74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0" y="435591"/>
            <a:ext cx="3013060" cy="153459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62000" y="717014"/>
            <a:ext cx="10744200" cy="5262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885" algn="ctr">
              <a:spcBef>
                <a:spcPts val="100"/>
              </a:spcBef>
            </a:pPr>
            <a:r>
              <a:rPr sz="3200" b="1" spc="-85" dirty="0">
                <a:solidFill>
                  <a:srgbClr val="008D93"/>
                </a:solidFill>
                <a:latin typeface="Century Gothic" panose="020B0502020202020204" pitchFamily="34" charset="0"/>
                <a:cs typeface="Trebuchet MS"/>
              </a:rPr>
              <a:t>P</a:t>
            </a:r>
            <a:r>
              <a:rPr sz="3200" b="1" spc="-175" dirty="0">
                <a:solidFill>
                  <a:srgbClr val="008D93"/>
                </a:solidFill>
                <a:latin typeface="Century Gothic" panose="020B0502020202020204" pitchFamily="34" charset="0"/>
                <a:cs typeface="Trebuchet MS"/>
              </a:rPr>
              <a:t>reguntas</a:t>
            </a:r>
            <a:r>
              <a:rPr sz="3200" b="1" spc="-145" dirty="0">
                <a:solidFill>
                  <a:srgbClr val="008D93"/>
                </a:solidFill>
                <a:latin typeface="Century Gothic" panose="020B0502020202020204" pitchFamily="34" charset="0"/>
                <a:cs typeface="Trebuchet MS"/>
              </a:rPr>
              <a:t> </a:t>
            </a:r>
            <a:r>
              <a:rPr sz="3200" b="1" spc="-229" dirty="0">
                <a:solidFill>
                  <a:srgbClr val="008D93"/>
                </a:solidFill>
                <a:latin typeface="Century Gothic" panose="020B0502020202020204" pitchFamily="34" charset="0"/>
                <a:cs typeface="Trebuchet MS"/>
              </a:rPr>
              <a:t>gene</a:t>
            </a:r>
            <a:r>
              <a:rPr sz="3200" b="1" spc="-185" dirty="0">
                <a:solidFill>
                  <a:srgbClr val="008D93"/>
                </a:solidFill>
                <a:latin typeface="Century Gothic" panose="020B0502020202020204" pitchFamily="34" charset="0"/>
                <a:cs typeface="Trebuchet MS"/>
              </a:rPr>
              <a:t>r</a:t>
            </a:r>
            <a:r>
              <a:rPr sz="3200" b="1" spc="-225" dirty="0">
                <a:solidFill>
                  <a:srgbClr val="008D93"/>
                </a:solidFill>
                <a:latin typeface="Century Gothic" panose="020B0502020202020204" pitchFamily="34" charset="0"/>
                <a:cs typeface="Trebuchet MS"/>
              </a:rPr>
              <a:t>ado</a:t>
            </a:r>
            <a:r>
              <a:rPr sz="3200" b="1" spc="-180" dirty="0">
                <a:solidFill>
                  <a:srgbClr val="008D93"/>
                </a:solidFill>
                <a:latin typeface="Century Gothic" panose="020B0502020202020204" pitchFamily="34" charset="0"/>
                <a:cs typeface="Trebuchet MS"/>
              </a:rPr>
              <a:t>r</a:t>
            </a:r>
            <a:r>
              <a:rPr sz="3200" b="1" spc="-105" dirty="0">
                <a:solidFill>
                  <a:srgbClr val="008D93"/>
                </a:solidFill>
                <a:latin typeface="Century Gothic" panose="020B0502020202020204" pitchFamily="34" charset="0"/>
                <a:cs typeface="Trebuchet MS"/>
              </a:rPr>
              <a:t>as</a:t>
            </a:r>
            <a:endParaRPr sz="3200" b="1" dirty="0">
              <a:latin typeface="Century Gothic" panose="020B0502020202020204" pitchFamily="34" charset="0"/>
              <a:cs typeface="Trebuchet MS"/>
            </a:endParaRPr>
          </a:p>
          <a:p>
            <a:pPr marL="71755" algn="ctr">
              <a:spcBef>
                <a:spcPts val="2695"/>
              </a:spcBef>
            </a:pPr>
            <a:r>
              <a:rPr sz="3200" b="1" spc="-30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¿Cómo</a:t>
            </a:r>
            <a:r>
              <a:rPr sz="3200" b="1" spc="-27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365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podemos</a:t>
            </a:r>
            <a:r>
              <a:rPr sz="3200" b="1" spc="-27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0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fortalecer</a:t>
            </a:r>
            <a:r>
              <a:rPr sz="3200" b="1" spc="-27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16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la</a:t>
            </a:r>
            <a:r>
              <a:rPr sz="3200" b="1" spc="-27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6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salud</a:t>
            </a:r>
            <a:r>
              <a:rPr sz="3200" b="1" spc="-27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35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de</a:t>
            </a:r>
            <a:r>
              <a:rPr sz="3200" b="1" spc="-27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36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una</a:t>
            </a:r>
            <a:r>
              <a:rPr sz="3200" b="1" spc="-265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 adolescente</a:t>
            </a:r>
            <a:endParaRPr sz="3200" b="1" dirty="0">
              <a:latin typeface="Century Gothic" panose="020B0502020202020204" pitchFamily="34" charset="0"/>
              <a:cs typeface="Tahoma"/>
            </a:endParaRPr>
          </a:p>
          <a:p>
            <a:pPr marL="70485" algn="ctr">
              <a:spcBef>
                <a:spcPts val="3840"/>
              </a:spcBef>
            </a:pPr>
            <a:r>
              <a:rPr sz="3200" b="1" spc="-355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que</a:t>
            </a:r>
            <a:r>
              <a:rPr sz="3200" b="1" spc="-27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45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está</a:t>
            </a:r>
            <a:r>
              <a:rPr sz="3200" b="1" spc="-27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95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embarazada</a:t>
            </a:r>
            <a:r>
              <a:rPr sz="3200" b="1" spc="-295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?</a:t>
            </a:r>
            <a:endParaRPr sz="3200" b="1" dirty="0">
              <a:latin typeface="Century Gothic" panose="020B0502020202020204" pitchFamily="34" charset="0"/>
              <a:cs typeface="Tahoma"/>
            </a:endParaRPr>
          </a:p>
          <a:p>
            <a:pPr marL="12700">
              <a:spcBef>
                <a:spcPts val="3840"/>
              </a:spcBef>
            </a:pPr>
            <a:r>
              <a:rPr sz="3200" b="1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¿</a:t>
            </a:r>
            <a:r>
              <a:rPr sz="3200" b="1" spc="-26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Cuáles</a:t>
            </a:r>
            <a:r>
              <a:rPr sz="3200" b="1" spc="-2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33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son</a:t>
            </a:r>
            <a:r>
              <a:rPr sz="3200" b="1" spc="-2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8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sus</a:t>
            </a:r>
            <a:r>
              <a:rPr sz="3200" b="1" spc="-2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necesidades</a:t>
            </a:r>
            <a:r>
              <a:rPr sz="3200" b="1" spc="-2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?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ahoma"/>
            </a:endParaRPr>
          </a:p>
          <a:p>
            <a:pPr marL="12700">
              <a:spcBef>
                <a:spcPts val="3840"/>
              </a:spcBef>
            </a:pPr>
            <a:r>
              <a:rPr sz="3200" b="1" spc="-21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¿Cuáles</a:t>
            </a:r>
            <a:r>
              <a:rPr sz="3200" b="1" spc="-2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33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son</a:t>
            </a:r>
            <a:r>
              <a:rPr sz="3200" b="1" spc="-2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8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sus</a:t>
            </a:r>
            <a:r>
              <a:rPr sz="3200" b="1" spc="-2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redes</a:t>
            </a:r>
            <a:r>
              <a:rPr sz="3200" b="1" spc="-22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?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ahoma"/>
            </a:endParaRPr>
          </a:p>
          <a:p>
            <a:pPr marL="12700">
              <a:spcBef>
                <a:spcPts val="3840"/>
              </a:spcBef>
            </a:pPr>
            <a:r>
              <a:rPr sz="3200" b="1" spc="-30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¿Qué</a:t>
            </a:r>
            <a:r>
              <a:rPr sz="3200" b="1" spc="-2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3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necesita</a:t>
            </a:r>
            <a:r>
              <a:rPr sz="3200" b="1" spc="-2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3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de</a:t>
            </a:r>
            <a:r>
              <a:rPr sz="3200" b="1" spc="-2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30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su</a:t>
            </a:r>
            <a:r>
              <a:rPr sz="3200" b="1" spc="-2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31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comunidad</a:t>
            </a:r>
            <a:r>
              <a:rPr sz="3200" b="1" spc="-2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34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y</a:t>
            </a:r>
            <a:r>
              <a:rPr sz="3200" b="1" spc="-2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familia</a:t>
            </a:r>
            <a:r>
              <a:rPr sz="32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?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4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9000" y="264911"/>
            <a:ext cx="6125899" cy="4560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spc="-295" dirty="0">
                <a:solidFill>
                  <a:srgbClr val="008D93"/>
                </a:solidFill>
                <a:latin typeface="Century Gothic" panose="020B0502020202020204" pitchFamily="34" charset="0"/>
              </a:rPr>
              <a:t>A</a:t>
            </a:r>
            <a:r>
              <a:rPr sz="3200" spc="-140" dirty="0">
                <a:solidFill>
                  <a:srgbClr val="008D93"/>
                </a:solidFill>
                <a:latin typeface="Century Gothic" panose="020B0502020202020204" pitchFamily="34" charset="0"/>
              </a:rPr>
              <a:t>lgunas</a:t>
            </a:r>
            <a:r>
              <a:rPr sz="3200" spc="-145" dirty="0">
                <a:solidFill>
                  <a:srgbClr val="008D93"/>
                </a:solidFill>
                <a:latin typeface="Century Gothic" panose="020B0502020202020204" pitchFamily="34" charset="0"/>
              </a:rPr>
              <a:t> </a:t>
            </a:r>
            <a:r>
              <a:rPr sz="3200" spc="-165" dirty="0">
                <a:solidFill>
                  <a:srgbClr val="008D93"/>
                </a:solidFill>
                <a:latin typeface="Century Gothic" panose="020B0502020202020204" pitchFamily="34" charset="0"/>
              </a:rPr>
              <a:t>posibles</a:t>
            </a:r>
            <a:r>
              <a:rPr sz="3200" spc="-145" dirty="0">
                <a:solidFill>
                  <a:srgbClr val="008D93"/>
                </a:solidFill>
                <a:latin typeface="Century Gothic" panose="020B0502020202020204" pitchFamily="34" charset="0"/>
              </a:rPr>
              <a:t> </a:t>
            </a:r>
            <a:r>
              <a:rPr sz="3200" spc="-220" dirty="0">
                <a:solidFill>
                  <a:srgbClr val="008D93"/>
                </a:solidFill>
                <a:latin typeface="Century Gothic" panose="020B0502020202020204" pitchFamily="34" charset="0"/>
              </a:rPr>
              <a:t>redes</a:t>
            </a:r>
            <a:r>
              <a:rPr sz="3200" spc="-145" dirty="0">
                <a:solidFill>
                  <a:srgbClr val="008D93"/>
                </a:solidFill>
                <a:latin typeface="Century Gothic" panose="020B0502020202020204" pitchFamily="34" charset="0"/>
              </a:rPr>
              <a:t> </a:t>
            </a:r>
            <a:r>
              <a:rPr sz="3200" spc="-295" dirty="0">
                <a:solidFill>
                  <a:srgbClr val="008D93"/>
                </a:solidFill>
                <a:latin typeface="Century Gothic" panose="020B0502020202020204" pitchFamily="34" charset="0"/>
              </a:rPr>
              <a:t>de</a:t>
            </a:r>
            <a:r>
              <a:rPr sz="3200" spc="-145" dirty="0">
                <a:solidFill>
                  <a:srgbClr val="008D93"/>
                </a:solidFill>
                <a:latin typeface="Century Gothic" panose="020B0502020202020204" pitchFamily="34" charset="0"/>
              </a:rPr>
              <a:t> </a:t>
            </a:r>
            <a:r>
              <a:rPr sz="3200" spc="-250" dirty="0">
                <a:solidFill>
                  <a:srgbClr val="008D93"/>
                </a:solidFill>
                <a:latin typeface="Century Gothic" panose="020B0502020202020204" pitchFamily="34" charset="0"/>
              </a:rPr>
              <a:t>apoyo</a:t>
            </a:r>
            <a:endParaRPr sz="3200" dirty="0">
              <a:latin typeface="Century Gothic" panose="020B050202020202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4489" y="1116286"/>
            <a:ext cx="2143124" cy="21431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1729" y="4761460"/>
            <a:ext cx="2037520" cy="12225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3342" y="1387750"/>
            <a:ext cx="1325218" cy="16001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94490" y="4410898"/>
            <a:ext cx="2362199" cy="14001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28473" y="1260612"/>
            <a:ext cx="2390774" cy="148589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185172" y="3259412"/>
            <a:ext cx="1922145" cy="2812415"/>
            <a:chOff x="3661171" y="3259411"/>
            <a:chExt cx="1922145" cy="2812415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61171" y="4150205"/>
              <a:ext cx="1921564" cy="19215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5241" y="3259411"/>
              <a:ext cx="1073425" cy="1073425"/>
            </a:xfrm>
            <a:prstGeom prst="rect">
              <a:avLst/>
            </a:prstGeom>
          </p:spPr>
        </p:pic>
      </p:grpSp>
      <p:pic>
        <p:nvPicPr>
          <p:cNvPr id="12" name="object 2"/>
          <p:cNvPicPr/>
          <p:nvPr/>
        </p:nvPicPr>
        <p:blipFill rotWithShape="1">
          <a:blip r:embed="rId9" cstate="print"/>
          <a:srcRect r="72104" b="79200"/>
          <a:stretch/>
        </p:blipFill>
        <p:spPr>
          <a:xfrm>
            <a:off x="0" y="435591"/>
            <a:ext cx="3013060" cy="1534591"/>
          </a:xfrm>
          <a:prstGeom prst="rect">
            <a:avLst/>
          </a:prstGeom>
        </p:spPr>
      </p:pic>
      <p:sp>
        <p:nvSpPr>
          <p:cNvPr id="13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0" y="435591"/>
            <a:ext cx="3013060" cy="15345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710263"/>
            <a:ext cx="9906000" cy="629018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605155" marR="5080" indent="-593090" algn="ctr">
              <a:lnSpc>
                <a:spcPct val="100000"/>
              </a:lnSpc>
              <a:spcBef>
                <a:spcPts val="105"/>
              </a:spcBef>
            </a:pPr>
            <a:r>
              <a:rPr lang="es-ES" sz="4000" b="1" spc="-300" dirty="0" smtClean="0">
                <a:solidFill>
                  <a:srgbClr val="009999"/>
                </a:solidFill>
                <a:latin typeface="Century Gothic" panose="020B0502020202020204" pitchFamily="34" charset="0"/>
              </a:rPr>
              <a:t>Tejiendo nuestras redes de apoyo</a:t>
            </a:r>
            <a:endParaRPr sz="4000" b="1" spc="-300" dirty="0">
              <a:solidFill>
                <a:srgbClr val="009999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2600" y="2949721"/>
            <a:ext cx="8783399" cy="27321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2400" b="1" spc="-150" dirty="0">
                <a:solidFill>
                  <a:srgbClr val="008D92"/>
                </a:solidFill>
                <a:latin typeface="Century Gothic" panose="020B0502020202020204" pitchFamily="34" charset="0"/>
                <a:cs typeface="Calibri"/>
              </a:rPr>
              <a:t>Curso: </a:t>
            </a:r>
            <a:r>
              <a:rPr lang="es-ES" sz="2400" b="1" spc="-150" dirty="0" smtClean="0">
                <a:solidFill>
                  <a:srgbClr val="008D92"/>
                </a:solidFill>
                <a:latin typeface="Century Gothic" panose="020B0502020202020204" pitchFamily="34" charset="0"/>
                <a:cs typeface="Calibri"/>
              </a:rPr>
              <a:t>Conociendo mis derechos como Adolescente, Mujer, Empoderada, Libre y Autónoma.</a:t>
            </a:r>
            <a:endParaRPr sz="2400" spc="-150" dirty="0">
              <a:latin typeface="Century Gothic" panose="020B0502020202020204" pitchFamily="34" charset="0"/>
              <a:cs typeface="Calibri"/>
            </a:endParaRPr>
          </a:p>
          <a:p>
            <a:pPr marL="12065" algn="ctr">
              <a:spcBef>
                <a:spcPts val="2400"/>
              </a:spcBef>
            </a:pPr>
            <a:r>
              <a:rPr sz="2400" b="1" spc="-150" dirty="0">
                <a:solidFill>
                  <a:srgbClr val="008D92"/>
                </a:solidFill>
                <a:latin typeface="Century Gothic" panose="020B0502020202020204" pitchFamily="34" charset="0"/>
                <a:cs typeface="Calibri"/>
              </a:rPr>
              <a:t>CCSS </a:t>
            </a:r>
            <a:r>
              <a:rPr sz="2400" b="1" spc="-150" dirty="0">
                <a:solidFill>
                  <a:srgbClr val="008D92"/>
                </a:solidFill>
                <a:latin typeface="Century Gothic" panose="020B0502020202020204" pitchFamily="34" charset="0"/>
                <a:cs typeface="Trebuchet MS"/>
              </a:rPr>
              <a:t>–</a:t>
            </a:r>
            <a:r>
              <a:rPr sz="2400" b="1" spc="-150" dirty="0">
                <a:solidFill>
                  <a:srgbClr val="008D92"/>
                </a:solidFill>
                <a:latin typeface="Century Gothic" panose="020B0502020202020204" pitchFamily="34" charset="0"/>
                <a:cs typeface="Calibri"/>
              </a:rPr>
              <a:t>Fundación PANIAMOR</a:t>
            </a:r>
            <a:endParaRPr sz="2400" spc="-150" dirty="0">
              <a:latin typeface="Century Gothic" panose="020B0502020202020204" pitchFamily="34" charset="0"/>
              <a:cs typeface="Calibri"/>
            </a:endParaRPr>
          </a:p>
          <a:p>
            <a:pPr marL="3098800" marR="3080385" algn="ctr">
              <a:spcBef>
                <a:spcPts val="1989"/>
              </a:spcBef>
            </a:pPr>
            <a:r>
              <a:rPr sz="1400" b="1" spc="-150" dirty="0">
                <a:solidFill>
                  <a:srgbClr val="008D92"/>
                </a:solidFill>
                <a:latin typeface="Century Gothic" panose="020B0502020202020204" pitchFamily="34" charset="0"/>
                <a:cs typeface="Calibri"/>
              </a:rPr>
              <a:t>Con el soporte financiero de  MSD for Mothers</a:t>
            </a:r>
            <a:endParaRPr sz="1400" spc="-150" dirty="0">
              <a:latin typeface="Century Gothic" panose="020B0502020202020204" pitchFamily="34" charset="0"/>
              <a:cs typeface="Calibri"/>
            </a:endParaRPr>
          </a:p>
          <a:p>
            <a:pPr>
              <a:spcBef>
                <a:spcPts val="35"/>
              </a:spcBef>
            </a:pPr>
            <a:endParaRPr sz="1200" spc="-150" dirty="0">
              <a:latin typeface="Century Gothic" panose="020B0502020202020204" pitchFamily="34" charset="0"/>
              <a:cs typeface="Calibri"/>
            </a:endParaRPr>
          </a:p>
          <a:p>
            <a:pPr marL="9525" algn="ctr"/>
            <a:r>
              <a:rPr sz="1400" b="1" spc="-150" dirty="0">
                <a:solidFill>
                  <a:srgbClr val="008D92"/>
                </a:solidFill>
                <a:latin typeface="Century Gothic" panose="020B0502020202020204" pitchFamily="34" charset="0"/>
                <a:cs typeface="Calibri"/>
              </a:rPr>
              <a:t>Una iniciativa de Merck &amp; Co., Inc., Kenilworth, NJ, USA</a:t>
            </a:r>
            <a:endParaRPr sz="1400" spc="-150" dirty="0">
              <a:latin typeface="Century Gothic" panose="020B0502020202020204" pitchFamily="34" charset="0"/>
              <a:cs typeface="Calibri"/>
            </a:endParaRPr>
          </a:p>
          <a:p>
            <a:pPr marL="6350" algn="ctr"/>
            <a:r>
              <a:rPr sz="1400" b="1" spc="-150" dirty="0">
                <a:solidFill>
                  <a:srgbClr val="008D92"/>
                </a:solidFill>
                <a:latin typeface="Century Gothic" panose="020B0502020202020204" pitchFamily="34" charset="0"/>
                <a:cs typeface="Calibri"/>
              </a:rPr>
              <a:t>Para ayudar a crear un mundo donde ninguna mujer muera mientras da vida</a:t>
            </a:r>
            <a:endParaRPr sz="1400" spc="-150" dirty="0"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6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0" y="435591"/>
            <a:ext cx="3013060" cy="15345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8200" y="1600200"/>
            <a:ext cx="10972800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860" indent="-264795">
              <a:spcBef>
                <a:spcPts val="100"/>
              </a:spcBef>
              <a:buAutoNum type="arabicPeriod"/>
              <a:tabLst>
                <a:tab pos="277495" algn="l"/>
              </a:tabLst>
            </a:pPr>
            <a:r>
              <a:rPr sz="2400" b="1" dirty="0">
                <a:solidFill>
                  <a:srgbClr val="92D050"/>
                </a:solidFill>
                <a:latin typeface="Century Gothic" panose="020B0502020202020204" pitchFamily="34" charset="0"/>
                <a:cs typeface="Tahoma"/>
              </a:rPr>
              <a:t>¿Qué es salud</a:t>
            </a:r>
            <a:r>
              <a:rPr sz="2400" b="1" dirty="0">
                <a:solidFill>
                  <a:srgbClr val="92D050"/>
                </a:solidFill>
                <a:latin typeface="Century Gothic" panose="020B0502020202020204" pitchFamily="34" charset="0"/>
                <a:cs typeface="Tahoma"/>
              </a:rPr>
              <a:t>?</a:t>
            </a:r>
            <a:endParaRPr sz="2400" b="1" dirty="0">
              <a:latin typeface="Century Gothic" panose="020B0502020202020204" pitchFamily="34" charset="0"/>
              <a:cs typeface="Tahoma"/>
            </a:endParaRPr>
          </a:p>
          <a:p>
            <a:pPr marL="240029" indent="-227329">
              <a:spcBef>
                <a:spcPts val="2400"/>
              </a:spcBef>
              <a:buAutoNum type="arabicPeriod"/>
              <a:tabLst>
                <a:tab pos="240029" algn="l"/>
              </a:tabLst>
            </a:pPr>
            <a:r>
              <a:rPr sz="2400" b="1" dirty="0">
                <a:solidFill>
                  <a:srgbClr val="538CD4"/>
                </a:solidFill>
                <a:latin typeface="Century Gothic" panose="020B0502020202020204" pitchFamily="34" charset="0"/>
                <a:cs typeface="Tahoma"/>
              </a:rPr>
              <a:t>Qué determina mi salud</a:t>
            </a:r>
            <a:endParaRPr sz="2400" b="1" dirty="0">
              <a:latin typeface="Century Gothic" panose="020B0502020202020204" pitchFamily="34" charset="0"/>
              <a:cs typeface="Tahoma"/>
            </a:endParaRPr>
          </a:p>
          <a:p>
            <a:pPr marL="372745" marR="5080">
              <a:lnSpc>
                <a:spcPct val="200000"/>
              </a:lnSpc>
            </a:pPr>
            <a:r>
              <a:rPr sz="2400" b="1" dirty="0">
                <a:solidFill>
                  <a:srgbClr val="538CD4"/>
                </a:solidFill>
                <a:latin typeface="Century Gothic" panose="020B0502020202020204" pitchFamily="34" charset="0"/>
                <a:cs typeface="Tahoma"/>
              </a:rPr>
              <a:t>Atención de la salud integral de la persona adolescente en la Caja  Costarricense de Seguro</a:t>
            </a:r>
            <a:r>
              <a:rPr sz="2400" b="1" dirty="0">
                <a:solidFill>
                  <a:srgbClr val="538CD4"/>
                </a:solidFill>
                <a:latin typeface="Century Gothic" panose="020B0502020202020204" pitchFamily="34" charset="0"/>
                <a:cs typeface="Tahoma"/>
              </a:rPr>
              <a:t> Social (CCSS)</a:t>
            </a:r>
            <a:endParaRPr sz="2400" b="1" dirty="0">
              <a:latin typeface="Century Gothic" panose="020B0502020202020204" pitchFamily="34" charset="0"/>
              <a:cs typeface="Tahoma"/>
            </a:endParaRPr>
          </a:p>
          <a:p>
            <a:pPr marL="12700" marR="1377315">
              <a:lnSpc>
                <a:spcPct val="200000"/>
              </a:lnSpc>
              <a:buAutoNum type="arabicPeriod" startAt="3"/>
              <a:tabLst>
                <a:tab pos="240029" algn="l"/>
              </a:tabLst>
            </a:pPr>
            <a:r>
              <a:rPr sz="2400" b="1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Preguntas para fortalecer nuestra salud como </a:t>
            </a:r>
            <a:r>
              <a:rPr sz="2400" b="1" dirty="0" err="1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adolescentes</a:t>
            </a:r>
            <a:r>
              <a:rPr sz="2400" b="1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 </a:t>
            </a:r>
            <a:endParaRPr lang="es-ES" sz="2400" b="1" dirty="0" smtClean="0">
              <a:solidFill>
                <a:srgbClr val="FF0000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1377315">
              <a:lnSpc>
                <a:spcPct val="200000"/>
              </a:lnSpc>
              <a:buAutoNum type="arabicPeriod" startAt="3"/>
              <a:tabLst>
                <a:tab pos="240029" algn="l"/>
              </a:tabLst>
            </a:pPr>
            <a:r>
              <a:rPr sz="24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b="1" dirty="0">
                <a:solidFill>
                  <a:srgbClr val="00B050"/>
                </a:solidFill>
                <a:latin typeface="Century Gothic" panose="020B0502020202020204" pitchFamily="34" charset="0"/>
                <a:cs typeface="Tahoma"/>
              </a:rPr>
              <a:t>Redes de apoyo para adolescentes mujeres</a:t>
            </a:r>
            <a:r>
              <a:rPr sz="2400" b="1" dirty="0">
                <a:solidFill>
                  <a:srgbClr val="7F7F7F"/>
                </a:solidFill>
                <a:latin typeface="Century Gothic" panose="020B0502020202020204" pitchFamily="34" charset="0"/>
                <a:cs typeface="Tahoma"/>
              </a:rPr>
              <a:t>.</a:t>
            </a:r>
            <a:endParaRPr sz="2400" b="1" dirty="0"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93704" y="636064"/>
            <a:ext cx="286179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000" b="1" spc="-210" dirty="0">
                <a:solidFill>
                  <a:srgbClr val="008D93"/>
                </a:solidFill>
                <a:latin typeface="Century Gothic" panose="020B0502020202020204" pitchFamily="34" charset="0"/>
              </a:rPr>
              <a:t>Contenidos</a:t>
            </a:r>
            <a:endParaRPr sz="4000" b="1" dirty="0">
              <a:latin typeface="Century Gothic" panose="020B0502020202020204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7200" y="2943602"/>
            <a:ext cx="542368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40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¿Qué es salud</a:t>
            </a:r>
            <a:r>
              <a:rPr sz="4400" dirty="0">
                <a:solidFill>
                  <a:srgbClr val="FF0000"/>
                </a:solidFill>
                <a:latin typeface="Century Gothic" panose="020B0502020202020204" pitchFamily="34" charset="0"/>
                <a:cs typeface="Tahoma"/>
              </a:rPr>
              <a:t>?</a:t>
            </a:r>
            <a:endParaRPr sz="4400" dirty="0"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1970182"/>
            <a:ext cx="61606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dirty="0">
                <a:solidFill>
                  <a:srgbClr val="008D93"/>
                </a:solidFill>
                <a:latin typeface="Century Gothic" panose="020B0502020202020204" pitchFamily="34" charset="0"/>
                <a:cs typeface="Trebuchet MS"/>
              </a:rPr>
              <a:t>Pregunta generadora</a:t>
            </a:r>
            <a:endParaRPr sz="3200" dirty="0">
              <a:latin typeface="Century Gothic" panose="020B0502020202020204" pitchFamily="34" charset="0"/>
              <a:cs typeface="Trebuchet MS"/>
            </a:endParaRP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0" y="435591"/>
            <a:ext cx="3013060" cy="1534591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0" y="435591"/>
            <a:ext cx="3013060" cy="1534591"/>
          </a:xfrm>
          <a:prstGeom prst="rect">
            <a:avLst/>
          </a:prstGeom>
        </p:spPr>
      </p:pic>
      <p:sp>
        <p:nvSpPr>
          <p:cNvPr id="14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1314" y="213956"/>
            <a:ext cx="7992486" cy="899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0" marR="5080" indent="-1524635" algn="ctr">
              <a:spcBef>
                <a:spcPts val="100"/>
              </a:spcBef>
            </a:pPr>
            <a:r>
              <a:rPr lang="es-ES" sz="3200" dirty="0">
                <a:latin typeface="Century Gothic" panose="020B0502020202020204" pitchFamily="34" charset="0"/>
              </a:rPr>
              <a:t>¿Cuáles </a:t>
            </a:r>
            <a:r>
              <a:rPr lang="es-ES" sz="3200" dirty="0" err="1">
                <a:latin typeface="Century Gothic" panose="020B0502020202020204" pitchFamily="34" charset="0"/>
              </a:rPr>
              <a:t>imagenes</a:t>
            </a:r>
            <a:r>
              <a:rPr lang="es-ES" sz="3200" dirty="0">
                <a:latin typeface="Century Gothic" panose="020B0502020202020204" pitchFamily="34" charset="0"/>
              </a:rPr>
              <a:t> están relacionadas</a:t>
            </a:r>
            <a:br>
              <a:rPr lang="es-ES" sz="3200" dirty="0">
                <a:latin typeface="Century Gothic" panose="020B0502020202020204" pitchFamily="34" charset="0"/>
              </a:rPr>
            </a:br>
            <a:r>
              <a:rPr lang="es-ES" sz="3200" dirty="0">
                <a:latin typeface="Century Gothic" panose="020B0502020202020204" pitchFamily="34" charset="0"/>
              </a:rPr>
              <a:t> a  la salud y cuáles no?</a:t>
            </a:r>
            <a:endParaRPr sz="3200" dirty="0">
              <a:latin typeface="Century Gothic" panose="020B0502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40810" y="1231221"/>
            <a:ext cx="8578215" cy="5494655"/>
            <a:chOff x="316809" y="1231220"/>
            <a:chExt cx="8578215" cy="54946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91" y="1231220"/>
              <a:ext cx="2343149" cy="1952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4553" y="3134550"/>
              <a:ext cx="2466974" cy="18478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809" y="4982401"/>
              <a:ext cx="2628899" cy="17430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3250" y="5125276"/>
              <a:ext cx="2857499" cy="16001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43250" y="1407432"/>
              <a:ext cx="2857499" cy="1600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29532" y="1301620"/>
              <a:ext cx="2457449" cy="18573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46639" y="5019054"/>
              <a:ext cx="2847974" cy="16001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84244" y="3134551"/>
              <a:ext cx="2924790" cy="19479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0" y="435591"/>
            <a:ext cx="3013060" cy="153459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990600" y="2165854"/>
            <a:ext cx="10425032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Según</a:t>
            </a:r>
            <a:r>
              <a:rPr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la</a:t>
            </a:r>
            <a:r>
              <a:rPr sz="2400" spc="28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8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Política</a:t>
            </a:r>
            <a:r>
              <a:rPr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2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Institucional</a:t>
            </a:r>
            <a:r>
              <a:rPr sz="24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9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de</a:t>
            </a:r>
            <a:r>
              <a:rPr sz="24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Atención</a:t>
            </a:r>
            <a:r>
              <a:rPr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Integral </a:t>
            </a:r>
            <a:r>
              <a:rPr sz="2400" spc="-18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24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la</a:t>
            </a:r>
            <a:r>
              <a:rPr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Adolescencia,</a:t>
            </a:r>
            <a:r>
              <a:rPr sz="24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6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(CCSS,</a:t>
            </a:r>
            <a:r>
              <a:rPr sz="24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2018) </a:t>
            </a:r>
            <a:r>
              <a:rPr sz="2400" spc="-14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El</a:t>
            </a:r>
            <a:r>
              <a:rPr sz="24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6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concepto</a:t>
            </a:r>
            <a:r>
              <a:rPr sz="24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9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de </a:t>
            </a:r>
            <a:r>
              <a:rPr sz="2400" spc="-5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Salud</a:t>
            </a:r>
            <a:r>
              <a:rPr sz="2400" spc="-15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Integral</a:t>
            </a:r>
            <a:r>
              <a:rPr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3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del</a:t>
            </a:r>
            <a:r>
              <a:rPr sz="2400" spc="-15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Adolescente</a:t>
            </a:r>
            <a:r>
              <a:rPr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9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y</a:t>
            </a:r>
            <a:r>
              <a:rPr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9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el</a:t>
            </a:r>
            <a:r>
              <a:rPr sz="2400" spc="-15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8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joven</a:t>
            </a:r>
            <a:r>
              <a:rPr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6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se</a:t>
            </a:r>
            <a:r>
              <a:rPr sz="2400" spc="-15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3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reﬁere</a:t>
            </a:r>
            <a:r>
              <a:rPr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8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9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la</a:t>
            </a:r>
            <a:r>
              <a:rPr sz="2400" spc="-15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4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amplitud</a:t>
            </a:r>
            <a:r>
              <a:rPr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7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con</a:t>
            </a:r>
            <a:r>
              <a:rPr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que</a:t>
            </a:r>
            <a:r>
              <a:rPr sz="2400" spc="-15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9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debe</a:t>
            </a:r>
            <a:r>
              <a:rPr sz="2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6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abordarse</a:t>
            </a:r>
            <a:r>
              <a:rPr sz="2400" spc="-15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7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su </a:t>
            </a:r>
            <a:r>
              <a:rPr sz="2400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atención</a:t>
            </a:r>
            <a:r>
              <a:rPr sz="2400" spc="-16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400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considerando</a:t>
            </a:r>
            <a:r>
              <a:rPr sz="2400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/>
              </a:rPr>
              <a:t>: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2800" y="652430"/>
            <a:ext cx="6799580" cy="899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933575" algn="l"/>
              </a:tabLst>
            </a:pPr>
            <a:r>
              <a:rPr sz="3200" b="1" dirty="0" err="1">
                <a:solidFill>
                  <a:srgbClr val="008D94"/>
                </a:solidFill>
                <a:latin typeface="Century Gothic" panose="020B0502020202020204" pitchFamily="34" charset="0"/>
              </a:rPr>
              <a:t>Salud</a:t>
            </a:r>
            <a:r>
              <a:rPr sz="3200" b="1" dirty="0">
                <a:solidFill>
                  <a:srgbClr val="008D94"/>
                </a:solidFill>
                <a:latin typeface="Century Gothic" panose="020B0502020202020204" pitchFamily="34" charset="0"/>
              </a:rPr>
              <a:t> </a:t>
            </a:r>
            <a:r>
              <a:rPr sz="3200" b="1" dirty="0" smtClean="0">
                <a:solidFill>
                  <a:srgbClr val="008D94"/>
                </a:solidFill>
                <a:latin typeface="Century Gothic" panose="020B0502020202020204" pitchFamily="34" charset="0"/>
              </a:rPr>
              <a:t>Integral</a:t>
            </a:r>
            <a:r>
              <a:rPr lang="es-ES" sz="3200" b="1" dirty="0">
                <a:solidFill>
                  <a:srgbClr val="008D94"/>
                </a:solidFill>
                <a:latin typeface="Century Gothic" panose="020B0502020202020204" pitchFamily="34" charset="0"/>
              </a:rPr>
              <a:t> </a:t>
            </a:r>
            <a:r>
              <a:rPr sz="3200" b="1" dirty="0" smtClean="0">
                <a:solidFill>
                  <a:srgbClr val="008D94"/>
                </a:solidFill>
                <a:latin typeface="Century Gothic" panose="020B0502020202020204" pitchFamily="34" charset="0"/>
              </a:rPr>
              <a:t>de </a:t>
            </a:r>
            <a:r>
              <a:rPr sz="3200" b="1" dirty="0">
                <a:solidFill>
                  <a:srgbClr val="008D94"/>
                </a:solidFill>
                <a:latin typeface="Century Gothic" panose="020B0502020202020204" pitchFamily="34" charset="0"/>
              </a:rPr>
              <a:t>las personas </a:t>
            </a:r>
            <a:r>
              <a:rPr sz="3200" b="1" dirty="0">
                <a:solidFill>
                  <a:srgbClr val="008D94"/>
                </a:solidFill>
                <a:latin typeface="Century Gothic" panose="020B0502020202020204" pitchFamily="34" charset="0"/>
              </a:rPr>
              <a:t>adolescentes y jóvenes</a:t>
            </a:r>
            <a:endParaRPr sz="3200" b="1" dirty="0">
              <a:latin typeface="Century Gothic" panose="020B0502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2596" y="4239001"/>
            <a:ext cx="2105025" cy="1273175"/>
            <a:chOff x="1978717" y="2055582"/>
            <a:chExt cx="2105025" cy="1273175"/>
          </a:xfrm>
        </p:grpSpPr>
        <p:sp>
          <p:nvSpPr>
            <p:cNvPr id="5" name="object 5"/>
            <p:cNvSpPr/>
            <p:nvPr/>
          </p:nvSpPr>
          <p:spPr>
            <a:xfrm>
              <a:off x="1991417" y="2068282"/>
              <a:ext cx="2079625" cy="1247775"/>
            </a:xfrm>
            <a:custGeom>
              <a:avLst/>
              <a:gdLst/>
              <a:ahLst/>
              <a:cxnLst/>
              <a:rect l="l" t="t" r="r" b="b"/>
              <a:pathLst>
                <a:path w="2079625" h="1247775">
                  <a:moveTo>
                    <a:pt x="2079064" y="1247437"/>
                  </a:moveTo>
                  <a:lnTo>
                    <a:pt x="0" y="1247437"/>
                  </a:lnTo>
                  <a:lnTo>
                    <a:pt x="0" y="0"/>
                  </a:lnTo>
                  <a:lnTo>
                    <a:pt x="2079064" y="0"/>
                  </a:lnTo>
                  <a:lnTo>
                    <a:pt x="2079064" y="1247437"/>
                  </a:lnTo>
                  <a:close/>
                </a:path>
              </a:pathLst>
            </a:custGeom>
            <a:solidFill>
              <a:srgbClr val="BE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91417" y="2068282"/>
              <a:ext cx="2079625" cy="1247775"/>
            </a:xfrm>
            <a:custGeom>
              <a:avLst/>
              <a:gdLst/>
              <a:ahLst/>
              <a:cxnLst/>
              <a:rect l="l" t="t" r="r" b="b"/>
              <a:pathLst>
                <a:path w="2079625" h="1247775">
                  <a:moveTo>
                    <a:pt x="0" y="0"/>
                  </a:moveTo>
                  <a:lnTo>
                    <a:pt x="2079064" y="0"/>
                  </a:lnTo>
                  <a:lnTo>
                    <a:pt x="2079064" y="1247437"/>
                  </a:lnTo>
                  <a:lnTo>
                    <a:pt x="0" y="1247437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5378" y="4267772"/>
            <a:ext cx="2242243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830" marR="410845" indent="77470" algn="ctr">
              <a:lnSpc>
                <a:spcPts val="2380"/>
              </a:lnSpc>
            </a:pPr>
            <a:endParaRPr lang="es-ES" sz="2200" dirty="0">
              <a:latin typeface="Times New Roman"/>
              <a:cs typeface="Times New Roman"/>
            </a:endParaRPr>
          </a:p>
          <a:p>
            <a:pPr marL="417830" marR="410845" indent="77470" algn="ctr">
              <a:lnSpc>
                <a:spcPts val="2380"/>
              </a:lnSpc>
            </a:pPr>
            <a:r>
              <a:rPr sz="2000" spc="-5" dirty="0" err="1" smtClean="0">
                <a:latin typeface="Century Gothic" panose="020B0502020202020204" pitchFamily="34" charset="0"/>
                <a:cs typeface="Arial MT"/>
              </a:rPr>
              <a:t>Factores</a:t>
            </a:r>
            <a:r>
              <a:rPr sz="2000" spc="-5" dirty="0" smtClean="0">
                <a:latin typeface="Century Gothic" panose="020B0502020202020204" pitchFamily="34" charset="0"/>
                <a:cs typeface="Arial MT"/>
              </a:rPr>
              <a:t> </a:t>
            </a:r>
            <a:r>
              <a:rPr sz="2000" spc="-600" dirty="0" smtClean="0">
                <a:latin typeface="Century Gothic" panose="020B0502020202020204" pitchFamily="34" charset="0"/>
                <a:cs typeface="Arial MT"/>
              </a:rPr>
              <a:t> </a:t>
            </a:r>
            <a:r>
              <a:rPr sz="2000" spc="-5" dirty="0" err="1" smtClean="0">
                <a:latin typeface="Century Gothic" panose="020B0502020202020204" pitchFamily="34" charset="0"/>
                <a:cs typeface="Arial MT"/>
              </a:rPr>
              <a:t>biológic</a:t>
            </a:r>
            <a:r>
              <a:rPr lang="es-ES" sz="2000" spc="-5" dirty="0" smtClean="0">
                <a:latin typeface="Century Gothic" panose="020B0502020202020204" pitchFamily="34" charset="0"/>
                <a:cs typeface="Arial MT"/>
              </a:rPr>
              <a:t>o</a:t>
            </a:r>
            <a:r>
              <a:rPr sz="2000" spc="-5" dirty="0" smtClean="0">
                <a:latin typeface="Century Gothic" panose="020B0502020202020204" pitchFamily="34" charset="0"/>
                <a:cs typeface="Arial MT"/>
              </a:rPr>
              <a:t>s</a:t>
            </a:r>
            <a:endParaRPr sz="2000" dirty="0">
              <a:latin typeface="Century Gothic" panose="020B0502020202020204" pitchFamily="34" charset="0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57923" y="4278226"/>
            <a:ext cx="2105025" cy="1273175"/>
            <a:chOff x="4265686" y="2055582"/>
            <a:chExt cx="2105025" cy="1273175"/>
          </a:xfrm>
        </p:grpSpPr>
        <p:sp>
          <p:nvSpPr>
            <p:cNvPr id="9" name="object 9"/>
            <p:cNvSpPr/>
            <p:nvPr/>
          </p:nvSpPr>
          <p:spPr>
            <a:xfrm>
              <a:off x="4278386" y="2068282"/>
              <a:ext cx="2079625" cy="1247775"/>
            </a:xfrm>
            <a:custGeom>
              <a:avLst/>
              <a:gdLst/>
              <a:ahLst/>
              <a:cxnLst/>
              <a:rect l="l" t="t" r="r" b="b"/>
              <a:pathLst>
                <a:path w="2079625" h="1247775">
                  <a:moveTo>
                    <a:pt x="2079064" y="1247437"/>
                  </a:moveTo>
                  <a:lnTo>
                    <a:pt x="0" y="1247437"/>
                  </a:lnTo>
                  <a:lnTo>
                    <a:pt x="0" y="0"/>
                  </a:lnTo>
                  <a:lnTo>
                    <a:pt x="2079064" y="0"/>
                  </a:lnTo>
                  <a:lnTo>
                    <a:pt x="2079064" y="1247437"/>
                  </a:lnTo>
                  <a:close/>
                </a:path>
              </a:pathLst>
            </a:custGeom>
            <a:solidFill>
              <a:srgbClr val="9BBB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78386" y="2068282"/>
              <a:ext cx="2079625" cy="1247775"/>
            </a:xfrm>
            <a:custGeom>
              <a:avLst/>
              <a:gdLst/>
              <a:ahLst/>
              <a:cxnLst/>
              <a:rect l="l" t="t" r="r" b="b"/>
              <a:pathLst>
                <a:path w="2079625" h="1247775">
                  <a:moveTo>
                    <a:pt x="0" y="0"/>
                  </a:moveTo>
                  <a:lnTo>
                    <a:pt x="2079064" y="0"/>
                  </a:lnTo>
                  <a:lnTo>
                    <a:pt x="2079064" y="1247437"/>
                  </a:lnTo>
                  <a:lnTo>
                    <a:pt x="0" y="1247437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10790" y="4309310"/>
            <a:ext cx="2079625" cy="76559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38430"/>
            <a:r>
              <a:rPr sz="2000" spc="-5" dirty="0">
                <a:latin typeface="Century Gothic" panose="020B0502020202020204" pitchFamily="34" charset="0"/>
                <a:cs typeface="Arial MT"/>
              </a:rPr>
              <a:t>Estilos</a:t>
            </a:r>
            <a:r>
              <a:rPr sz="2000" spc="-40" dirty="0">
                <a:latin typeface="Century Gothic" panose="020B0502020202020204" pitchFamily="34" charset="0"/>
                <a:cs typeface="Arial MT"/>
              </a:rPr>
              <a:t> </a:t>
            </a:r>
            <a:r>
              <a:rPr sz="2000" spc="-5" dirty="0">
                <a:latin typeface="Century Gothic" panose="020B0502020202020204" pitchFamily="34" charset="0"/>
                <a:cs typeface="Arial MT"/>
              </a:rPr>
              <a:t>de</a:t>
            </a:r>
            <a:r>
              <a:rPr sz="2000" spc="-35" dirty="0">
                <a:latin typeface="Century Gothic" panose="020B0502020202020204" pitchFamily="34" charset="0"/>
                <a:cs typeface="Arial MT"/>
              </a:rPr>
              <a:t> </a:t>
            </a:r>
            <a:r>
              <a:rPr sz="2000" dirty="0">
                <a:latin typeface="Century Gothic" panose="020B0502020202020204" pitchFamily="34" charset="0"/>
                <a:cs typeface="Arial MT"/>
              </a:rPr>
              <a:t>vida</a:t>
            </a:r>
            <a:endParaRPr sz="2000" dirty="0">
              <a:latin typeface="Century Gothic" panose="020B0502020202020204" pitchFamily="34" charset="0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92146" y="4294175"/>
            <a:ext cx="2105025" cy="1273175"/>
            <a:chOff x="1978717" y="3510927"/>
            <a:chExt cx="2105025" cy="1273175"/>
          </a:xfrm>
        </p:grpSpPr>
        <p:sp>
          <p:nvSpPr>
            <p:cNvPr id="13" name="object 13"/>
            <p:cNvSpPr/>
            <p:nvPr/>
          </p:nvSpPr>
          <p:spPr>
            <a:xfrm>
              <a:off x="1991417" y="3523627"/>
              <a:ext cx="2079625" cy="1247775"/>
            </a:xfrm>
            <a:custGeom>
              <a:avLst/>
              <a:gdLst/>
              <a:ahLst/>
              <a:cxnLst/>
              <a:rect l="l" t="t" r="r" b="b"/>
              <a:pathLst>
                <a:path w="2079625" h="1247775">
                  <a:moveTo>
                    <a:pt x="2079064" y="1247438"/>
                  </a:moveTo>
                  <a:lnTo>
                    <a:pt x="0" y="1247438"/>
                  </a:lnTo>
                  <a:lnTo>
                    <a:pt x="0" y="0"/>
                  </a:lnTo>
                  <a:lnTo>
                    <a:pt x="2079064" y="0"/>
                  </a:lnTo>
                  <a:lnTo>
                    <a:pt x="2079064" y="1247438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91417" y="3523627"/>
              <a:ext cx="2079625" cy="1247775"/>
            </a:xfrm>
            <a:custGeom>
              <a:avLst/>
              <a:gdLst/>
              <a:ahLst/>
              <a:cxnLst/>
              <a:rect l="l" t="t" r="r" b="b"/>
              <a:pathLst>
                <a:path w="2079625" h="1247775">
                  <a:moveTo>
                    <a:pt x="0" y="0"/>
                  </a:moveTo>
                  <a:lnTo>
                    <a:pt x="2079064" y="0"/>
                  </a:lnTo>
                  <a:lnTo>
                    <a:pt x="2079064" y="1247438"/>
                  </a:lnTo>
                  <a:lnTo>
                    <a:pt x="0" y="1247438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760290" y="4387071"/>
            <a:ext cx="2079625" cy="76559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84455"/>
            <a:r>
              <a:rPr sz="2000" spc="-5" dirty="0">
                <a:latin typeface="Century Gothic" panose="020B0502020202020204" pitchFamily="34" charset="0"/>
                <a:cs typeface="Arial MT"/>
              </a:rPr>
              <a:t>Ambiente</a:t>
            </a:r>
            <a:r>
              <a:rPr sz="2000" spc="-55" dirty="0">
                <a:latin typeface="Century Gothic" panose="020B0502020202020204" pitchFamily="34" charset="0"/>
                <a:cs typeface="Arial MT"/>
              </a:rPr>
              <a:t> </a:t>
            </a:r>
            <a:r>
              <a:rPr sz="2000" spc="-5" dirty="0">
                <a:latin typeface="Century Gothic" panose="020B0502020202020204" pitchFamily="34" charset="0"/>
                <a:cs typeface="Arial MT"/>
              </a:rPr>
              <a:t>físico</a:t>
            </a:r>
            <a:endParaRPr sz="2000" dirty="0">
              <a:latin typeface="Century Gothic" panose="020B0502020202020204" pitchFamily="34" charset="0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010906" y="4308890"/>
            <a:ext cx="2105025" cy="1273175"/>
            <a:chOff x="4265686" y="3510927"/>
            <a:chExt cx="2105025" cy="1273175"/>
          </a:xfrm>
        </p:grpSpPr>
        <p:sp>
          <p:nvSpPr>
            <p:cNvPr id="17" name="object 17"/>
            <p:cNvSpPr/>
            <p:nvPr/>
          </p:nvSpPr>
          <p:spPr>
            <a:xfrm>
              <a:off x="4278386" y="3523627"/>
              <a:ext cx="2079625" cy="1247775"/>
            </a:xfrm>
            <a:custGeom>
              <a:avLst/>
              <a:gdLst/>
              <a:ahLst/>
              <a:cxnLst/>
              <a:rect l="l" t="t" r="r" b="b"/>
              <a:pathLst>
                <a:path w="2079625" h="1247775">
                  <a:moveTo>
                    <a:pt x="2079064" y="1247438"/>
                  </a:moveTo>
                  <a:lnTo>
                    <a:pt x="0" y="1247438"/>
                  </a:lnTo>
                  <a:lnTo>
                    <a:pt x="0" y="0"/>
                  </a:lnTo>
                  <a:lnTo>
                    <a:pt x="2079064" y="0"/>
                  </a:lnTo>
                  <a:lnTo>
                    <a:pt x="2079064" y="1247438"/>
                  </a:lnTo>
                  <a:close/>
                </a:path>
              </a:pathLst>
            </a:custGeom>
            <a:solidFill>
              <a:srgbClr val="49AB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78386" y="3523627"/>
              <a:ext cx="2079625" cy="1247775"/>
            </a:xfrm>
            <a:custGeom>
              <a:avLst/>
              <a:gdLst/>
              <a:ahLst/>
              <a:cxnLst/>
              <a:rect l="l" t="t" r="r" b="b"/>
              <a:pathLst>
                <a:path w="2079625" h="1247775">
                  <a:moveTo>
                    <a:pt x="0" y="0"/>
                  </a:moveTo>
                  <a:lnTo>
                    <a:pt x="2079064" y="0"/>
                  </a:lnTo>
                  <a:lnTo>
                    <a:pt x="2079064" y="1247438"/>
                  </a:lnTo>
                  <a:lnTo>
                    <a:pt x="0" y="1247438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939069" y="4275019"/>
            <a:ext cx="2274813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 marL="588645" marR="445770" indent="-140335">
              <a:lnSpc>
                <a:spcPts val="2380"/>
              </a:lnSpc>
            </a:pPr>
            <a:r>
              <a:rPr sz="2000" spc="-5" dirty="0">
                <a:latin typeface="Century Gothic" panose="020B0502020202020204" pitchFamily="34" charset="0"/>
                <a:cs typeface="Arial MT"/>
              </a:rPr>
              <a:t>Ambiente</a:t>
            </a:r>
            <a:r>
              <a:rPr sz="2000" spc="-5" dirty="0">
                <a:latin typeface="Century Gothic" panose="020B0502020202020204" pitchFamily="34" charset="0"/>
                <a:cs typeface="Arial MT"/>
              </a:rPr>
              <a:t>  </a:t>
            </a:r>
            <a:r>
              <a:rPr sz="2000" dirty="0">
                <a:latin typeface="Century Gothic" panose="020B0502020202020204" pitchFamily="34" charset="0"/>
                <a:cs typeface="Arial MT"/>
              </a:rPr>
              <a:t>cultural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9497678" y="4306875"/>
            <a:ext cx="2105025" cy="1273175"/>
            <a:chOff x="3122202" y="4966272"/>
            <a:chExt cx="2105025" cy="1273175"/>
          </a:xfrm>
        </p:grpSpPr>
        <p:sp>
          <p:nvSpPr>
            <p:cNvPr id="21" name="object 21"/>
            <p:cNvSpPr/>
            <p:nvPr/>
          </p:nvSpPr>
          <p:spPr>
            <a:xfrm>
              <a:off x="3134902" y="4978972"/>
              <a:ext cx="2079625" cy="1247775"/>
            </a:xfrm>
            <a:custGeom>
              <a:avLst/>
              <a:gdLst/>
              <a:ahLst/>
              <a:cxnLst/>
              <a:rect l="l" t="t" r="r" b="b"/>
              <a:pathLst>
                <a:path w="2079625" h="1247775">
                  <a:moveTo>
                    <a:pt x="2079063" y="1247437"/>
                  </a:moveTo>
                  <a:lnTo>
                    <a:pt x="0" y="1247437"/>
                  </a:lnTo>
                  <a:lnTo>
                    <a:pt x="0" y="0"/>
                  </a:lnTo>
                  <a:lnTo>
                    <a:pt x="2079063" y="0"/>
                  </a:lnTo>
                  <a:lnTo>
                    <a:pt x="2079063" y="1247437"/>
                  </a:lnTo>
                  <a:close/>
                </a:path>
              </a:pathLst>
            </a:custGeom>
            <a:solidFill>
              <a:srgbClr val="F695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134902" y="4978972"/>
              <a:ext cx="2079625" cy="1247775"/>
            </a:xfrm>
            <a:custGeom>
              <a:avLst/>
              <a:gdLst/>
              <a:ahLst/>
              <a:cxnLst/>
              <a:rect l="l" t="t" r="r" b="b"/>
              <a:pathLst>
                <a:path w="2079625" h="1247775">
                  <a:moveTo>
                    <a:pt x="0" y="0"/>
                  </a:moveTo>
                  <a:lnTo>
                    <a:pt x="2079063" y="0"/>
                  </a:lnTo>
                  <a:lnTo>
                    <a:pt x="2079063" y="1247437"/>
                  </a:lnTo>
                  <a:lnTo>
                    <a:pt x="0" y="1247437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466665" y="4240069"/>
            <a:ext cx="2079625" cy="1095172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84455" marR="77470" indent="-2540" algn="ctr">
              <a:lnSpc>
                <a:spcPts val="2380"/>
              </a:lnSpc>
              <a:spcBef>
                <a:spcPts val="1340"/>
              </a:spcBef>
            </a:pPr>
            <a:r>
              <a:rPr sz="2000" spc="-5" dirty="0">
                <a:latin typeface="Century Gothic" panose="020B0502020202020204" pitchFamily="34" charset="0"/>
                <a:cs typeface="Arial MT"/>
              </a:rPr>
              <a:t>Oferta </a:t>
            </a:r>
            <a:r>
              <a:rPr sz="2000" dirty="0">
                <a:latin typeface="Century Gothic" panose="020B0502020202020204" pitchFamily="34" charset="0"/>
                <a:cs typeface="Arial MT"/>
              </a:rPr>
              <a:t>u </a:t>
            </a:r>
            <a:r>
              <a:rPr sz="2000" spc="5" dirty="0">
                <a:latin typeface="Century Gothic" panose="020B0502020202020204" pitchFamily="34" charset="0"/>
                <a:cs typeface="Arial MT"/>
              </a:rPr>
              <a:t> </a:t>
            </a:r>
            <a:r>
              <a:rPr sz="2000" spc="-5" dirty="0">
                <a:latin typeface="Century Gothic" panose="020B0502020202020204" pitchFamily="34" charset="0"/>
                <a:cs typeface="Arial MT"/>
              </a:rPr>
              <a:t>organización </a:t>
            </a:r>
            <a:r>
              <a:rPr sz="2000" dirty="0">
                <a:latin typeface="Century Gothic" panose="020B0502020202020204" pitchFamily="34" charset="0"/>
                <a:cs typeface="Arial MT"/>
              </a:rPr>
              <a:t> </a:t>
            </a:r>
            <a:r>
              <a:rPr sz="2000" spc="-5" dirty="0">
                <a:latin typeface="Century Gothic" panose="020B0502020202020204" pitchFamily="34" charset="0"/>
                <a:cs typeface="Arial MT"/>
              </a:rPr>
              <a:t>de</a:t>
            </a:r>
            <a:r>
              <a:rPr sz="2000" spc="-50" dirty="0">
                <a:latin typeface="Century Gothic" panose="020B0502020202020204" pitchFamily="34" charset="0"/>
                <a:cs typeface="Arial MT"/>
              </a:rPr>
              <a:t> </a:t>
            </a:r>
            <a:r>
              <a:rPr sz="2000" spc="-5" dirty="0">
                <a:latin typeface="Century Gothic" panose="020B0502020202020204" pitchFamily="34" charset="0"/>
                <a:cs typeface="Arial MT"/>
              </a:rPr>
              <a:t>los</a:t>
            </a:r>
            <a:r>
              <a:rPr sz="2000" spc="-50" dirty="0">
                <a:latin typeface="Century Gothic" panose="020B0502020202020204" pitchFamily="34" charset="0"/>
                <a:cs typeface="Arial MT"/>
              </a:rPr>
              <a:t> </a:t>
            </a:r>
            <a:r>
              <a:rPr sz="2000" dirty="0">
                <a:latin typeface="Century Gothic" panose="020B0502020202020204" pitchFamily="34" charset="0"/>
                <a:cs typeface="Arial MT"/>
              </a:rPr>
              <a:t>servicios</a:t>
            </a:r>
            <a:endParaRPr sz="2000" dirty="0">
              <a:latin typeface="Century Gothic" panose="020B0502020202020204" pitchFamily="34" charset="0"/>
              <a:cs typeface="Arial MT"/>
            </a:endParaRPr>
          </a:p>
        </p:txBody>
      </p:sp>
      <p:sp>
        <p:nvSpPr>
          <p:cNvPr id="25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0" y="435591"/>
            <a:ext cx="3013060" cy="15345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2067" y="421417"/>
            <a:ext cx="6320133" cy="8992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6295" marR="5080" indent="-2094230">
              <a:spcBef>
                <a:spcPts val="100"/>
              </a:spcBef>
              <a:tabLst>
                <a:tab pos="2197735" algn="l"/>
              </a:tabLst>
            </a:pPr>
            <a:r>
              <a:rPr sz="3200" spc="-130" dirty="0">
                <a:solidFill>
                  <a:srgbClr val="008D93"/>
                </a:solidFill>
                <a:latin typeface="Century Gothic" panose="020B0502020202020204" pitchFamily="34" charset="0"/>
              </a:rPr>
              <a:t>¿</a:t>
            </a:r>
            <a:r>
              <a:rPr sz="3200" spc="-130" dirty="0" err="1">
                <a:solidFill>
                  <a:srgbClr val="008D93"/>
                </a:solidFill>
                <a:latin typeface="Century Gothic" panose="020B0502020202020204" pitchFamily="34" charset="0"/>
              </a:rPr>
              <a:t>Cuáles</a:t>
            </a:r>
            <a:r>
              <a:rPr sz="3200" spc="-145" dirty="0">
                <a:solidFill>
                  <a:srgbClr val="008D93"/>
                </a:solidFill>
                <a:latin typeface="Century Gothic" panose="020B0502020202020204" pitchFamily="34" charset="0"/>
              </a:rPr>
              <a:t> </a:t>
            </a:r>
            <a:r>
              <a:rPr sz="3200" spc="-185" dirty="0" smtClean="0">
                <a:solidFill>
                  <a:srgbClr val="008D93"/>
                </a:solidFill>
                <a:latin typeface="Century Gothic" panose="020B0502020202020204" pitchFamily="34" charset="0"/>
              </a:rPr>
              <a:t>son</a:t>
            </a:r>
            <a:r>
              <a:rPr lang="es-ES" sz="3200" dirty="0">
                <a:solidFill>
                  <a:srgbClr val="008D93"/>
                </a:solidFill>
                <a:latin typeface="Century Gothic" panose="020B0502020202020204" pitchFamily="34" charset="0"/>
              </a:rPr>
              <a:t> </a:t>
            </a:r>
            <a:r>
              <a:rPr sz="3200" spc="-120" dirty="0" err="1" smtClean="0">
                <a:solidFill>
                  <a:srgbClr val="008D93"/>
                </a:solidFill>
                <a:latin typeface="Century Gothic" panose="020B0502020202020204" pitchFamily="34" charset="0"/>
              </a:rPr>
              <a:t>los</a:t>
            </a:r>
            <a:r>
              <a:rPr sz="3200" spc="-145" dirty="0" smtClean="0">
                <a:solidFill>
                  <a:srgbClr val="008D93"/>
                </a:solidFill>
                <a:latin typeface="Century Gothic" panose="020B0502020202020204" pitchFamily="34" charset="0"/>
              </a:rPr>
              <a:t> </a:t>
            </a:r>
            <a:r>
              <a:rPr sz="3200" spc="-220" dirty="0">
                <a:solidFill>
                  <a:srgbClr val="008D93"/>
                </a:solidFill>
                <a:latin typeface="Century Gothic" panose="020B0502020202020204" pitchFamily="34" charset="0"/>
              </a:rPr>
              <a:t>determinantes</a:t>
            </a:r>
            <a:r>
              <a:rPr sz="3200" spc="-145" dirty="0">
                <a:solidFill>
                  <a:srgbClr val="008D93"/>
                </a:solidFill>
                <a:latin typeface="Century Gothic" panose="020B0502020202020204" pitchFamily="34" charset="0"/>
              </a:rPr>
              <a:t> </a:t>
            </a:r>
            <a:r>
              <a:rPr sz="3200" spc="-225" dirty="0">
                <a:solidFill>
                  <a:srgbClr val="008D93"/>
                </a:solidFill>
                <a:latin typeface="Century Gothic" panose="020B0502020202020204" pitchFamily="34" charset="0"/>
              </a:rPr>
              <a:t>de  </a:t>
            </a:r>
            <a:r>
              <a:rPr sz="3200" spc="-125" dirty="0">
                <a:solidFill>
                  <a:srgbClr val="008D93"/>
                </a:solidFill>
                <a:latin typeface="Century Gothic" panose="020B0502020202020204" pitchFamily="34" charset="0"/>
              </a:rPr>
              <a:t>la</a:t>
            </a:r>
            <a:r>
              <a:rPr sz="3200" spc="-145" dirty="0">
                <a:solidFill>
                  <a:srgbClr val="008D93"/>
                </a:solidFill>
                <a:latin typeface="Century Gothic" panose="020B0502020202020204" pitchFamily="34" charset="0"/>
              </a:rPr>
              <a:t> </a:t>
            </a:r>
            <a:r>
              <a:rPr sz="3200" spc="-110" dirty="0">
                <a:solidFill>
                  <a:srgbClr val="008D93"/>
                </a:solidFill>
                <a:latin typeface="Century Gothic" panose="020B0502020202020204" pitchFamily="34" charset="0"/>
              </a:rPr>
              <a:t>salud</a:t>
            </a:r>
            <a:r>
              <a:rPr sz="3200" spc="-110" dirty="0">
                <a:solidFill>
                  <a:srgbClr val="008D93"/>
                </a:solidFill>
                <a:latin typeface="Century Gothic" panose="020B0502020202020204" pitchFamily="34" charset="0"/>
              </a:rPr>
              <a:t>?</a:t>
            </a:r>
            <a:endParaRPr sz="3200" dirty="0">
              <a:latin typeface="Century Gothic" panose="020B050202020202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05000" y="1579062"/>
            <a:ext cx="8484870" cy="4707890"/>
            <a:chOff x="213149" y="1457741"/>
            <a:chExt cx="8484870" cy="47078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4438" y="4757533"/>
              <a:ext cx="1408040" cy="14080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1701" y="4757532"/>
              <a:ext cx="1156641" cy="11995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3653" y="3515138"/>
              <a:ext cx="2136693" cy="26504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1332" y="3237476"/>
              <a:ext cx="1854021" cy="16028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0905" y="3335422"/>
              <a:ext cx="1827065" cy="14221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24732" y="1967632"/>
              <a:ext cx="2191763" cy="15475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149" y="1457741"/>
              <a:ext cx="2675825" cy="17797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49805" y="1457741"/>
              <a:ext cx="2647776" cy="1487713"/>
            </a:xfrm>
            <a:prstGeom prst="rect">
              <a:avLst/>
            </a:prstGeom>
          </p:spPr>
        </p:pic>
      </p:grpSp>
      <p:sp>
        <p:nvSpPr>
          <p:cNvPr id="14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0" y="2712960"/>
            <a:ext cx="9372600" cy="248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3200" b="1" spc="-215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¿Cuáles</a:t>
            </a:r>
            <a:r>
              <a:rPr sz="3200" b="1" spc="-27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33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son</a:t>
            </a:r>
            <a:r>
              <a:rPr sz="3200" b="1" spc="-27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5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mis</a:t>
            </a:r>
            <a:r>
              <a:rPr sz="3200" b="1" spc="-27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2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factores</a:t>
            </a:r>
            <a:r>
              <a:rPr sz="3200" b="1" spc="-27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35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de</a:t>
            </a:r>
            <a:r>
              <a:rPr sz="3200" b="1" spc="-27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0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ries</a:t>
            </a:r>
            <a:r>
              <a:rPr sz="3200" b="1" spc="-29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g</a:t>
            </a:r>
            <a:r>
              <a:rPr sz="3200" b="1" spc="-38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3200" b="1" spc="-27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34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y</a:t>
            </a:r>
            <a:r>
              <a:rPr sz="3200" b="1" spc="-27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20" dirty="0" err="1" smtClean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factores</a:t>
            </a:r>
            <a:r>
              <a:rPr lang="es-ES" sz="3200" b="1" spc="-220" dirty="0" smtClean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15" dirty="0" err="1" smtClean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protectores</a:t>
            </a:r>
            <a:r>
              <a:rPr sz="3200" b="1" spc="-215" dirty="0" smtClean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?</a:t>
            </a:r>
            <a:endParaRPr lang="es-ES" sz="3200" b="1" spc="-215" dirty="0" smtClean="0">
              <a:solidFill>
                <a:srgbClr val="FFC000"/>
              </a:solidFill>
              <a:latin typeface="Century Gothic" panose="020B0502020202020204" pitchFamily="34" charset="0"/>
              <a:cs typeface="Tahoma"/>
            </a:endParaRPr>
          </a:p>
          <a:p>
            <a:pPr algn="ctr">
              <a:spcBef>
                <a:spcPts val="100"/>
              </a:spcBef>
            </a:pPr>
            <a:endParaRPr sz="3200" b="1" dirty="0">
              <a:solidFill>
                <a:srgbClr val="FFC000"/>
              </a:solidFill>
              <a:latin typeface="Century Gothic" panose="020B0502020202020204" pitchFamily="34" charset="0"/>
              <a:cs typeface="Tahoma"/>
            </a:endParaRPr>
          </a:p>
          <a:p>
            <a:pPr marL="69850" marR="62230" algn="ctr"/>
            <a:r>
              <a:rPr sz="3200" b="1" spc="-9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¿</a:t>
            </a:r>
            <a:r>
              <a:rPr sz="3200" b="1" spc="-12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P</a:t>
            </a:r>
            <a:r>
              <a:rPr sz="3200" b="1" spc="-254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or</a:t>
            </a:r>
            <a:r>
              <a:rPr sz="3200" b="1" spc="-27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355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qué</a:t>
            </a:r>
            <a:r>
              <a:rPr sz="3200" b="1" spc="-27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85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es</a:t>
            </a:r>
            <a:r>
              <a:rPr sz="3200" b="1" spc="-27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60" dirty="0" err="1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importante</a:t>
            </a:r>
            <a:r>
              <a:rPr sz="3200" b="1" spc="-27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75" dirty="0" err="1" smtClean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conocer</a:t>
            </a:r>
            <a:r>
              <a:rPr sz="3200" b="1" spc="-270" dirty="0" smtClean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185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las</a:t>
            </a:r>
            <a:r>
              <a:rPr sz="3200" b="1" spc="-27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8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redes</a:t>
            </a:r>
            <a:r>
              <a:rPr sz="3200" b="1" spc="-27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75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de  </a:t>
            </a:r>
            <a:r>
              <a:rPr sz="3200" b="1" spc="-355" dirty="0" err="1" smtClean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apoyo</a:t>
            </a:r>
            <a:r>
              <a:rPr lang="es-ES" sz="3200" b="1" spc="-27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355" dirty="0" smtClean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que</a:t>
            </a:r>
            <a:r>
              <a:rPr sz="3200" b="1" spc="-270" dirty="0" smtClean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85" dirty="0" err="1" smtClean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ten</a:t>
            </a:r>
            <a:r>
              <a:rPr sz="3200" b="1" spc="-350" dirty="0" err="1" smtClean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g</a:t>
            </a:r>
            <a:r>
              <a:rPr sz="3200" b="1" spc="-380" dirty="0" err="1" smtClean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lang="es-ES" sz="3200" b="1" spc="-270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3200" b="1" spc="-215" dirty="0" err="1" smtClean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disponibles</a:t>
            </a:r>
            <a:r>
              <a:rPr sz="3200" b="1" spc="-215" dirty="0">
                <a:solidFill>
                  <a:srgbClr val="FFC000"/>
                </a:solidFill>
                <a:latin typeface="Century Gothic" panose="020B0502020202020204" pitchFamily="34" charset="0"/>
                <a:cs typeface="Tahoma"/>
              </a:rPr>
              <a:t>?</a:t>
            </a:r>
            <a:endParaRPr sz="3200" b="1" dirty="0">
              <a:solidFill>
                <a:srgbClr val="FFC000"/>
              </a:solidFill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0" y="435591"/>
            <a:ext cx="3013060" cy="1534591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3200400" y="1116262"/>
            <a:ext cx="6799580" cy="8992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  <a:tabLst>
                <a:tab pos="1933575" algn="l"/>
              </a:tabLst>
            </a:pPr>
            <a:r>
              <a:rPr lang="es-ES" sz="3200" b="1" dirty="0" smtClean="0">
                <a:solidFill>
                  <a:srgbClr val="008D94"/>
                </a:solidFill>
                <a:latin typeface="Century Gothic" panose="020B0502020202020204" pitchFamily="34" charset="0"/>
              </a:rPr>
              <a:t>Salud Integral de las personas adolescentes y jóvenes</a:t>
            </a:r>
            <a:endParaRPr lang="es-ES" sz="32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"/>
          <p:cNvSpPr/>
          <p:nvPr/>
        </p:nvSpPr>
        <p:spPr>
          <a:xfrm rot="10800000">
            <a:off x="-1399391" y="5943599"/>
            <a:ext cx="13591391" cy="938024"/>
          </a:xfrm>
          <a:custGeom>
            <a:avLst/>
            <a:gdLst/>
            <a:ahLst/>
            <a:cxnLst/>
            <a:rect l="l" t="t" r="r" b="b"/>
            <a:pathLst>
              <a:path w="12031980" h="1525905">
                <a:moveTo>
                  <a:pt x="12031404" y="0"/>
                </a:moveTo>
                <a:lnTo>
                  <a:pt x="0" y="0"/>
                </a:lnTo>
                <a:lnTo>
                  <a:pt x="0" y="1525881"/>
                </a:lnTo>
                <a:lnTo>
                  <a:pt x="85723" y="1493446"/>
                </a:lnTo>
                <a:lnTo>
                  <a:pt x="179162" y="1459635"/>
                </a:lnTo>
                <a:lnTo>
                  <a:pt x="273336" y="1427118"/>
                </a:lnTo>
                <a:lnTo>
                  <a:pt x="368214" y="1395902"/>
                </a:lnTo>
                <a:lnTo>
                  <a:pt x="463767" y="1365991"/>
                </a:lnTo>
                <a:lnTo>
                  <a:pt x="559964" y="1337394"/>
                </a:lnTo>
                <a:lnTo>
                  <a:pt x="656775" y="1310117"/>
                </a:lnTo>
                <a:lnTo>
                  <a:pt x="754171" y="1284165"/>
                </a:lnTo>
                <a:lnTo>
                  <a:pt x="825276" y="1266194"/>
                </a:lnTo>
                <a:lnTo>
                  <a:pt x="891385" y="1250119"/>
                </a:lnTo>
                <a:lnTo>
                  <a:pt x="1000022" y="1225132"/>
                </a:lnTo>
                <a:lnTo>
                  <a:pt x="1099228" y="1203874"/>
                </a:lnTo>
                <a:lnTo>
                  <a:pt x="1198884" y="1183972"/>
                </a:lnTo>
                <a:lnTo>
                  <a:pt x="1298959" y="1165431"/>
                </a:lnTo>
                <a:lnTo>
                  <a:pt x="1399423" y="1148260"/>
                </a:lnTo>
                <a:lnTo>
                  <a:pt x="1500248" y="1132463"/>
                </a:lnTo>
                <a:lnTo>
                  <a:pt x="1601402" y="1118049"/>
                </a:lnTo>
                <a:lnTo>
                  <a:pt x="1652153" y="1111354"/>
                </a:lnTo>
                <a:lnTo>
                  <a:pt x="1753685" y="1099032"/>
                </a:lnTo>
                <a:lnTo>
                  <a:pt x="1855532" y="1088100"/>
                </a:lnTo>
                <a:lnTo>
                  <a:pt x="1957604" y="1078573"/>
                </a:lnTo>
                <a:lnTo>
                  <a:pt x="2111067" y="1066931"/>
                </a:lnTo>
                <a:lnTo>
                  <a:pt x="2213569" y="1060944"/>
                </a:lnTo>
                <a:lnTo>
                  <a:pt x="2316190" y="1056385"/>
                </a:lnTo>
                <a:lnTo>
                  <a:pt x="2418902" y="1053259"/>
                </a:lnTo>
                <a:lnTo>
                  <a:pt x="2521673" y="1051575"/>
                </a:lnTo>
                <a:lnTo>
                  <a:pt x="9442124" y="1051270"/>
                </a:lnTo>
                <a:lnTo>
                  <a:pt x="9446066" y="1050197"/>
                </a:lnTo>
                <a:lnTo>
                  <a:pt x="9494505" y="1036490"/>
                </a:lnTo>
                <a:lnTo>
                  <a:pt x="9590783" y="1007776"/>
                </a:lnTo>
                <a:lnTo>
                  <a:pt x="9686323" y="977478"/>
                </a:lnTo>
                <a:lnTo>
                  <a:pt x="9781194" y="945774"/>
                </a:lnTo>
                <a:lnTo>
                  <a:pt x="9875468" y="912845"/>
                </a:lnTo>
                <a:lnTo>
                  <a:pt x="10015915" y="861546"/>
                </a:lnTo>
                <a:lnTo>
                  <a:pt x="10768194" y="565777"/>
                </a:lnTo>
                <a:lnTo>
                  <a:pt x="11103085" y="428666"/>
                </a:lnTo>
                <a:lnTo>
                  <a:pt x="11340297" y="327559"/>
                </a:lnTo>
                <a:lnTo>
                  <a:pt x="11528094" y="244189"/>
                </a:lnTo>
                <a:lnTo>
                  <a:pt x="11667451" y="179956"/>
                </a:lnTo>
                <a:lnTo>
                  <a:pt x="11805287" y="114081"/>
                </a:lnTo>
                <a:lnTo>
                  <a:pt x="11896225" y="69170"/>
                </a:lnTo>
                <a:lnTo>
                  <a:pt x="11986325" y="23407"/>
                </a:lnTo>
                <a:lnTo>
                  <a:pt x="12031404" y="0"/>
                </a:lnTo>
                <a:close/>
              </a:path>
              <a:path w="12031980" h="1525905">
                <a:moveTo>
                  <a:pt x="9442124" y="1051270"/>
                </a:moveTo>
                <a:lnTo>
                  <a:pt x="2572212" y="1051270"/>
                </a:lnTo>
                <a:lnTo>
                  <a:pt x="2673244" y="1051640"/>
                </a:lnTo>
                <a:lnTo>
                  <a:pt x="2824690" y="1054460"/>
                </a:lnTo>
                <a:lnTo>
                  <a:pt x="3026443" y="1061944"/>
                </a:lnTo>
                <a:lnTo>
                  <a:pt x="3278392" y="1076198"/>
                </a:lnTo>
                <a:lnTo>
                  <a:pt x="3328754" y="1079582"/>
                </a:lnTo>
                <a:lnTo>
                  <a:pt x="3735359" y="1111362"/>
                </a:lnTo>
                <a:lnTo>
                  <a:pt x="4485665" y="1174418"/>
                </a:lnTo>
                <a:lnTo>
                  <a:pt x="5089884" y="1214451"/>
                </a:lnTo>
                <a:lnTo>
                  <a:pt x="5695139" y="1243107"/>
                </a:lnTo>
                <a:lnTo>
                  <a:pt x="6301087" y="1260376"/>
                </a:lnTo>
                <a:lnTo>
                  <a:pt x="6907384" y="1266247"/>
                </a:lnTo>
                <a:lnTo>
                  <a:pt x="7513688" y="1260711"/>
                </a:lnTo>
                <a:lnTo>
                  <a:pt x="7923741" y="1250119"/>
                </a:lnTo>
                <a:lnTo>
                  <a:pt x="8130587" y="1241285"/>
                </a:lnTo>
                <a:lnTo>
                  <a:pt x="8285476" y="1232309"/>
                </a:lnTo>
                <a:lnTo>
                  <a:pt x="8439965" y="1220846"/>
                </a:lnTo>
                <a:lnTo>
                  <a:pt x="8542651" y="1211613"/>
                </a:lnTo>
                <a:lnTo>
                  <a:pt x="8645033" y="1200959"/>
                </a:lnTo>
                <a:lnTo>
                  <a:pt x="8747060" y="1188760"/>
                </a:lnTo>
                <a:lnTo>
                  <a:pt x="8848682" y="1174889"/>
                </a:lnTo>
                <a:lnTo>
                  <a:pt x="8949849" y="1159219"/>
                </a:lnTo>
                <a:lnTo>
                  <a:pt x="9000245" y="1150671"/>
                </a:lnTo>
                <a:lnTo>
                  <a:pt x="9050509" y="1141626"/>
                </a:lnTo>
                <a:lnTo>
                  <a:pt x="9100633" y="1132069"/>
                </a:lnTo>
                <a:lnTo>
                  <a:pt x="9150612" y="1121983"/>
                </a:lnTo>
                <a:lnTo>
                  <a:pt x="9200439" y="1111354"/>
                </a:lnTo>
                <a:lnTo>
                  <a:pt x="9250108" y="1100165"/>
                </a:lnTo>
                <a:lnTo>
                  <a:pt x="9299446" y="1088447"/>
                </a:lnTo>
                <a:lnTo>
                  <a:pt x="9348546" y="1076198"/>
                </a:lnTo>
                <a:lnTo>
                  <a:pt x="9397416" y="1063440"/>
                </a:lnTo>
                <a:lnTo>
                  <a:pt x="9442124" y="1051270"/>
                </a:lnTo>
                <a:close/>
              </a:path>
            </a:pathLst>
          </a:custGeom>
          <a:solidFill>
            <a:srgbClr val="187279"/>
          </a:solidFill>
        </p:spPr>
        <p:txBody>
          <a:bodyPr wrap="square" lIns="0" tIns="0" rIns="0" bIns="0" rtlCol="0"/>
          <a:lstStyle/>
          <a:p>
            <a:endParaRPr>
              <a:latin typeface="Century Gothic" panose="020B0502020202020204" pitchFamily="34" charset="0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8608" y="387721"/>
            <a:ext cx="7837991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75" dirty="0">
                <a:solidFill>
                  <a:srgbClr val="008D94"/>
                </a:solidFill>
                <a:latin typeface="Century Gothic" panose="020B0502020202020204" pitchFamily="34" charset="0"/>
              </a:rPr>
              <a:t>El</a:t>
            </a:r>
            <a:r>
              <a:rPr sz="2400" spc="-110" dirty="0">
                <a:solidFill>
                  <a:srgbClr val="008D94"/>
                </a:solidFill>
                <a:latin typeface="Century Gothic" panose="020B0502020202020204" pitchFamily="34" charset="0"/>
              </a:rPr>
              <a:t> </a:t>
            </a:r>
            <a:r>
              <a:rPr sz="2400" spc="-165" dirty="0">
                <a:solidFill>
                  <a:srgbClr val="008D94"/>
                </a:solidFill>
                <a:latin typeface="Century Gothic" panose="020B0502020202020204" pitchFamily="34" charset="0"/>
              </a:rPr>
              <a:t>Modelo</a:t>
            </a:r>
            <a:r>
              <a:rPr sz="2400" spc="-110" dirty="0">
                <a:solidFill>
                  <a:srgbClr val="008D94"/>
                </a:solidFill>
                <a:latin typeface="Century Gothic" panose="020B0502020202020204" pitchFamily="34" charset="0"/>
              </a:rPr>
              <a:t> </a:t>
            </a:r>
            <a:r>
              <a:rPr sz="2400" spc="-220" dirty="0">
                <a:solidFill>
                  <a:srgbClr val="008D94"/>
                </a:solidFill>
                <a:latin typeface="Century Gothic" panose="020B0502020202020204" pitchFamily="34" charset="0"/>
              </a:rPr>
              <a:t>de</a:t>
            </a:r>
            <a:r>
              <a:rPr sz="2400" spc="-105" dirty="0">
                <a:solidFill>
                  <a:srgbClr val="008D94"/>
                </a:solidFill>
                <a:latin typeface="Century Gothic" panose="020B0502020202020204" pitchFamily="34" charset="0"/>
              </a:rPr>
              <a:t> </a:t>
            </a:r>
            <a:r>
              <a:rPr sz="2400" spc="-170" dirty="0">
                <a:solidFill>
                  <a:srgbClr val="008D94"/>
                </a:solidFill>
                <a:latin typeface="Century Gothic" panose="020B0502020202020204" pitchFamily="34" charset="0"/>
              </a:rPr>
              <a:t>Atención</a:t>
            </a:r>
            <a:r>
              <a:rPr sz="2400" spc="-110" dirty="0">
                <a:solidFill>
                  <a:srgbClr val="008D94"/>
                </a:solidFill>
                <a:latin typeface="Century Gothic" panose="020B0502020202020204" pitchFamily="34" charset="0"/>
              </a:rPr>
              <a:t> </a:t>
            </a:r>
            <a:r>
              <a:rPr sz="2400" spc="-105" dirty="0">
                <a:solidFill>
                  <a:srgbClr val="008D94"/>
                </a:solidFill>
                <a:latin typeface="Century Gothic" panose="020B0502020202020204" pitchFamily="34" charset="0"/>
              </a:rPr>
              <a:t>Integral</a:t>
            </a:r>
            <a:r>
              <a:rPr sz="2400" spc="-110" dirty="0">
                <a:solidFill>
                  <a:srgbClr val="008D94"/>
                </a:solidFill>
                <a:latin typeface="Century Gothic" panose="020B0502020202020204" pitchFamily="34" charset="0"/>
              </a:rPr>
              <a:t> </a:t>
            </a:r>
            <a:r>
              <a:rPr sz="2400" spc="-229" dirty="0">
                <a:solidFill>
                  <a:srgbClr val="008D94"/>
                </a:solidFill>
                <a:latin typeface="Century Gothic" panose="020B0502020202020204" pitchFamily="34" charset="0"/>
              </a:rPr>
              <a:t>en</a:t>
            </a:r>
            <a:r>
              <a:rPr sz="2400" spc="-105" dirty="0">
                <a:solidFill>
                  <a:srgbClr val="008D94"/>
                </a:solidFill>
                <a:latin typeface="Century Gothic" panose="020B0502020202020204" pitchFamily="34" charset="0"/>
              </a:rPr>
              <a:t> </a:t>
            </a:r>
            <a:r>
              <a:rPr sz="2400" spc="-114" dirty="0">
                <a:solidFill>
                  <a:srgbClr val="008D94"/>
                </a:solidFill>
                <a:latin typeface="Century Gothic" panose="020B0502020202020204" pitchFamily="34" charset="0"/>
              </a:rPr>
              <a:t>Salud</a:t>
            </a:r>
            <a:r>
              <a:rPr sz="2400" spc="-110" dirty="0">
                <a:solidFill>
                  <a:srgbClr val="008D94"/>
                </a:solidFill>
                <a:latin typeface="Century Gothic" panose="020B0502020202020204" pitchFamily="34" charset="0"/>
              </a:rPr>
              <a:t> </a:t>
            </a:r>
            <a:r>
              <a:rPr sz="2400" spc="-80" dirty="0">
                <a:solidFill>
                  <a:srgbClr val="008D94"/>
                </a:solidFill>
                <a:latin typeface="Century Gothic" panose="020B0502020202020204" pitchFamily="34" charset="0"/>
              </a:rPr>
              <a:t>(CCSS)</a:t>
            </a:r>
            <a:r>
              <a:rPr sz="2400" spc="-110" dirty="0">
                <a:solidFill>
                  <a:srgbClr val="008D94"/>
                </a:solidFill>
                <a:latin typeface="Century Gothic" panose="020B0502020202020204" pitchFamily="34" charset="0"/>
              </a:rPr>
              <a:t> </a:t>
            </a:r>
            <a:r>
              <a:rPr sz="2400" spc="-140" dirty="0">
                <a:solidFill>
                  <a:srgbClr val="008D94"/>
                </a:solidFill>
                <a:latin typeface="Century Gothic" panose="020B0502020202020204" pitchFamily="34" charset="0"/>
              </a:rPr>
              <a:t>implica</a:t>
            </a:r>
            <a:r>
              <a:rPr sz="2400" spc="-140" dirty="0">
                <a:solidFill>
                  <a:srgbClr val="008D94"/>
                </a:solidFill>
                <a:latin typeface="Century Gothic" panose="020B0502020202020204" pitchFamily="34" charset="0"/>
              </a:rPr>
              <a:t>:</a:t>
            </a:r>
            <a:endParaRPr sz="2400" dirty="0">
              <a:latin typeface="Century Gothic" panose="020B0502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16695" y="930443"/>
            <a:ext cx="1986280" cy="1508125"/>
            <a:chOff x="3592695" y="930442"/>
            <a:chExt cx="1986280" cy="1508125"/>
          </a:xfrm>
        </p:grpSpPr>
        <p:sp>
          <p:nvSpPr>
            <p:cNvPr id="4" name="object 4"/>
            <p:cNvSpPr/>
            <p:nvPr/>
          </p:nvSpPr>
          <p:spPr>
            <a:xfrm>
              <a:off x="3605395" y="943142"/>
              <a:ext cx="1960880" cy="1482725"/>
            </a:xfrm>
            <a:custGeom>
              <a:avLst/>
              <a:gdLst/>
              <a:ahLst/>
              <a:cxnLst/>
              <a:rect l="l" t="t" r="r" b="b"/>
              <a:pathLst>
                <a:path w="1960879" h="1482725">
                  <a:moveTo>
                    <a:pt x="1713452" y="1482353"/>
                  </a:moveTo>
                  <a:lnTo>
                    <a:pt x="247063" y="1482353"/>
                  </a:lnTo>
                  <a:lnTo>
                    <a:pt x="197272" y="1477333"/>
                  </a:lnTo>
                  <a:lnTo>
                    <a:pt x="150895" y="1462937"/>
                  </a:lnTo>
                  <a:lnTo>
                    <a:pt x="108928" y="1440158"/>
                  </a:lnTo>
                  <a:lnTo>
                    <a:pt x="72363" y="1409989"/>
                  </a:lnTo>
                  <a:lnTo>
                    <a:pt x="42194" y="1373424"/>
                  </a:lnTo>
                  <a:lnTo>
                    <a:pt x="19415" y="1331457"/>
                  </a:lnTo>
                  <a:lnTo>
                    <a:pt x="5019" y="1285081"/>
                  </a:lnTo>
                  <a:lnTo>
                    <a:pt x="0" y="1235289"/>
                  </a:lnTo>
                  <a:lnTo>
                    <a:pt x="0" y="247063"/>
                  </a:lnTo>
                  <a:lnTo>
                    <a:pt x="5019" y="197271"/>
                  </a:lnTo>
                  <a:lnTo>
                    <a:pt x="19415" y="150895"/>
                  </a:lnTo>
                  <a:lnTo>
                    <a:pt x="42194" y="108928"/>
                  </a:lnTo>
                  <a:lnTo>
                    <a:pt x="72363" y="72363"/>
                  </a:lnTo>
                  <a:lnTo>
                    <a:pt x="108928" y="42194"/>
                  </a:lnTo>
                  <a:lnTo>
                    <a:pt x="150895" y="19415"/>
                  </a:lnTo>
                  <a:lnTo>
                    <a:pt x="197272" y="5019"/>
                  </a:lnTo>
                  <a:lnTo>
                    <a:pt x="247063" y="0"/>
                  </a:lnTo>
                  <a:lnTo>
                    <a:pt x="1713452" y="0"/>
                  </a:lnTo>
                  <a:lnTo>
                    <a:pt x="1761877" y="4791"/>
                  </a:lnTo>
                  <a:lnTo>
                    <a:pt x="1807999" y="18806"/>
                  </a:lnTo>
                  <a:lnTo>
                    <a:pt x="1850523" y="41509"/>
                  </a:lnTo>
                  <a:lnTo>
                    <a:pt x="1888152" y="72363"/>
                  </a:lnTo>
                  <a:lnTo>
                    <a:pt x="1919006" y="109992"/>
                  </a:lnTo>
                  <a:lnTo>
                    <a:pt x="1941709" y="152516"/>
                  </a:lnTo>
                  <a:lnTo>
                    <a:pt x="1955724" y="198639"/>
                  </a:lnTo>
                  <a:lnTo>
                    <a:pt x="1960515" y="247063"/>
                  </a:lnTo>
                  <a:lnTo>
                    <a:pt x="1960515" y="1235289"/>
                  </a:lnTo>
                  <a:lnTo>
                    <a:pt x="1955496" y="1285081"/>
                  </a:lnTo>
                  <a:lnTo>
                    <a:pt x="1941100" y="1331457"/>
                  </a:lnTo>
                  <a:lnTo>
                    <a:pt x="1918321" y="1373424"/>
                  </a:lnTo>
                  <a:lnTo>
                    <a:pt x="1888152" y="1409989"/>
                  </a:lnTo>
                  <a:lnTo>
                    <a:pt x="1851588" y="1440158"/>
                  </a:lnTo>
                  <a:lnTo>
                    <a:pt x="1809620" y="1462937"/>
                  </a:lnTo>
                  <a:lnTo>
                    <a:pt x="1763244" y="1477333"/>
                  </a:lnTo>
                  <a:lnTo>
                    <a:pt x="1713452" y="1482353"/>
                  </a:lnTo>
                  <a:close/>
                </a:path>
              </a:pathLst>
            </a:custGeom>
            <a:solidFill>
              <a:srgbClr val="BE504D"/>
            </a:solidFill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605395" y="943142"/>
              <a:ext cx="1960880" cy="1482725"/>
            </a:xfrm>
            <a:custGeom>
              <a:avLst/>
              <a:gdLst/>
              <a:ahLst/>
              <a:cxnLst/>
              <a:rect l="l" t="t" r="r" b="b"/>
              <a:pathLst>
                <a:path w="1960879" h="1482725">
                  <a:moveTo>
                    <a:pt x="0" y="247063"/>
                  </a:moveTo>
                  <a:lnTo>
                    <a:pt x="5019" y="197271"/>
                  </a:lnTo>
                  <a:lnTo>
                    <a:pt x="19415" y="150895"/>
                  </a:lnTo>
                  <a:lnTo>
                    <a:pt x="42194" y="108928"/>
                  </a:lnTo>
                  <a:lnTo>
                    <a:pt x="72363" y="72363"/>
                  </a:lnTo>
                  <a:lnTo>
                    <a:pt x="108928" y="42194"/>
                  </a:lnTo>
                  <a:lnTo>
                    <a:pt x="150895" y="19415"/>
                  </a:lnTo>
                  <a:lnTo>
                    <a:pt x="197272" y="5019"/>
                  </a:lnTo>
                  <a:lnTo>
                    <a:pt x="247063" y="0"/>
                  </a:lnTo>
                  <a:lnTo>
                    <a:pt x="1713452" y="0"/>
                  </a:lnTo>
                  <a:lnTo>
                    <a:pt x="1761877" y="4791"/>
                  </a:lnTo>
                  <a:lnTo>
                    <a:pt x="1807999" y="18806"/>
                  </a:lnTo>
                  <a:lnTo>
                    <a:pt x="1850523" y="41509"/>
                  </a:lnTo>
                  <a:lnTo>
                    <a:pt x="1888152" y="72363"/>
                  </a:lnTo>
                  <a:lnTo>
                    <a:pt x="1919006" y="109992"/>
                  </a:lnTo>
                  <a:lnTo>
                    <a:pt x="1941709" y="152516"/>
                  </a:lnTo>
                  <a:lnTo>
                    <a:pt x="1955724" y="198639"/>
                  </a:lnTo>
                  <a:lnTo>
                    <a:pt x="1960515" y="247063"/>
                  </a:lnTo>
                  <a:lnTo>
                    <a:pt x="1960515" y="1235289"/>
                  </a:lnTo>
                  <a:lnTo>
                    <a:pt x="1955496" y="1285081"/>
                  </a:lnTo>
                  <a:lnTo>
                    <a:pt x="1941100" y="1331457"/>
                  </a:lnTo>
                  <a:lnTo>
                    <a:pt x="1918321" y="1373425"/>
                  </a:lnTo>
                  <a:lnTo>
                    <a:pt x="1888152" y="1409989"/>
                  </a:lnTo>
                  <a:lnTo>
                    <a:pt x="1851588" y="1440158"/>
                  </a:lnTo>
                  <a:lnTo>
                    <a:pt x="1809620" y="1462937"/>
                  </a:lnTo>
                  <a:lnTo>
                    <a:pt x="1763244" y="1477333"/>
                  </a:lnTo>
                  <a:lnTo>
                    <a:pt x="1713452" y="1482353"/>
                  </a:lnTo>
                  <a:lnTo>
                    <a:pt x="247063" y="1482353"/>
                  </a:lnTo>
                  <a:lnTo>
                    <a:pt x="197272" y="1477333"/>
                  </a:lnTo>
                  <a:lnTo>
                    <a:pt x="150895" y="1462937"/>
                  </a:lnTo>
                  <a:lnTo>
                    <a:pt x="108928" y="1440158"/>
                  </a:lnTo>
                  <a:lnTo>
                    <a:pt x="72363" y="1409989"/>
                  </a:lnTo>
                  <a:lnTo>
                    <a:pt x="42194" y="1373425"/>
                  </a:lnTo>
                  <a:lnTo>
                    <a:pt x="19415" y="1331457"/>
                  </a:lnTo>
                  <a:lnTo>
                    <a:pt x="5019" y="1285081"/>
                  </a:lnTo>
                  <a:lnTo>
                    <a:pt x="0" y="1235289"/>
                  </a:lnTo>
                  <a:lnTo>
                    <a:pt x="0" y="247063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25293" y="1134703"/>
            <a:ext cx="1536700" cy="965008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2545" marR="5080" indent="-30480" algn="ctr">
              <a:lnSpc>
                <a:spcPts val="1839"/>
              </a:lnSpc>
              <a:spcBef>
                <a:spcPts val="325"/>
              </a:spcBef>
            </a:pP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La</a:t>
            </a:r>
            <a:r>
              <a:rPr sz="1700" spc="-9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participación </a:t>
            </a:r>
            <a:r>
              <a:rPr sz="1700" spc="-45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de</a:t>
            </a:r>
            <a:r>
              <a:rPr sz="1700" spc="-4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la</a:t>
            </a:r>
            <a:r>
              <a:rPr sz="1700" spc="-4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población</a:t>
            </a:r>
            <a:endParaRPr sz="1700" dirty="0">
              <a:latin typeface="Century Gothic" panose="020B0502020202020204" pitchFamily="34" charset="0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93361" y="1911958"/>
            <a:ext cx="2176780" cy="2056764"/>
            <a:chOff x="5569361" y="1911958"/>
            <a:chExt cx="2176780" cy="2056764"/>
          </a:xfrm>
        </p:grpSpPr>
        <p:sp>
          <p:nvSpPr>
            <p:cNvPr id="8" name="object 8"/>
            <p:cNvSpPr/>
            <p:nvPr/>
          </p:nvSpPr>
          <p:spPr>
            <a:xfrm>
              <a:off x="5574123" y="1916720"/>
              <a:ext cx="706755" cy="554990"/>
            </a:xfrm>
            <a:custGeom>
              <a:avLst/>
              <a:gdLst/>
              <a:ahLst/>
              <a:cxnLst/>
              <a:rect l="l" t="t" r="r" b="b"/>
              <a:pathLst>
                <a:path w="706754" h="554989">
                  <a:moveTo>
                    <a:pt x="0" y="0"/>
                  </a:moveTo>
                  <a:lnTo>
                    <a:pt x="44856" y="22966"/>
                  </a:lnTo>
                  <a:lnTo>
                    <a:pt x="89134" y="46921"/>
                  </a:lnTo>
                  <a:lnTo>
                    <a:pt x="132818" y="71851"/>
                  </a:lnTo>
                  <a:lnTo>
                    <a:pt x="175893" y="97745"/>
                  </a:lnTo>
                  <a:lnTo>
                    <a:pt x="218343" y="124590"/>
                  </a:lnTo>
                  <a:lnTo>
                    <a:pt x="260153" y="152376"/>
                  </a:lnTo>
                  <a:lnTo>
                    <a:pt x="301308" y="181089"/>
                  </a:lnTo>
                  <a:lnTo>
                    <a:pt x="341793" y="210719"/>
                  </a:lnTo>
                  <a:lnTo>
                    <a:pt x="381593" y="241253"/>
                  </a:lnTo>
                  <a:lnTo>
                    <a:pt x="420692" y="272678"/>
                  </a:lnTo>
                  <a:lnTo>
                    <a:pt x="459076" y="304984"/>
                  </a:lnTo>
                  <a:lnTo>
                    <a:pt x="496728" y="338158"/>
                  </a:lnTo>
                  <a:lnTo>
                    <a:pt x="533634" y="372189"/>
                  </a:lnTo>
                  <a:lnTo>
                    <a:pt x="569779" y="407064"/>
                  </a:lnTo>
                  <a:lnTo>
                    <a:pt x="605147" y="442771"/>
                  </a:lnTo>
                  <a:lnTo>
                    <a:pt x="639723" y="479298"/>
                  </a:lnTo>
                  <a:lnTo>
                    <a:pt x="673493" y="516634"/>
                  </a:lnTo>
                  <a:lnTo>
                    <a:pt x="706440" y="554767"/>
                  </a:lnTo>
                </a:path>
              </a:pathLst>
            </a:custGeom>
            <a:ln w="9524">
              <a:solidFill>
                <a:srgbClr val="BE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7700" y="2478502"/>
              <a:ext cx="2075814" cy="1477645"/>
            </a:xfrm>
            <a:custGeom>
              <a:avLst/>
              <a:gdLst/>
              <a:ahLst/>
              <a:cxnLst/>
              <a:rect l="l" t="t" r="r" b="b"/>
              <a:pathLst>
                <a:path w="2075815" h="1477645">
                  <a:moveTo>
                    <a:pt x="1829136" y="1477236"/>
                  </a:moveTo>
                  <a:lnTo>
                    <a:pt x="246211" y="1477236"/>
                  </a:lnTo>
                  <a:lnTo>
                    <a:pt x="196591" y="1472234"/>
                  </a:lnTo>
                  <a:lnTo>
                    <a:pt x="150374" y="1457888"/>
                  </a:lnTo>
                  <a:lnTo>
                    <a:pt x="108552" y="1435188"/>
                  </a:lnTo>
                  <a:lnTo>
                    <a:pt x="72113" y="1405123"/>
                  </a:lnTo>
                  <a:lnTo>
                    <a:pt x="42049" y="1368684"/>
                  </a:lnTo>
                  <a:lnTo>
                    <a:pt x="19348" y="1326862"/>
                  </a:lnTo>
                  <a:lnTo>
                    <a:pt x="5002" y="1280646"/>
                  </a:lnTo>
                  <a:lnTo>
                    <a:pt x="0" y="1231025"/>
                  </a:lnTo>
                  <a:lnTo>
                    <a:pt x="0" y="246210"/>
                  </a:lnTo>
                  <a:lnTo>
                    <a:pt x="5002" y="196590"/>
                  </a:lnTo>
                  <a:lnTo>
                    <a:pt x="19348" y="150374"/>
                  </a:lnTo>
                  <a:lnTo>
                    <a:pt x="42049" y="108552"/>
                  </a:lnTo>
                  <a:lnTo>
                    <a:pt x="72113" y="72113"/>
                  </a:lnTo>
                  <a:lnTo>
                    <a:pt x="108552" y="42048"/>
                  </a:lnTo>
                  <a:lnTo>
                    <a:pt x="150374" y="19348"/>
                  </a:lnTo>
                  <a:lnTo>
                    <a:pt x="196591" y="5002"/>
                  </a:lnTo>
                  <a:lnTo>
                    <a:pt x="246211" y="0"/>
                  </a:lnTo>
                  <a:lnTo>
                    <a:pt x="1829136" y="0"/>
                  </a:lnTo>
                  <a:lnTo>
                    <a:pt x="1877394" y="4774"/>
                  </a:lnTo>
                  <a:lnTo>
                    <a:pt x="1923357" y="18741"/>
                  </a:lnTo>
                  <a:lnTo>
                    <a:pt x="1965734" y="41366"/>
                  </a:lnTo>
                  <a:lnTo>
                    <a:pt x="2003234" y="72113"/>
                  </a:lnTo>
                  <a:lnTo>
                    <a:pt x="2033981" y="109613"/>
                  </a:lnTo>
                  <a:lnTo>
                    <a:pt x="2056606" y="151990"/>
                  </a:lnTo>
                  <a:lnTo>
                    <a:pt x="2070573" y="197953"/>
                  </a:lnTo>
                  <a:lnTo>
                    <a:pt x="2075348" y="246210"/>
                  </a:lnTo>
                  <a:lnTo>
                    <a:pt x="2075348" y="1231025"/>
                  </a:lnTo>
                  <a:lnTo>
                    <a:pt x="2070346" y="1280646"/>
                  </a:lnTo>
                  <a:lnTo>
                    <a:pt x="2055999" y="1326862"/>
                  </a:lnTo>
                  <a:lnTo>
                    <a:pt x="2033299" y="1368684"/>
                  </a:lnTo>
                  <a:lnTo>
                    <a:pt x="2003234" y="1405123"/>
                  </a:lnTo>
                  <a:lnTo>
                    <a:pt x="1966796" y="1435188"/>
                  </a:lnTo>
                  <a:lnTo>
                    <a:pt x="1924973" y="1457888"/>
                  </a:lnTo>
                  <a:lnTo>
                    <a:pt x="1878756" y="1472234"/>
                  </a:lnTo>
                  <a:lnTo>
                    <a:pt x="1829136" y="1477236"/>
                  </a:lnTo>
                  <a:close/>
                </a:path>
              </a:pathLst>
            </a:custGeom>
            <a:solidFill>
              <a:srgbClr val="BD7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57700" y="2478502"/>
              <a:ext cx="2075814" cy="1477645"/>
            </a:xfrm>
            <a:custGeom>
              <a:avLst/>
              <a:gdLst/>
              <a:ahLst/>
              <a:cxnLst/>
              <a:rect l="l" t="t" r="r" b="b"/>
              <a:pathLst>
                <a:path w="2075815" h="1477645">
                  <a:moveTo>
                    <a:pt x="0" y="246210"/>
                  </a:moveTo>
                  <a:lnTo>
                    <a:pt x="5002" y="196590"/>
                  </a:lnTo>
                  <a:lnTo>
                    <a:pt x="19348" y="150374"/>
                  </a:lnTo>
                  <a:lnTo>
                    <a:pt x="42049" y="108552"/>
                  </a:lnTo>
                  <a:lnTo>
                    <a:pt x="72113" y="72113"/>
                  </a:lnTo>
                  <a:lnTo>
                    <a:pt x="108552" y="42048"/>
                  </a:lnTo>
                  <a:lnTo>
                    <a:pt x="150374" y="19348"/>
                  </a:lnTo>
                  <a:lnTo>
                    <a:pt x="196591" y="5002"/>
                  </a:lnTo>
                  <a:lnTo>
                    <a:pt x="246211" y="0"/>
                  </a:lnTo>
                  <a:lnTo>
                    <a:pt x="1829136" y="0"/>
                  </a:lnTo>
                  <a:lnTo>
                    <a:pt x="1877394" y="4774"/>
                  </a:lnTo>
                  <a:lnTo>
                    <a:pt x="1923357" y="18741"/>
                  </a:lnTo>
                  <a:lnTo>
                    <a:pt x="1965734" y="41366"/>
                  </a:lnTo>
                  <a:lnTo>
                    <a:pt x="2003234" y="72113"/>
                  </a:lnTo>
                  <a:lnTo>
                    <a:pt x="2033981" y="109613"/>
                  </a:lnTo>
                  <a:lnTo>
                    <a:pt x="2056606" y="151990"/>
                  </a:lnTo>
                  <a:lnTo>
                    <a:pt x="2070573" y="197953"/>
                  </a:lnTo>
                  <a:lnTo>
                    <a:pt x="2075348" y="246210"/>
                  </a:lnTo>
                  <a:lnTo>
                    <a:pt x="2075348" y="1231025"/>
                  </a:lnTo>
                  <a:lnTo>
                    <a:pt x="2070346" y="1280646"/>
                  </a:lnTo>
                  <a:lnTo>
                    <a:pt x="2055999" y="1326862"/>
                  </a:lnTo>
                  <a:lnTo>
                    <a:pt x="2033299" y="1368684"/>
                  </a:lnTo>
                  <a:lnTo>
                    <a:pt x="2003234" y="1405123"/>
                  </a:lnTo>
                  <a:lnTo>
                    <a:pt x="1966796" y="1435188"/>
                  </a:lnTo>
                  <a:lnTo>
                    <a:pt x="1924973" y="1457888"/>
                  </a:lnTo>
                  <a:lnTo>
                    <a:pt x="1878756" y="1472234"/>
                  </a:lnTo>
                  <a:lnTo>
                    <a:pt x="1829136" y="1477236"/>
                  </a:lnTo>
                  <a:lnTo>
                    <a:pt x="246211" y="1477236"/>
                  </a:lnTo>
                  <a:lnTo>
                    <a:pt x="196591" y="1472234"/>
                  </a:lnTo>
                  <a:lnTo>
                    <a:pt x="150374" y="1457888"/>
                  </a:lnTo>
                  <a:lnTo>
                    <a:pt x="108552" y="1435188"/>
                  </a:lnTo>
                  <a:lnTo>
                    <a:pt x="72113" y="1405123"/>
                  </a:lnTo>
                  <a:lnTo>
                    <a:pt x="42049" y="1368684"/>
                  </a:lnTo>
                  <a:lnTo>
                    <a:pt x="19348" y="1326862"/>
                  </a:lnTo>
                  <a:lnTo>
                    <a:pt x="5002" y="1280646"/>
                  </a:lnTo>
                  <a:lnTo>
                    <a:pt x="0" y="1231025"/>
                  </a:lnTo>
                  <a:lnTo>
                    <a:pt x="0" y="24621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54905" y="2708714"/>
            <a:ext cx="1729105" cy="98425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ts val="1839"/>
              </a:lnSpc>
              <a:spcBef>
                <a:spcPts val="325"/>
              </a:spcBef>
            </a:pP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Las</a:t>
            </a:r>
            <a:r>
              <a:rPr sz="1700" spc="-5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personas</a:t>
            </a:r>
            <a:r>
              <a:rPr sz="1700" spc="-4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son </a:t>
            </a:r>
            <a:r>
              <a:rPr sz="1700" spc="-459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el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centro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en la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toma de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decisiones</a:t>
            </a:r>
            <a:endParaRPr sz="1700">
              <a:latin typeface="Century Gothic" panose="020B0502020202020204" pitchFamily="34" charset="0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12764" y="3959447"/>
            <a:ext cx="2228215" cy="2485679"/>
            <a:chOff x="5188763" y="3959448"/>
            <a:chExt cx="2228215" cy="2292350"/>
          </a:xfrm>
        </p:grpSpPr>
        <p:sp>
          <p:nvSpPr>
            <p:cNvPr id="13" name="object 13"/>
            <p:cNvSpPr/>
            <p:nvPr/>
          </p:nvSpPr>
          <p:spPr>
            <a:xfrm>
              <a:off x="6768435" y="3964211"/>
              <a:ext cx="60325" cy="838835"/>
            </a:xfrm>
            <a:custGeom>
              <a:avLst/>
              <a:gdLst/>
              <a:ahLst/>
              <a:cxnLst/>
              <a:rect l="l" t="t" r="r" b="b"/>
              <a:pathLst>
                <a:path w="60325" h="838835">
                  <a:moveTo>
                    <a:pt x="36140" y="0"/>
                  </a:moveTo>
                  <a:lnTo>
                    <a:pt x="42889" y="49323"/>
                  </a:lnTo>
                  <a:lnTo>
                    <a:pt x="48524" y="98739"/>
                  </a:lnTo>
                  <a:lnTo>
                    <a:pt x="53047" y="148228"/>
                  </a:lnTo>
                  <a:lnTo>
                    <a:pt x="56458" y="197772"/>
                  </a:lnTo>
                  <a:lnTo>
                    <a:pt x="58758" y="247352"/>
                  </a:lnTo>
                  <a:lnTo>
                    <a:pt x="59948" y="296949"/>
                  </a:lnTo>
                  <a:lnTo>
                    <a:pt x="60029" y="346546"/>
                  </a:lnTo>
                  <a:lnTo>
                    <a:pt x="59001" y="396123"/>
                  </a:lnTo>
                  <a:lnTo>
                    <a:pt x="56865" y="445661"/>
                  </a:lnTo>
                  <a:lnTo>
                    <a:pt x="53623" y="495142"/>
                  </a:lnTo>
                  <a:lnTo>
                    <a:pt x="49274" y="544548"/>
                  </a:lnTo>
                  <a:lnTo>
                    <a:pt x="43820" y="593859"/>
                  </a:lnTo>
                  <a:lnTo>
                    <a:pt x="37262" y="643057"/>
                  </a:lnTo>
                  <a:lnTo>
                    <a:pt x="29600" y="692124"/>
                  </a:lnTo>
                  <a:lnTo>
                    <a:pt x="20835" y="741040"/>
                  </a:lnTo>
                  <a:lnTo>
                    <a:pt x="10968" y="789787"/>
                  </a:lnTo>
                  <a:lnTo>
                    <a:pt x="0" y="838347"/>
                  </a:lnTo>
                </a:path>
              </a:pathLst>
            </a:custGeom>
            <a:ln w="9524">
              <a:solidFill>
                <a:srgbClr val="BD75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01463" y="4810874"/>
              <a:ext cx="2202815" cy="1428750"/>
            </a:xfrm>
            <a:custGeom>
              <a:avLst/>
              <a:gdLst/>
              <a:ahLst/>
              <a:cxnLst/>
              <a:rect l="l" t="t" r="r" b="b"/>
              <a:pathLst>
                <a:path w="2202815" h="1428750">
                  <a:moveTo>
                    <a:pt x="1964749" y="1428167"/>
                  </a:moveTo>
                  <a:lnTo>
                    <a:pt x="238032" y="1428167"/>
                  </a:lnTo>
                  <a:lnTo>
                    <a:pt x="190061" y="1423332"/>
                  </a:lnTo>
                  <a:lnTo>
                    <a:pt x="145379" y="1409462"/>
                  </a:lnTo>
                  <a:lnTo>
                    <a:pt x="104946" y="1387515"/>
                  </a:lnTo>
                  <a:lnTo>
                    <a:pt x="69718" y="1358449"/>
                  </a:lnTo>
                  <a:lnTo>
                    <a:pt x="40652" y="1323221"/>
                  </a:lnTo>
                  <a:lnTo>
                    <a:pt x="18705" y="1282788"/>
                  </a:lnTo>
                  <a:lnTo>
                    <a:pt x="4835" y="1238107"/>
                  </a:lnTo>
                  <a:lnTo>
                    <a:pt x="0" y="1190135"/>
                  </a:lnTo>
                  <a:lnTo>
                    <a:pt x="0" y="238032"/>
                  </a:lnTo>
                  <a:lnTo>
                    <a:pt x="4835" y="190060"/>
                  </a:lnTo>
                  <a:lnTo>
                    <a:pt x="18705" y="145379"/>
                  </a:lnTo>
                  <a:lnTo>
                    <a:pt x="40652" y="104946"/>
                  </a:lnTo>
                  <a:lnTo>
                    <a:pt x="69718" y="69718"/>
                  </a:lnTo>
                  <a:lnTo>
                    <a:pt x="104946" y="40652"/>
                  </a:lnTo>
                  <a:lnTo>
                    <a:pt x="145379" y="18705"/>
                  </a:lnTo>
                  <a:lnTo>
                    <a:pt x="190061" y="4835"/>
                  </a:lnTo>
                  <a:lnTo>
                    <a:pt x="238032" y="0"/>
                  </a:lnTo>
                  <a:lnTo>
                    <a:pt x="1964749" y="0"/>
                  </a:lnTo>
                  <a:lnTo>
                    <a:pt x="2011404" y="4616"/>
                  </a:lnTo>
                  <a:lnTo>
                    <a:pt x="2055840" y="18119"/>
                  </a:lnTo>
                  <a:lnTo>
                    <a:pt x="2096810" y="39992"/>
                  </a:lnTo>
                  <a:lnTo>
                    <a:pt x="2133063" y="69718"/>
                  </a:lnTo>
                  <a:lnTo>
                    <a:pt x="2162789" y="105972"/>
                  </a:lnTo>
                  <a:lnTo>
                    <a:pt x="2184662" y="146941"/>
                  </a:lnTo>
                  <a:lnTo>
                    <a:pt x="2198166" y="191378"/>
                  </a:lnTo>
                  <a:lnTo>
                    <a:pt x="2202781" y="238032"/>
                  </a:lnTo>
                  <a:lnTo>
                    <a:pt x="2202781" y="1190135"/>
                  </a:lnTo>
                  <a:lnTo>
                    <a:pt x="2197946" y="1238107"/>
                  </a:lnTo>
                  <a:lnTo>
                    <a:pt x="2184076" y="1282788"/>
                  </a:lnTo>
                  <a:lnTo>
                    <a:pt x="2162129" y="1323221"/>
                  </a:lnTo>
                  <a:lnTo>
                    <a:pt x="2133063" y="1358449"/>
                  </a:lnTo>
                  <a:lnTo>
                    <a:pt x="2097835" y="1387515"/>
                  </a:lnTo>
                  <a:lnTo>
                    <a:pt x="2057402" y="1409462"/>
                  </a:lnTo>
                  <a:lnTo>
                    <a:pt x="2012721" y="1423332"/>
                  </a:lnTo>
                  <a:lnTo>
                    <a:pt x="1964749" y="1428167"/>
                  </a:lnTo>
                  <a:close/>
                </a:path>
              </a:pathLst>
            </a:custGeom>
            <a:solidFill>
              <a:srgbClr val="BB9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01463" y="4810874"/>
              <a:ext cx="2202815" cy="1428750"/>
            </a:xfrm>
            <a:custGeom>
              <a:avLst/>
              <a:gdLst/>
              <a:ahLst/>
              <a:cxnLst/>
              <a:rect l="l" t="t" r="r" b="b"/>
              <a:pathLst>
                <a:path w="2202815" h="1428750">
                  <a:moveTo>
                    <a:pt x="0" y="238032"/>
                  </a:moveTo>
                  <a:lnTo>
                    <a:pt x="4835" y="190060"/>
                  </a:lnTo>
                  <a:lnTo>
                    <a:pt x="18705" y="145379"/>
                  </a:lnTo>
                  <a:lnTo>
                    <a:pt x="40652" y="104946"/>
                  </a:lnTo>
                  <a:lnTo>
                    <a:pt x="69718" y="69718"/>
                  </a:lnTo>
                  <a:lnTo>
                    <a:pt x="104946" y="40652"/>
                  </a:lnTo>
                  <a:lnTo>
                    <a:pt x="145379" y="18705"/>
                  </a:lnTo>
                  <a:lnTo>
                    <a:pt x="190061" y="4835"/>
                  </a:lnTo>
                  <a:lnTo>
                    <a:pt x="238032" y="0"/>
                  </a:lnTo>
                  <a:lnTo>
                    <a:pt x="1964749" y="0"/>
                  </a:lnTo>
                  <a:lnTo>
                    <a:pt x="2011404" y="4616"/>
                  </a:lnTo>
                  <a:lnTo>
                    <a:pt x="2055840" y="18119"/>
                  </a:lnTo>
                  <a:lnTo>
                    <a:pt x="2096810" y="39992"/>
                  </a:lnTo>
                  <a:lnTo>
                    <a:pt x="2133063" y="69718"/>
                  </a:lnTo>
                  <a:lnTo>
                    <a:pt x="2162789" y="105972"/>
                  </a:lnTo>
                  <a:lnTo>
                    <a:pt x="2184662" y="146941"/>
                  </a:lnTo>
                  <a:lnTo>
                    <a:pt x="2198166" y="191378"/>
                  </a:lnTo>
                  <a:lnTo>
                    <a:pt x="2202781" y="238032"/>
                  </a:lnTo>
                  <a:lnTo>
                    <a:pt x="2202781" y="1190135"/>
                  </a:lnTo>
                  <a:lnTo>
                    <a:pt x="2197946" y="1238107"/>
                  </a:lnTo>
                  <a:lnTo>
                    <a:pt x="2184076" y="1282788"/>
                  </a:lnTo>
                  <a:lnTo>
                    <a:pt x="2162129" y="1323221"/>
                  </a:lnTo>
                  <a:lnTo>
                    <a:pt x="2133063" y="1358449"/>
                  </a:lnTo>
                  <a:lnTo>
                    <a:pt x="2097835" y="1387515"/>
                  </a:lnTo>
                  <a:lnTo>
                    <a:pt x="2057402" y="1409462"/>
                  </a:lnTo>
                  <a:lnTo>
                    <a:pt x="2012721" y="1423332"/>
                  </a:lnTo>
                  <a:lnTo>
                    <a:pt x="1964749" y="1428167"/>
                  </a:lnTo>
                  <a:lnTo>
                    <a:pt x="238032" y="1428167"/>
                  </a:lnTo>
                  <a:lnTo>
                    <a:pt x="190061" y="1423332"/>
                  </a:lnTo>
                  <a:lnTo>
                    <a:pt x="145379" y="1409462"/>
                  </a:lnTo>
                  <a:lnTo>
                    <a:pt x="104946" y="1387515"/>
                  </a:lnTo>
                  <a:lnTo>
                    <a:pt x="69718" y="1358449"/>
                  </a:lnTo>
                  <a:lnTo>
                    <a:pt x="40652" y="1323221"/>
                  </a:lnTo>
                  <a:lnTo>
                    <a:pt x="18705" y="1282788"/>
                  </a:lnTo>
                  <a:lnTo>
                    <a:pt x="4835" y="1238107"/>
                  </a:lnTo>
                  <a:lnTo>
                    <a:pt x="0" y="1190135"/>
                  </a:lnTo>
                  <a:lnTo>
                    <a:pt x="0" y="23803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914546" y="4899966"/>
            <a:ext cx="1823720" cy="1426673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ts val="1839"/>
              </a:lnSpc>
              <a:spcBef>
                <a:spcPts val="325"/>
              </a:spcBef>
            </a:pP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El</a:t>
            </a:r>
            <a:r>
              <a:rPr sz="1700" spc="-9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Reconocimiento </a:t>
            </a:r>
            <a:r>
              <a:rPr sz="1700" spc="-45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de los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sistemas </a:t>
            </a:r>
            <a:r>
              <a:rPr sz="1700" spc="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socioculturales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en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diversidad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y </a:t>
            </a:r>
            <a:r>
              <a:rPr sz="1700" spc="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complejidad</a:t>
            </a:r>
            <a:endParaRPr sz="1700" dirty="0">
              <a:latin typeface="Century Gothic" panose="020B0502020202020204" pitchFamily="34" charset="0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353353" y="4911440"/>
            <a:ext cx="3368040" cy="1465580"/>
            <a:chOff x="1829353" y="4911440"/>
            <a:chExt cx="3368040" cy="1465580"/>
          </a:xfrm>
        </p:grpSpPr>
        <p:sp>
          <p:nvSpPr>
            <p:cNvPr id="18" name="object 18"/>
            <p:cNvSpPr/>
            <p:nvPr/>
          </p:nvSpPr>
          <p:spPr>
            <a:xfrm>
              <a:off x="4253817" y="6185565"/>
              <a:ext cx="938530" cy="60960"/>
            </a:xfrm>
            <a:custGeom>
              <a:avLst/>
              <a:gdLst/>
              <a:ahLst/>
              <a:cxnLst/>
              <a:rect l="l" t="t" r="r" b="b"/>
              <a:pathLst>
                <a:path w="938529" h="60960">
                  <a:moveTo>
                    <a:pt x="938351" y="0"/>
                  </a:moveTo>
                  <a:lnTo>
                    <a:pt x="889659" y="11062"/>
                  </a:lnTo>
                  <a:lnTo>
                    <a:pt x="840783" y="21016"/>
                  </a:lnTo>
                  <a:lnTo>
                    <a:pt x="791742" y="29861"/>
                  </a:lnTo>
                  <a:lnTo>
                    <a:pt x="742555" y="37596"/>
                  </a:lnTo>
                  <a:lnTo>
                    <a:pt x="693240" y="44220"/>
                  </a:lnTo>
                  <a:lnTo>
                    <a:pt x="643818" y="49734"/>
                  </a:lnTo>
                  <a:lnTo>
                    <a:pt x="594305" y="54138"/>
                  </a:lnTo>
                  <a:lnTo>
                    <a:pt x="544722" y="57429"/>
                  </a:lnTo>
                  <a:lnTo>
                    <a:pt x="495086" y="59609"/>
                  </a:lnTo>
                  <a:lnTo>
                    <a:pt x="445417" y="60677"/>
                  </a:lnTo>
                  <a:lnTo>
                    <a:pt x="395734" y="60633"/>
                  </a:lnTo>
                  <a:lnTo>
                    <a:pt x="346055" y="59475"/>
                  </a:lnTo>
                  <a:lnTo>
                    <a:pt x="296399" y="57204"/>
                  </a:lnTo>
                  <a:lnTo>
                    <a:pt x="246785" y="53819"/>
                  </a:lnTo>
                  <a:lnTo>
                    <a:pt x="197231" y="49320"/>
                  </a:lnTo>
                  <a:lnTo>
                    <a:pt x="147757" y="43706"/>
                  </a:lnTo>
                  <a:lnTo>
                    <a:pt x="98381" y="36978"/>
                  </a:lnTo>
                  <a:lnTo>
                    <a:pt x="49122" y="29134"/>
                  </a:lnTo>
                  <a:lnTo>
                    <a:pt x="0" y="20174"/>
                  </a:lnTo>
                </a:path>
              </a:pathLst>
            </a:custGeom>
            <a:ln w="9524">
              <a:solidFill>
                <a:srgbClr val="BB99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42053" y="4924140"/>
              <a:ext cx="2402840" cy="1440180"/>
            </a:xfrm>
            <a:custGeom>
              <a:avLst/>
              <a:gdLst/>
              <a:ahLst/>
              <a:cxnLst/>
              <a:rect l="l" t="t" r="r" b="b"/>
              <a:pathLst>
                <a:path w="2402840" h="1440179">
                  <a:moveTo>
                    <a:pt x="2162325" y="1440176"/>
                  </a:moveTo>
                  <a:lnTo>
                    <a:pt x="240034" y="1440176"/>
                  </a:lnTo>
                  <a:lnTo>
                    <a:pt x="191658" y="1435300"/>
                  </a:lnTo>
                  <a:lnTo>
                    <a:pt x="146602" y="1421313"/>
                  </a:lnTo>
                  <a:lnTo>
                    <a:pt x="105828" y="1399182"/>
                  </a:lnTo>
                  <a:lnTo>
                    <a:pt x="70304" y="1369872"/>
                  </a:lnTo>
                  <a:lnTo>
                    <a:pt x="40994" y="1334348"/>
                  </a:lnTo>
                  <a:lnTo>
                    <a:pt x="18863" y="1293574"/>
                  </a:lnTo>
                  <a:lnTo>
                    <a:pt x="4876" y="1248517"/>
                  </a:lnTo>
                  <a:lnTo>
                    <a:pt x="0" y="1200142"/>
                  </a:lnTo>
                  <a:lnTo>
                    <a:pt x="0" y="240034"/>
                  </a:lnTo>
                  <a:lnTo>
                    <a:pt x="4876" y="191659"/>
                  </a:lnTo>
                  <a:lnTo>
                    <a:pt x="18863" y="146602"/>
                  </a:lnTo>
                  <a:lnTo>
                    <a:pt x="40994" y="105828"/>
                  </a:lnTo>
                  <a:lnTo>
                    <a:pt x="70304" y="70304"/>
                  </a:lnTo>
                  <a:lnTo>
                    <a:pt x="105828" y="40994"/>
                  </a:lnTo>
                  <a:lnTo>
                    <a:pt x="146602" y="18863"/>
                  </a:lnTo>
                  <a:lnTo>
                    <a:pt x="191658" y="4876"/>
                  </a:lnTo>
                  <a:lnTo>
                    <a:pt x="240034" y="0"/>
                  </a:lnTo>
                  <a:lnTo>
                    <a:pt x="2162325" y="0"/>
                  </a:lnTo>
                  <a:lnTo>
                    <a:pt x="2209372" y="4654"/>
                  </a:lnTo>
                  <a:lnTo>
                    <a:pt x="2254182" y="18271"/>
                  </a:lnTo>
                  <a:lnTo>
                    <a:pt x="2295496" y="40328"/>
                  </a:lnTo>
                  <a:lnTo>
                    <a:pt x="2332055" y="70304"/>
                  </a:lnTo>
                  <a:lnTo>
                    <a:pt x="2362031" y="106863"/>
                  </a:lnTo>
                  <a:lnTo>
                    <a:pt x="2384088" y="148177"/>
                  </a:lnTo>
                  <a:lnTo>
                    <a:pt x="2397705" y="192987"/>
                  </a:lnTo>
                  <a:lnTo>
                    <a:pt x="2402359" y="240034"/>
                  </a:lnTo>
                  <a:lnTo>
                    <a:pt x="2402359" y="1200142"/>
                  </a:lnTo>
                  <a:lnTo>
                    <a:pt x="2397483" y="1248517"/>
                  </a:lnTo>
                  <a:lnTo>
                    <a:pt x="2383496" y="1293574"/>
                  </a:lnTo>
                  <a:lnTo>
                    <a:pt x="2361365" y="1334348"/>
                  </a:lnTo>
                  <a:lnTo>
                    <a:pt x="2332055" y="1369872"/>
                  </a:lnTo>
                  <a:lnTo>
                    <a:pt x="2296531" y="1399182"/>
                  </a:lnTo>
                  <a:lnTo>
                    <a:pt x="2255757" y="1421313"/>
                  </a:lnTo>
                  <a:lnTo>
                    <a:pt x="2210700" y="1435300"/>
                  </a:lnTo>
                  <a:lnTo>
                    <a:pt x="2162325" y="1440176"/>
                  </a:lnTo>
                  <a:close/>
                </a:path>
              </a:pathLst>
            </a:custGeom>
            <a:solidFill>
              <a:srgbClr val="BAB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42053" y="4924140"/>
              <a:ext cx="2402840" cy="1440180"/>
            </a:xfrm>
            <a:custGeom>
              <a:avLst/>
              <a:gdLst/>
              <a:ahLst/>
              <a:cxnLst/>
              <a:rect l="l" t="t" r="r" b="b"/>
              <a:pathLst>
                <a:path w="2402840" h="1440179">
                  <a:moveTo>
                    <a:pt x="0" y="240034"/>
                  </a:moveTo>
                  <a:lnTo>
                    <a:pt x="4876" y="191659"/>
                  </a:lnTo>
                  <a:lnTo>
                    <a:pt x="18863" y="146602"/>
                  </a:lnTo>
                  <a:lnTo>
                    <a:pt x="40994" y="105828"/>
                  </a:lnTo>
                  <a:lnTo>
                    <a:pt x="70304" y="70304"/>
                  </a:lnTo>
                  <a:lnTo>
                    <a:pt x="105828" y="40994"/>
                  </a:lnTo>
                  <a:lnTo>
                    <a:pt x="146602" y="18863"/>
                  </a:lnTo>
                  <a:lnTo>
                    <a:pt x="191658" y="4876"/>
                  </a:lnTo>
                  <a:lnTo>
                    <a:pt x="240034" y="0"/>
                  </a:lnTo>
                  <a:lnTo>
                    <a:pt x="2162325" y="0"/>
                  </a:lnTo>
                  <a:lnTo>
                    <a:pt x="2209372" y="4654"/>
                  </a:lnTo>
                  <a:lnTo>
                    <a:pt x="2254182" y="18271"/>
                  </a:lnTo>
                  <a:lnTo>
                    <a:pt x="2295496" y="40328"/>
                  </a:lnTo>
                  <a:lnTo>
                    <a:pt x="2332055" y="70304"/>
                  </a:lnTo>
                  <a:lnTo>
                    <a:pt x="2362031" y="106863"/>
                  </a:lnTo>
                  <a:lnTo>
                    <a:pt x="2384088" y="148177"/>
                  </a:lnTo>
                  <a:lnTo>
                    <a:pt x="2397705" y="192987"/>
                  </a:lnTo>
                  <a:lnTo>
                    <a:pt x="2402359" y="240034"/>
                  </a:lnTo>
                  <a:lnTo>
                    <a:pt x="2402359" y="1200142"/>
                  </a:lnTo>
                  <a:lnTo>
                    <a:pt x="2397483" y="1248517"/>
                  </a:lnTo>
                  <a:lnTo>
                    <a:pt x="2383496" y="1293574"/>
                  </a:lnTo>
                  <a:lnTo>
                    <a:pt x="2361365" y="1334348"/>
                  </a:lnTo>
                  <a:lnTo>
                    <a:pt x="2332055" y="1369872"/>
                  </a:lnTo>
                  <a:lnTo>
                    <a:pt x="2296531" y="1399182"/>
                  </a:lnTo>
                  <a:lnTo>
                    <a:pt x="2255757" y="1421313"/>
                  </a:lnTo>
                  <a:lnTo>
                    <a:pt x="2210700" y="1435300"/>
                  </a:lnTo>
                  <a:lnTo>
                    <a:pt x="2162325" y="1440176"/>
                  </a:lnTo>
                  <a:lnTo>
                    <a:pt x="240034" y="1440176"/>
                  </a:lnTo>
                  <a:lnTo>
                    <a:pt x="191658" y="1435300"/>
                  </a:lnTo>
                  <a:lnTo>
                    <a:pt x="146602" y="1421313"/>
                  </a:lnTo>
                  <a:lnTo>
                    <a:pt x="105828" y="1399182"/>
                  </a:lnTo>
                  <a:lnTo>
                    <a:pt x="70304" y="1369872"/>
                  </a:lnTo>
                  <a:lnTo>
                    <a:pt x="40994" y="1334348"/>
                  </a:lnTo>
                  <a:lnTo>
                    <a:pt x="18863" y="1293574"/>
                  </a:lnTo>
                  <a:lnTo>
                    <a:pt x="4876" y="1248517"/>
                  </a:lnTo>
                  <a:lnTo>
                    <a:pt x="0" y="1200142"/>
                  </a:lnTo>
                  <a:lnTo>
                    <a:pt x="0" y="24003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618939" y="5019238"/>
            <a:ext cx="1896110" cy="121729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algn="ctr">
              <a:lnSpc>
                <a:spcPts val="1839"/>
              </a:lnSpc>
              <a:spcBef>
                <a:spcPts val="325"/>
              </a:spcBef>
            </a:pP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El</a:t>
            </a:r>
            <a:r>
              <a:rPr sz="1700" spc="-3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sistema</a:t>
            </a:r>
            <a:r>
              <a:rPr sz="1700" spc="-3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de</a:t>
            </a:r>
            <a:r>
              <a:rPr sz="1700" spc="-3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salud </a:t>
            </a:r>
            <a:r>
              <a:rPr sz="1700" spc="-459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se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organiza en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función de las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necesidades de las </a:t>
            </a:r>
            <a:r>
              <a:rPr sz="1700" spc="-459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personas</a:t>
            </a:r>
            <a:endParaRPr sz="1700">
              <a:latin typeface="Century Gothic" panose="020B0502020202020204" pitchFamily="34" charset="0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829483" y="2412799"/>
            <a:ext cx="2341245" cy="2507615"/>
            <a:chOff x="1305482" y="2412798"/>
            <a:chExt cx="2341245" cy="2507615"/>
          </a:xfrm>
        </p:grpSpPr>
        <p:sp>
          <p:nvSpPr>
            <p:cNvPr id="23" name="object 23"/>
            <p:cNvSpPr/>
            <p:nvPr/>
          </p:nvSpPr>
          <p:spPr>
            <a:xfrm>
              <a:off x="2363902" y="4017951"/>
              <a:ext cx="128905" cy="897890"/>
            </a:xfrm>
            <a:custGeom>
              <a:avLst/>
              <a:gdLst/>
              <a:ahLst/>
              <a:cxnLst/>
              <a:rect l="l" t="t" r="r" b="b"/>
              <a:pathLst>
                <a:path w="128905" h="897889">
                  <a:moveTo>
                    <a:pt x="128455" y="897483"/>
                  </a:moveTo>
                  <a:lnTo>
                    <a:pt x="111958" y="849402"/>
                  </a:lnTo>
                  <a:lnTo>
                    <a:pt x="96582" y="801006"/>
                  </a:lnTo>
                  <a:lnTo>
                    <a:pt x="82331" y="752316"/>
                  </a:lnTo>
                  <a:lnTo>
                    <a:pt x="69207" y="703352"/>
                  </a:lnTo>
                  <a:lnTo>
                    <a:pt x="57213" y="654132"/>
                  </a:lnTo>
                  <a:lnTo>
                    <a:pt x="46351" y="604676"/>
                  </a:lnTo>
                  <a:lnTo>
                    <a:pt x="36624" y="555005"/>
                  </a:lnTo>
                  <a:lnTo>
                    <a:pt x="28035" y="505138"/>
                  </a:lnTo>
                  <a:lnTo>
                    <a:pt x="20587" y="455094"/>
                  </a:lnTo>
                  <a:lnTo>
                    <a:pt x="14282" y="404893"/>
                  </a:lnTo>
                  <a:lnTo>
                    <a:pt x="9123" y="354555"/>
                  </a:lnTo>
                  <a:lnTo>
                    <a:pt x="5112" y="304099"/>
                  </a:lnTo>
                  <a:lnTo>
                    <a:pt x="2253" y="253546"/>
                  </a:lnTo>
                  <a:lnTo>
                    <a:pt x="548" y="202915"/>
                  </a:lnTo>
                  <a:lnTo>
                    <a:pt x="0" y="152224"/>
                  </a:lnTo>
                  <a:lnTo>
                    <a:pt x="611" y="101495"/>
                  </a:lnTo>
                  <a:lnTo>
                    <a:pt x="2384" y="50747"/>
                  </a:lnTo>
                  <a:lnTo>
                    <a:pt x="5322" y="0"/>
                  </a:lnTo>
                </a:path>
              </a:pathLst>
            </a:custGeom>
            <a:ln w="9524">
              <a:solidFill>
                <a:srgbClr val="BABA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18182" y="2425498"/>
              <a:ext cx="2315845" cy="1583690"/>
            </a:xfrm>
            <a:custGeom>
              <a:avLst/>
              <a:gdLst/>
              <a:ahLst/>
              <a:cxnLst/>
              <a:rect l="l" t="t" r="r" b="b"/>
              <a:pathLst>
                <a:path w="2315845" h="1583689">
                  <a:moveTo>
                    <a:pt x="2051617" y="1583244"/>
                  </a:moveTo>
                  <a:lnTo>
                    <a:pt x="263879" y="1583244"/>
                  </a:lnTo>
                  <a:lnTo>
                    <a:pt x="216446" y="1578992"/>
                  </a:lnTo>
                  <a:lnTo>
                    <a:pt x="171803" y="1566735"/>
                  </a:lnTo>
                  <a:lnTo>
                    <a:pt x="130694" y="1547216"/>
                  </a:lnTo>
                  <a:lnTo>
                    <a:pt x="93865" y="1521183"/>
                  </a:lnTo>
                  <a:lnTo>
                    <a:pt x="62061" y="1489378"/>
                  </a:lnTo>
                  <a:lnTo>
                    <a:pt x="36027" y="1452549"/>
                  </a:lnTo>
                  <a:lnTo>
                    <a:pt x="16508" y="1411440"/>
                  </a:lnTo>
                  <a:lnTo>
                    <a:pt x="4251" y="1366797"/>
                  </a:lnTo>
                  <a:lnTo>
                    <a:pt x="0" y="1319364"/>
                  </a:lnTo>
                  <a:lnTo>
                    <a:pt x="0" y="263879"/>
                  </a:lnTo>
                  <a:lnTo>
                    <a:pt x="4251" y="216446"/>
                  </a:lnTo>
                  <a:lnTo>
                    <a:pt x="16508" y="171803"/>
                  </a:lnTo>
                  <a:lnTo>
                    <a:pt x="36027" y="130694"/>
                  </a:lnTo>
                  <a:lnTo>
                    <a:pt x="62061" y="93865"/>
                  </a:lnTo>
                  <a:lnTo>
                    <a:pt x="93865" y="62061"/>
                  </a:lnTo>
                  <a:lnTo>
                    <a:pt x="130694" y="36027"/>
                  </a:lnTo>
                  <a:lnTo>
                    <a:pt x="171803" y="16508"/>
                  </a:lnTo>
                  <a:lnTo>
                    <a:pt x="216446" y="4251"/>
                  </a:lnTo>
                  <a:lnTo>
                    <a:pt x="263879" y="0"/>
                  </a:lnTo>
                  <a:lnTo>
                    <a:pt x="2051617" y="0"/>
                  </a:lnTo>
                  <a:lnTo>
                    <a:pt x="2103338" y="5117"/>
                  </a:lnTo>
                  <a:lnTo>
                    <a:pt x="2152599" y="20086"/>
                  </a:lnTo>
                  <a:lnTo>
                    <a:pt x="2198017" y="44334"/>
                  </a:lnTo>
                  <a:lnTo>
                    <a:pt x="2238208" y="77288"/>
                  </a:lnTo>
                  <a:lnTo>
                    <a:pt x="2271162" y="117478"/>
                  </a:lnTo>
                  <a:lnTo>
                    <a:pt x="2295410" y="162897"/>
                  </a:lnTo>
                  <a:lnTo>
                    <a:pt x="2310379" y="212158"/>
                  </a:lnTo>
                  <a:lnTo>
                    <a:pt x="2315496" y="263879"/>
                  </a:lnTo>
                  <a:lnTo>
                    <a:pt x="2315496" y="1319364"/>
                  </a:lnTo>
                  <a:lnTo>
                    <a:pt x="2311245" y="1366797"/>
                  </a:lnTo>
                  <a:lnTo>
                    <a:pt x="2298988" y="1411440"/>
                  </a:lnTo>
                  <a:lnTo>
                    <a:pt x="2279469" y="1452549"/>
                  </a:lnTo>
                  <a:lnTo>
                    <a:pt x="2253435" y="1489378"/>
                  </a:lnTo>
                  <a:lnTo>
                    <a:pt x="2221631" y="1521183"/>
                  </a:lnTo>
                  <a:lnTo>
                    <a:pt x="2184802" y="1547216"/>
                  </a:lnTo>
                  <a:lnTo>
                    <a:pt x="2143693" y="1566735"/>
                  </a:lnTo>
                  <a:lnTo>
                    <a:pt x="2099050" y="1578992"/>
                  </a:lnTo>
                  <a:lnTo>
                    <a:pt x="2051617" y="1583244"/>
                  </a:lnTo>
                  <a:close/>
                </a:path>
              </a:pathLst>
            </a:custGeom>
            <a:solidFill>
              <a:srgbClr val="99B9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18182" y="2425498"/>
              <a:ext cx="2315845" cy="1583690"/>
            </a:xfrm>
            <a:custGeom>
              <a:avLst/>
              <a:gdLst/>
              <a:ahLst/>
              <a:cxnLst/>
              <a:rect l="l" t="t" r="r" b="b"/>
              <a:pathLst>
                <a:path w="2315845" h="1583689">
                  <a:moveTo>
                    <a:pt x="0" y="263879"/>
                  </a:moveTo>
                  <a:lnTo>
                    <a:pt x="4251" y="216446"/>
                  </a:lnTo>
                  <a:lnTo>
                    <a:pt x="16508" y="171803"/>
                  </a:lnTo>
                  <a:lnTo>
                    <a:pt x="36027" y="130694"/>
                  </a:lnTo>
                  <a:lnTo>
                    <a:pt x="62061" y="93865"/>
                  </a:lnTo>
                  <a:lnTo>
                    <a:pt x="93865" y="62061"/>
                  </a:lnTo>
                  <a:lnTo>
                    <a:pt x="130694" y="36027"/>
                  </a:lnTo>
                  <a:lnTo>
                    <a:pt x="171803" y="16508"/>
                  </a:lnTo>
                  <a:lnTo>
                    <a:pt x="216446" y="4251"/>
                  </a:lnTo>
                  <a:lnTo>
                    <a:pt x="263879" y="0"/>
                  </a:lnTo>
                  <a:lnTo>
                    <a:pt x="2051617" y="0"/>
                  </a:lnTo>
                  <a:lnTo>
                    <a:pt x="2103338" y="5117"/>
                  </a:lnTo>
                  <a:lnTo>
                    <a:pt x="2152599" y="20086"/>
                  </a:lnTo>
                  <a:lnTo>
                    <a:pt x="2198017" y="44334"/>
                  </a:lnTo>
                  <a:lnTo>
                    <a:pt x="2238208" y="77288"/>
                  </a:lnTo>
                  <a:lnTo>
                    <a:pt x="2271162" y="117478"/>
                  </a:lnTo>
                  <a:lnTo>
                    <a:pt x="2295410" y="162897"/>
                  </a:lnTo>
                  <a:lnTo>
                    <a:pt x="2310379" y="212158"/>
                  </a:lnTo>
                  <a:lnTo>
                    <a:pt x="2315496" y="263879"/>
                  </a:lnTo>
                  <a:lnTo>
                    <a:pt x="2315496" y="1319364"/>
                  </a:lnTo>
                  <a:lnTo>
                    <a:pt x="2311245" y="1366797"/>
                  </a:lnTo>
                  <a:lnTo>
                    <a:pt x="2298988" y="1411440"/>
                  </a:lnTo>
                  <a:lnTo>
                    <a:pt x="2279469" y="1452549"/>
                  </a:lnTo>
                  <a:lnTo>
                    <a:pt x="2253435" y="1489378"/>
                  </a:lnTo>
                  <a:lnTo>
                    <a:pt x="2221631" y="1521183"/>
                  </a:lnTo>
                  <a:lnTo>
                    <a:pt x="2184802" y="1547216"/>
                  </a:lnTo>
                  <a:lnTo>
                    <a:pt x="2143693" y="1566735"/>
                  </a:lnTo>
                  <a:lnTo>
                    <a:pt x="2099050" y="1578992"/>
                  </a:lnTo>
                  <a:lnTo>
                    <a:pt x="2051617" y="1583244"/>
                  </a:lnTo>
                  <a:lnTo>
                    <a:pt x="263879" y="1583244"/>
                  </a:lnTo>
                  <a:lnTo>
                    <a:pt x="216446" y="1578992"/>
                  </a:lnTo>
                  <a:lnTo>
                    <a:pt x="171803" y="1566735"/>
                  </a:lnTo>
                  <a:lnTo>
                    <a:pt x="130694" y="1547216"/>
                  </a:lnTo>
                  <a:lnTo>
                    <a:pt x="93865" y="1521183"/>
                  </a:lnTo>
                  <a:lnTo>
                    <a:pt x="62061" y="1489378"/>
                  </a:lnTo>
                  <a:lnTo>
                    <a:pt x="36027" y="1452549"/>
                  </a:lnTo>
                  <a:lnTo>
                    <a:pt x="16508" y="1411440"/>
                  </a:lnTo>
                  <a:lnTo>
                    <a:pt x="4251" y="1366797"/>
                  </a:lnTo>
                  <a:lnTo>
                    <a:pt x="0" y="1319364"/>
                  </a:lnTo>
                  <a:lnTo>
                    <a:pt x="0" y="26387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967392" y="2708713"/>
            <a:ext cx="2065020" cy="98425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-635" algn="ctr">
              <a:lnSpc>
                <a:spcPts val="1839"/>
              </a:lnSpc>
              <a:spcBef>
                <a:spcPts val="325"/>
              </a:spcBef>
            </a:pP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La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relación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de los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equipos</a:t>
            </a:r>
            <a:r>
              <a:rPr sz="1700" spc="-3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de</a:t>
            </a:r>
            <a:r>
              <a:rPr sz="1700" spc="-3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salud</a:t>
            </a:r>
            <a:r>
              <a:rPr sz="1700" spc="-3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con </a:t>
            </a:r>
            <a:r>
              <a:rPr sz="1700" spc="-45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las familias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y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los </a:t>
            </a:r>
            <a:r>
              <a:rPr sz="1700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 panose="020B0502020202020204" pitchFamily="34" charset="0"/>
                <a:cs typeface="Arial MT"/>
              </a:rPr>
              <a:t>territorios</a:t>
            </a:r>
            <a:endParaRPr sz="1700">
              <a:latin typeface="Century Gothic" panose="020B0502020202020204" pitchFamily="34" charset="0"/>
              <a:cs typeface="Arial M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60315" y="1916431"/>
            <a:ext cx="661670" cy="502920"/>
          </a:xfrm>
          <a:custGeom>
            <a:avLst/>
            <a:gdLst/>
            <a:ahLst/>
            <a:cxnLst/>
            <a:rect l="l" t="t" r="r" b="b"/>
            <a:pathLst>
              <a:path w="661670" h="502919">
                <a:moveTo>
                  <a:pt x="0" y="502769"/>
                </a:moveTo>
                <a:lnTo>
                  <a:pt x="33362" y="466494"/>
                </a:lnTo>
                <a:lnTo>
                  <a:pt x="67490" y="431002"/>
                </a:lnTo>
                <a:lnTo>
                  <a:pt x="102369" y="396304"/>
                </a:lnTo>
                <a:lnTo>
                  <a:pt x="137985" y="362410"/>
                </a:lnTo>
                <a:lnTo>
                  <a:pt x="174323" y="329332"/>
                </a:lnTo>
                <a:lnTo>
                  <a:pt x="211369" y="297080"/>
                </a:lnTo>
                <a:lnTo>
                  <a:pt x="249108" y="265666"/>
                </a:lnTo>
                <a:lnTo>
                  <a:pt x="287527" y="235100"/>
                </a:lnTo>
                <a:lnTo>
                  <a:pt x="326610" y="205394"/>
                </a:lnTo>
                <a:lnTo>
                  <a:pt x="366343" y="176558"/>
                </a:lnTo>
                <a:lnTo>
                  <a:pt x="406712" y="148604"/>
                </a:lnTo>
                <a:lnTo>
                  <a:pt x="447703" y="121541"/>
                </a:lnTo>
                <a:lnTo>
                  <a:pt x="489300" y="95383"/>
                </a:lnTo>
                <a:lnTo>
                  <a:pt x="531490" y="70138"/>
                </a:lnTo>
                <a:lnTo>
                  <a:pt x="574258" y="45819"/>
                </a:lnTo>
                <a:lnTo>
                  <a:pt x="617590" y="22436"/>
                </a:lnTo>
                <a:lnTo>
                  <a:pt x="661471" y="0"/>
                </a:lnTo>
              </a:path>
            </a:pathLst>
          </a:custGeom>
          <a:ln w="9524">
            <a:solidFill>
              <a:srgbClr val="99B9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"/>
          <p:cNvPicPr/>
          <p:nvPr/>
        </p:nvPicPr>
        <p:blipFill rotWithShape="1">
          <a:blip r:embed="rId2" cstate="print"/>
          <a:srcRect r="72104" b="79200"/>
          <a:stretch/>
        </p:blipFill>
        <p:spPr>
          <a:xfrm>
            <a:off x="0" y="435591"/>
            <a:ext cx="3013060" cy="1534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327</Words>
  <Application>Microsoft Office PowerPoint</Application>
  <PresentationFormat>Panorámica</PresentationFormat>
  <Paragraphs>45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Arial MT</vt:lpstr>
      <vt:lpstr>Calibri</vt:lpstr>
      <vt:lpstr>Calibri Light</vt:lpstr>
      <vt:lpstr>Century Gothic</vt:lpstr>
      <vt:lpstr>Tahoma</vt:lpstr>
      <vt:lpstr>Times New Roman</vt:lpstr>
      <vt:lpstr>Trebuchet MS</vt:lpstr>
      <vt:lpstr>Tema de Office</vt:lpstr>
      <vt:lpstr>Presentación de PowerPoint</vt:lpstr>
      <vt:lpstr>Tejiendo nuestras redes de apoyo</vt:lpstr>
      <vt:lpstr>Contenidos</vt:lpstr>
      <vt:lpstr>Presentación de PowerPoint</vt:lpstr>
      <vt:lpstr>¿Cuáles imagenes están relacionadas  a  la salud y cuáles no?</vt:lpstr>
      <vt:lpstr>Salud Integral de las personas adolescentes y jóvenes</vt:lpstr>
      <vt:lpstr>¿Cuáles son los determinantes de  la salud?</vt:lpstr>
      <vt:lpstr>Presentación de PowerPoint</vt:lpstr>
      <vt:lpstr>El Modelo de Atención Integral en Salud (CCSS) implica:</vt:lpstr>
      <vt:lpstr>Presentación de PowerPoint</vt:lpstr>
      <vt:lpstr>Algunas posibles redes de apoyo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Tejiendo nuestras redes de apoyo</dc:title>
  <dc:creator>ecespedes</dc:creator>
  <cp:lastModifiedBy>ecespedes</cp:lastModifiedBy>
  <cp:revision>5</cp:revision>
  <dcterms:created xsi:type="dcterms:W3CDTF">2021-10-25T22:48:08Z</dcterms:created>
  <dcterms:modified xsi:type="dcterms:W3CDTF">2021-10-25T23:03:22Z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