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9144000" cy="6858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4876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390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1424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229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8D93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722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1765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604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74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7929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2629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4707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5244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7605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-152400"/>
            <a:ext cx="12496799" cy="7010400"/>
            <a:chOff x="0" y="0"/>
            <a:chExt cx="12244070" cy="690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243994" cy="69088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3139" y="0"/>
              <a:ext cx="4300054" cy="520784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82612" y="870"/>
              <a:ext cx="4210580" cy="4965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81200" y="2057400"/>
            <a:ext cx="8589136" cy="2909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1480" marR="405130" algn="ctr">
              <a:spcBef>
                <a:spcPts val="105"/>
              </a:spcBef>
            </a:pPr>
            <a:r>
              <a:rPr sz="3600" b="1" spc="-17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¿</a:t>
            </a:r>
            <a:r>
              <a:rPr sz="3600" b="1" spc="-23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Contános</a:t>
            </a:r>
            <a:r>
              <a:rPr sz="3600" b="1" spc="-50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si</a:t>
            </a:r>
            <a:r>
              <a:rPr sz="3600" b="1" spc="-47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8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cono</a:t>
            </a:r>
            <a:r>
              <a:rPr sz="3600" b="1" spc="-23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</a:t>
            </a:r>
            <a:r>
              <a:rPr sz="3600" b="1" spc="-24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é</a:t>
            </a:r>
            <a:r>
              <a:rPr sz="3600" b="1" spc="-20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3600" b="1" spc="-49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15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otros  </a:t>
            </a:r>
            <a:r>
              <a:rPr sz="3600" b="1" spc="-6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mitos</a:t>
            </a:r>
            <a:r>
              <a:rPr sz="3600" b="1" spc="-6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?</a:t>
            </a:r>
            <a:endParaRPr sz="3600" b="1" dirty="0">
              <a:solidFill>
                <a:srgbClr val="FFC000"/>
              </a:solidFill>
              <a:latin typeface="Century Gothic" panose="020B0502020202020204" pitchFamily="34" charset="0"/>
              <a:cs typeface="Tahoma"/>
            </a:endParaRPr>
          </a:p>
          <a:p>
            <a:pPr marL="12065" marR="5080" indent="-7620" algn="ctr">
              <a:spcBef>
                <a:spcPts val="5284"/>
              </a:spcBef>
            </a:pPr>
            <a:r>
              <a:rPr sz="3600" b="1" spc="-30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Vamos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5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a</a:t>
            </a:r>
            <a:r>
              <a:rPr sz="3600" b="1" spc="-48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7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conoce</a:t>
            </a:r>
            <a:r>
              <a:rPr sz="3600" b="1" spc="-18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r</a:t>
            </a:r>
            <a:r>
              <a:rPr sz="3600" b="1" spc="-50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2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algunas  </a:t>
            </a:r>
            <a:r>
              <a:rPr sz="3600" b="1" spc="-11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historia</a:t>
            </a:r>
            <a:r>
              <a:rPr sz="3600" b="1" spc="-11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3600" b="1" spc="-48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0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sobre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14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chic</a:t>
            </a:r>
            <a:r>
              <a:rPr sz="3600" b="1" spc="-19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a</a:t>
            </a:r>
            <a:r>
              <a:rPr sz="3600" b="1" spc="-15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3600" b="1" spc="-50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5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en  </a:t>
            </a:r>
            <a:r>
              <a:rPr sz="3600" b="1" spc="-15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situaciones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19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d</a:t>
            </a:r>
            <a:r>
              <a:rPr sz="3600" b="1" spc="-31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e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52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R</a:t>
            </a:r>
            <a:r>
              <a:rPr sz="3600" b="1" spc="-31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I</a:t>
            </a:r>
            <a:r>
              <a:rPr sz="3600" b="1" spc="-50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0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para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20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caminar  </a:t>
            </a:r>
            <a:r>
              <a:rPr sz="3600" b="1" spc="-31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en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16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sus</a:t>
            </a:r>
            <a:r>
              <a:rPr sz="3600" b="1" spc="-48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600" b="1" spc="-19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zapato</a:t>
            </a:r>
            <a:r>
              <a:rPr sz="3600" b="1" spc="-170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3600" b="1" dirty="0">
                <a:solidFill>
                  <a:srgbClr val="FFC000"/>
                </a:solidFill>
                <a:latin typeface="Century Gothic" panose="020B0502020202020204" pitchFamily="34" charset="0"/>
                <a:cs typeface="Times New Roman"/>
              </a:rPr>
              <a:t>…</a:t>
            </a: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435591"/>
            <a:ext cx="3013060" cy="1534591"/>
          </a:xfrm>
          <a:prstGeom prst="rect">
            <a:avLst/>
          </a:prstGeom>
        </p:spPr>
      </p:pic>
      <p:pic>
        <p:nvPicPr>
          <p:cNvPr id="5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1402487"/>
            <a:ext cx="9906000" cy="1244571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605155" marR="5080" indent="-593090" algn="ctr">
              <a:lnSpc>
                <a:spcPct val="100000"/>
              </a:lnSpc>
              <a:spcBef>
                <a:spcPts val="105"/>
              </a:spcBef>
            </a:pPr>
            <a:r>
              <a:rPr lang="es-ES" sz="4000" b="1" spc="-300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Manifestaciones de Violencia de Género en Relaciones Impropias</a:t>
            </a:r>
            <a:endParaRPr sz="4000" b="1" spc="-300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2600" y="2949721"/>
            <a:ext cx="8783399" cy="27321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2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Curso: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Conociendo mis derechos como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Adolescente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,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Mujer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,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Empoderada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,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Libre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y 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Autónoma</a:t>
            </a:r>
            <a:r>
              <a:rPr lang="es-ES" sz="2400" b="1" spc="-150" dirty="0" smtClean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.</a:t>
            </a:r>
            <a:endParaRPr sz="2400" spc="-150" dirty="0">
              <a:latin typeface="Century Gothic" panose="020B0502020202020204" pitchFamily="34" charset="0"/>
              <a:cs typeface="Calibri"/>
            </a:endParaRPr>
          </a:p>
          <a:p>
            <a:pPr marL="12065" algn="ctr">
              <a:spcBef>
                <a:spcPts val="2400"/>
              </a:spcBef>
            </a:pPr>
            <a:r>
              <a:rPr sz="2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CCSS </a:t>
            </a:r>
            <a:r>
              <a:rPr sz="2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Trebuchet MS"/>
              </a:rPr>
              <a:t>–</a:t>
            </a:r>
            <a:r>
              <a:rPr sz="2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Fundación PANIAMOR</a:t>
            </a:r>
            <a:endParaRPr sz="2400" spc="-150" dirty="0">
              <a:latin typeface="Century Gothic" panose="020B0502020202020204" pitchFamily="34" charset="0"/>
              <a:cs typeface="Calibri"/>
            </a:endParaRPr>
          </a:p>
          <a:p>
            <a:pPr marL="3098800" marR="3080385" algn="ctr">
              <a:spcBef>
                <a:spcPts val="1989"/>
              </a:spcBef>
            </a:pPr>
            <a:r>
              <a:rPr sz="1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Con el soporte financiero de  MSD for Mothers</a:t>
            </a:r>
            <a:endParaRPr sz="1400" spc="-150" dirty="0">
              <a:latin typeface="Century Gothic" panose="020B0502020202020204" pitchFamily="34" charset="0"/>
              <a:cs typeface="Calibri"/>
            </a:endParaRPr>
          </a:p>
          <a:p>
            <a:pPr>
              <a:spcBef>
                <a:spcPts val="35"/>
              </a:spcBef>
            </a:pPr>
            <a:endParaRPr sz="1200" spc="-150" dirty="0">
              <a:latin typeface="Century Gothic" panose="020B0502020202020204" pitchFamily="34" charset="0"/>
              <a:cs typeface="Calibri"/>
            </a:endParaRPr>
          </a:p>
          <a:p>
            <a:pPr marL="9525" algn="ctr"/>
            <a:r>
              <a:rPr sz="1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Una iniciativa de Merck &amp; Co., Inc., Kenilworth, NJ, USA</a:t>
            </a:r>
            <a:endParaRPr sz="1400" spc="-150" dirty="0">
              <a:latin typeface="Century Gothic" panose="020B0502020202020204" pitchFamily="34" charset="0"/>
              <a:cs typeface="Calibri"/>
            </a:endParaRPr>
          </a:p>
          <a:p>
            <a:pPr marL="6350" algn="ctr"/>
            <a:r>
              <a:rPr sz="1400" b="1" spc="-150" dirty="0">
                <a:solidFill>
                  <a:srgbClr val="008D92"/>
                </a:solidFill>
                <a:latin typeface="Century Gothic" panose="020B0502020202020204" pitchFamily="34" charset="0"/>
                <a:cs typeface="Calibri"/>
              </a:rPr>
              <a:t>Para ayudar a crear un mundo donde ninguna mujer muera mientras da vida</a:t>
            </a:r>
            <a:endParaRPr sz="1400" spc="-150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6" name="object 2"/>
          <p:cNvSpPr/>
          <p:nvPr/>
        </p:nvSpPr>
        <p:spPr>
          <a:xfrm rot="10800000">
            <a:off x="-1399391" y="5943599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8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76800" y="541503"/>
            <a:ext cx="29718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dirty="0">
                <a:latin typeface="Century Gothic" panose="020B0502020202020204" pitchFamily="34" charset="0"/>
              </a:rPr>
              <a:t>Contenidos</a:t>
            </a:r>
            <a:endParaRPr sz="4000">
              <a:latin typeface="Century Gothic" panose="020B0502020202020204" pitchFamily="34" charset="0"/>
            </a:endParaRPr>
          </a:p>
        </p:txBody>
      </p:sp>
      <p:sp>
        <p:nvSpPr>
          <p:cNvPr id="6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1828800" y="1771737"/>
            <a:ext cx="7957147" cy="1120178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008D9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ES" sz="4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¿Qué es la violencia de género?</a:t>
            </a:r>
            <a:endParaRPr lang="es-ES" sz="4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133600" y="3271310"/>
            <a:ext cx="7957147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008D9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¿Cómo la vemos manifestarse?</a:t>
            </a:r>
            <a:endParaRPr lang="es-ES" sz="4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2286000" y="4461777"/>
            <a:ext cx="7957147" cy="1120178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rgbClr val="008D9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s-ES" sz="4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¿Sabes que son las relaciones impropias?</a:t>
            </a:r>
            <a:endParaRPr lang="es-ES" sz="40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1907" y="157479"/>
            <a:ext cx="7957147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es-ES" sz="4000" dirty="0" smtClean="0">
                <a:latin typeface="Century Gothic" panose="020B0502020202020204" pitchFamily="34" charset="0"/>
              </a:rPr>
              <a:t>¿</a:t>
            </a:r>
            <a:r>
              <a:rPr sz="4000" dirty="0" err="1" smtClean="0">
                <a:latin typeface="Century Gothic" panose="020B0502020202020204" pitchFamily="34" charset="0"/>
              </a:rPr>
              <a:t>Qué</a:t>
            </a:r>
            <a:r>
              <a:rPr sz="4000" dirty="0" smtClean="0">
                <a:latin typeface="Century Gothic" panose="020B0502020202020204" pitchFamily="34" charset="0"/>
              </a:rPr>
              <a:t> </a:t>
            </a:r>
            <a:r>
              <a:rPr sz="4000" dirty="0">
                <a:latin typeface="Century Gothic" panose="020B0502020202020204" pitchFamily="34" charset="0"/>
              </a:rPr>
              <a:t>es la violencia</a:t>
            </a:r>
            <a:r>
              <a:rPr sz="4000" dirty="0">
                <a:latin typeface="Century Gothic" panose="020B0502020202020204" pitchFamily="34" charset="0"/>
              </a:rPr>
              <a:t> de </a:t>
            </a:r>
            <a:r>
              <a:rPr sz="4000" dirty="0" err="1" smtClean="0">
                <a:latin typeface="Century Gothic" panose="020B0502020202020204" pitchFamily="34" charset="0"/>
              </a:rPr>
              <a:t>género</a:t>
            </a:r>
            <a:r>
              <a:rPr lang="es-ES" sz="4000" dirty="0" smtClean="0">
                <a:latin typeface="Century Gothic" panose="020B0502020202020204" pitchFamily="34" charset="0"/>
              </a:rPr>
              <a:t>?</a:t>
            </a:r>
            <a:endParaRPr sz="4000" dirty="0">
              <a:latin typeface="Century Gothic" panose="020B0502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55539" y="1501178"/>
            <a:ext cx="8595360" cy="5079365"/>
            <a:chOff x="341744" y="905891"/>
            <a:chExt cx="8595360" cy="507936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5167" y="3679888"/>
              <a:ext cx="3666871" cy="23049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84039" y="988568"/>
              <a:ext cx="3946906" cy="228942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822" y="3679901"/>
              <a:ext cx="4130040" cy="206997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744" y="905891"/>
              <a:ext cx="3897884" cy="259854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2863228"/>
            <a:ext cx="3396717" cy="313496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895600" y="739699"/>
            <a:ext cx="9067800" cy="52584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920" marR="680085" algn="ctr">
              <a:spcBef>
                <a:spcPts val="105"/>
              </a:spcBef>
            </a:pPr>
            <a:r>
              <a:rPr sz="2400" spc="-15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La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violencia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es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una</a:t>
            </a:r>
            <a:r>
              <a:rPr sz="24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agresión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que</a:t>
            </a:r>
            <a:r>
              <a:rPr sz="2400" spc="-24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5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no</a:t>
            </a:r>
            <a:r>
              <a:rPr sz="2400" spc="-204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4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nos</a:t>
            </a:r>
            <a:r>
              <a:rPr sz="2400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permite</a:t>
            </a:r>
            <a:r>
              <a:rPr sz="2400" spc="-229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disfrutar</a:t>
            </a:r>
            <a:r>
              <a:rPr sz="2400" spc="-2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de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nuestros </a:t>
            </a:r>
            <a:r>
              <a:rPr sz="2400" spc="-6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derechos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/>
              </a:rPr>
              <a:t>…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toda</a:t>
            </a:r>
            <a:r>
              <a:rPr sz="2400" spc="-229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acción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contra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las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personas</a:t>
            </a:r>
            <a:r>
              <a:rPr sz="2400" spc="-2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por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razón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de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su</a:t>
            </a:r>
            <a:r>
              <a:rPr lang="es-ES" sz="2400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condición</a:t>
            </a:r>
            <a:r>
              <a:rPr sz="2400" spc="-22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de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mujer</a:t>
            </a:r>
            <a:r>
              <a:rPr sz="24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que</a:t>
            </a:r>
            <a:r>
              <a:rPr sz="2400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le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causa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sufrimiento</a:t>
            </a:r>
            <a:r>
              <a:rPr sz="2400" spc="-204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físico,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psicológico</a:t>
            </a:r>
            <a:r>
              <a:rPr sz="2400" spc="-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,</a:t>
            </a:r>
            <a:r>
              <a:rPr sz="2400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sexual</a:t>
            </a:r>
            <a:r>
              <a:rPr lang="es-ES" sz="2400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4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en</a:t>
            </a:r>
            <a:r>
              <a:rPr sz="2400" spc="-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sus</a:t>
            </a:r>
            <a:r>
              <a:rPr sz="2400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bienes</a:t>
            </a:r>
            <a:r>
              <a:rPr sz="2400" spc="-229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materiales</a:t>
            </a:r>
            <a:r>
              <a:rPr sz="2400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y</a:t>
            </a:r>
            <a:r>
              <a:rPr sz="2400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hasta</a:t>
            </a:r>
            <a:r>
              <a:rPr sz="2400" spc="-204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la</a:t>
            </a:r>
            <a:r>
              <a:rPr sz="2400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muerte,</a:t>
            </a:r>
            <a:r>
              <a:rPr sz="2400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7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tanto</a:t>
            </a:r>
            <a:r>
              <a:rPr sz="24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en</a:t>
            </a:r>
            <a:r>
              <a:rPr sz="24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6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el</a:t>
            </a:r>
            <a:r>
              <a:rPr sz="2400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lugar</a:t>
            </a:r>
            <a:r>
              <a:rPr sz="2400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8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privado</a:t>
            </a:r>
            <a:r>
              <a:rPr sz="2400" spc="-2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5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como</a:t>
            </a:r>
            <a:r>
              <a:rPr lang="es-ES" sz="2400" spc="-15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7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ahoma"/>
              </a:rPr>
              <a:t>público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Tahoma"/>
            </a:endParaRPr>
          </a:p>
          <a:p>
            <a:pPr marL="2700655" marR="875030">
              <a:lnSpc>
                <a:spcPts val="3840"/>
              </a:lnSpc>
              <a:spcBef>
                <a:spcPts val="35"/>
              </a:spcBef>
            </a:pPr>
            <a:endParaRPr lang="es-ES" sz="2400" dirty="0" smtClean="0">
              <a:solidFill>
                <a:srgbClr val="FF0000"/>
              </a:solidFill>
              <a:latin typeface="Century Gothic" panose="020B0502020202020204" pitchFamily="34" charset="0"/>
              <a:cs typeface="Calibri"/>
            </a:endParaRPr>
          </a:p>
          <a:p>
            <a:pPr marL="2700655" marR="875030">
              <a:lnSpc>
                <a:spcPts val="3840"/>
              </a:lnSpc>
              <a:spcBef>
                <a:spcPts val="35"/>
              </a:spcBef>
            </a:pPr>
            <a:r>
              <a:rPr sz="2400" b="1" dirty="0" smtClean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¿</a:t>
            </a:r>
            <a:r>
              <a:rPr sz="2400" b="1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Qué </a:t>
            </a:r>
            <a:r>
              <a:rPr sz="2400" b="1" spc="-15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otras </a:t>
            </a:r>
            <a:r>
              <a:rPr sz="2400" b="1" spc="-10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consecuencias </a:t>
            </a:r>
            <a:r>
              <a:rPr sz="2400" b="1" spc="-710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b="1" spc="-10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conoces</a:t>
            </a:r>
            <a:r>
              <a:rPr sz="2400" b="1" spc="-10" dirty="0">
                <a:solidFill>
                  <a:srgbClr val="00B050"/>
                </a:solidFill>
                <a:latin typeface="Century Gothic" panose="020B0502020202020204" pitchFamily="34" charset="0"/>
                <a:cs typeface="Calibri"/>
              </a:rPr>
              <a:t>?</a:t>
            </a:r>
            <a:endParaRPr sz="2400" b="1" dirty="0">
              <a:solidFill>
                <a:srgbClr val="00B050"/>
              </a:solidFill>
              <a:latin typeface="Century Gothic" panose="020B0502020202020204" pitchFamily="34" charset="0"/>
              <a:cs typeface="Calibri"/>
            </a:endParaRPr>
          </a:p>
          <a:p>
            <a:pPr marL="2700655" marR="3004185">
              <a:lnSpc>
                <a:spcPts val="3840"/>
              </a:lnSpc>
              <a:spcBef>
                <a:spcPts val="5"/>
              </a:spcBef>
            </a:pP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En</a:t>
            </a:r>
            <a:r>
              <a:rPr sz="24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el</a:t>
            </a:r>
            <a:r>
              <a:rPr sz="24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1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trabajo</a:t>
            </a:r>
            <a:endParaRPr lang="es-ES" sz="2400" spc="-1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Calibri"/>
            </a:endParaRPr>
          </a:p>
          <a:p>
            <a:pPr marL="2700655" marR="3004185">
              <a:lnSpc>
                <a:spcPts val="3840"/>
              </a:lnSpc>
              <a:spcBef>
                <a:spcPts val="5"/>
              </a:spcBef>
            </a:pPr>
            <a:r>
              <a:rPr sz="2400" spc="-7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En</a:t>
            </a:r>
            <a:r>
              <a:rPr sz="24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la</a:t>
            </a:r>
            <a:r>
              <a:rPr sz="24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casa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Calibri"/>
            </a:endParaRPr>
          </a:p>
          <a:p>
            <a:pPr marL="2700655" marR="2956560">
              <a:lnSpc>
                <a:spcPts val="3840"/>
              </a:lnSpc>
            </a:pP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En</a:t>
            </a:r>
            <a:r>
              <a:rPr sz="2400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la</a:t>
            </a:r>
            <a:r>
              <a:rPr sz="2400" spc="-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escuela</a:t>
            </a:r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Calibri"/>
            </a:endParaRPr>
          </a:p>
          <a:p>
            <a:pPr marL="2700655" marR="2956560">
              <a:lnSpc>
                <a:spcPts val="3840"/>
              </a:lnSpc>
            </a:pPr>
            <a:r>
              <a:rPr sz="2400" spc="-71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En</a:t>
            </a:r>
            <a:r>
              <a:rPr sz="24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la</a:t>
            </a:r>
            <a:r>
              <a:rPr sz="2400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calle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Calibri"/>
            </a:endParaRPr>
          </a:p>
          <a:p>
            <a:pPr marL="2700655">
              <a:lnSpc>
                <a:spcPts val="3715"/>
              </a:lnSpc>
            </a:pP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En</a:t>
            </a:r>
            <a:r>
              <a:rPr sz="240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la</a:t>
            </a:r>
            <a:r>
              <a:rPr sz="2400" spc="-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salud…física,</a:t>
            </a:r>
            <a:r>
              <a:rPr sz="2400" spc="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emocional</a:t>
            </a:r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Calibri"/>
              </a:rPr>
              <a:t>…</a:t>
            </a:r>
          </a:p>
        </p:txBody>
      </p:sp>
      <p:pic>
        <p:nvPicPr>
          <p:cNvPr id="4" name="object 2"/>
          <p:cNvPicPr/>
          <p:nvPr/>
        </p:nvPicPr>
        <p:blipFill rotWithShape="1">
          <a:blip r:embed="rId3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2800" y="343361"/>
            <a:ext cx="7059310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36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Consecuencias de VG </a:t>
            </a:r>
            <a:r>
              <a:rPr sz="3600" b="1" dirty="0" err="1">
                <a:solidFill>
                  <a:srgbClr val="009999"/>
                </a:solidFill>
                <a:latin typeface="Century Gothic" panose="020B0502020202020204" pitchFamily="34" charset="0"/>
              </a:rPr>
              <a:t>durante</a:t>
            </a:r>
            <a:r>
              <a:rPr sz="36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36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la</a:t>
            </a:r>
            <a:r>
              <a:rPr lang="es-ES" sz="36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 pandemia</a:t>
            </a:r>
            <a:endParaRPr sz="3600" b="1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2291406"/>
            <a:ext cx="10820400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5" dirty="0">
                <a:latin typeface="Century Gothic" panose="020B0502020202020204" pitchFamily="34" charset="0"/>
                <a:cs typeface="Tahoma"/>
              </a:rPr>
              <a:t>Ai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000" spc="-75" dirty="0">
                <a:latin typeface="Century Gothic" panose="020B0502020202020204" pitchFamily="34" charset="0"/>
                <a:cs typeface="Tahoma"/>
              </a:rPr>
              <a:t>la</a:t>
            </a:r>
            <a:r>
              <a:rPr sz="2000" spc="-155" dirty="0">
                <a:latin typeface="Century Gothic" panose="020B0502020202020204" pitchFamily="34" charset="0"/>
                <a:cs typeface="Tahoma"/>
              </a:rPr>
              <a:t>m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iento: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85" dirty="0">
                <a:latin typeface="Century Gothic" panose="020B0502020202020204" pitchFamily="34" charset="0"/>
                <a:cs typeface="Tahoma"/>
              </a:rPr>
              <a:t>mu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j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eres</a:t>
            </a:r>
            <a:r>
              <a:rPr sz="2000" spc="-22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bajo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contro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de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4" dirty="0">
                <a:latin typeface="Century Gothic" panose="020B0502020202020204" pitchFamily="34" charset="0"/>
                <a:cs typeface="Tahoma"/>
              </a:rPr>
              <a:t>agres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or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2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todo</a:t>
            </a:r>
            <a:r>
              <a:rPr sz="2000" spc="-20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el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25" dirty="0">
                <a:latin typeface="Century Gothic" panose="020B0502020202020204" pitchFamily="34" charset="0"/>
                <a:cs typeface="Tahoma"/>
              </a:rPr>
              <a:t>d</a:t>
            </a:r>
            <a:r>
              <a:rPr sz="2000" spc="-5" dirty="0">
                <a:latin typeface="Century Gothic" panose="020B0502020202020204" pitchFamily="34" charset="0"/>
                <a:cs typeface="Tahoma"/>
              </a:rPr>
              <a:t>í</a:t>
            </a:r>
            <a:r>
              <a:rPr sz="2000" spc="-114" dirty="0">
                <a:latin typeface="Century Gothic" panose="020B0502020202020204" pitchFamily="34" charset="0"/>
                <a:cs typeface="Tahoma"/>
              </a:rPr>
              <a:t>a</a:t>
            </a:r>
            <a:endParaRPr sz="2000" dirty="0">
              <a:latin typeface="Century Gothic" panose="020B0502020202020204" pitchFamily="34" charset="0"/>
              <a:cs typeface="Tahoma"/>
            </a:endParaRPr>
          </a:p>
          <a:p>
            <a:pPr marL="355600" marR="357505" indent="-342900">
              <a:spcBef>
                <a:spcPts val="24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10" dirty="0">
                <a:latin typeface="Century Gothic" panose="020B0502020202020204" pitchFamily="34" charset="0"/>
                <a:cs typeface="Tahoma"/>
              </a:rPr>
              <a:t>Estresores:</a:t>
            </a:r>
            <a:r>
              <a:rPr sz="2000" spc="-2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cargas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55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exigencias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en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el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trabajo</a:t>
            </a:r>
            <a:r>
              <a:rPr sz="2000" spc="-20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doméstico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causa </a:t>
            </a:r>
            <a:r>
              <a:rPr sz="2000" spc="-6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ansiedad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,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inse</a:t>
            </a:r>
            <a:r>
              <a:rPr sz="2000" spc="-125" dirty="0">
                <a:latin typeface="Century Gothic" panose="020B0502020202020204" pitchFamily="34" charset="0"/>
                <a:cs typeface="Tahoma"/>
              </a:rPr>
              <a:t>g</a:t>
            </a:r>
            <a:r>
              <a:rPr sz="2000" spc="-55" dirty="0">
                <a:latin typeface="Century Gothic" panose="020B0502020202020204" pitchFamily="34" charset="0"/>
                <a:cs typeface="Tahoma"/>
              </a:rPr>
              <a:t>uri</a:t>
            </a:r>
            <a:r>
              <a:rPr sz="2000" spc="-70" dirty="0">
                <a:latin typeface="Century Gothic" panose="020B0502020202020204" pitchFamily="34" charset="0"/>
                <a:cs typeface="Tahoma"/>
              </a:rPr>
              <a:t>d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ad</a:t>
            </a:r>
            <a:r>
              <a:rPr sz="2000" spc="-2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30" dirty="0">
                <a:latin typeface="Century Gothic" panose="020B0502020202020204" pitchFamily="34" charset="0"/>
                <a:cs typeface="Tahoma"/>
              </a:rPr>
              <a:t>económ</a:t>
            </a:r>
            <a:r>
              <a:rPr sz="2000" spc="-50" dirty="0">
                <a:latin typeface="Century Gothic" panose="020B0502020202020204" pitchFamily="34" charset="0"/>
                <a:cs typeface="Tahoma"/>
              </a:rPr>
              <a:t>i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c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000" spc="18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y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75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000" spc="-25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i</a:t>
            </a:r>
            <a:r>
              <a:rPr sz="2000" spc="-125" dirty="0">
                <a:latin typeface="Century Gothic" panose="020B0502020202020204" pitchFamily="34" charset="0"/>
                <a:cs typeface="Tahoma"/>
              </a:rPr>
              <a:t>m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enta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ia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.</a:t>
            </a:r>
            <a:endParaRPr sz="2000" dirty="0">
              <a:latin typeface="Century Gothic" panose="020B0502020202020204" pitchFamily="34" charset="0"/>
              <a:cs typeface="Tahoma"/>
            </a:endParaRPr>
          </a:p>
          <a:p>
            <a:pPr marL="355600" indent="-342900">
              <a:spcBef>
                <a:spcPts val="24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30" dirty="0">
                <a:latin typeface="Century Gothic" panose="020B0502020202020204" pitchFamily="34" charset="0"/>
                <a:cs typeface="Tahoma"/>
              </a:rPr>
              <a:t>Ac</a:t>
            </a:r>
            <a:r>
              <a:rPr sz="2000" spc="-155" dirty="0">
                <a:latin typeface="Century Gothic" panose="020B0502020202020204" pitchFamily="34" charset="0"/>
                <a:cs typeface="Tahoma"/>
              </a:rPr>
              <a:t>u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sada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75" dirty="0">
                <a:latin typeface="Century Gothic" panose="020B0502020202020204" pitchFamily="34" charset="0"/>
                <a:cs typeface="Tahoma"/>
              </a:rPr>
              <a:t>d</a:t>
            </a:r>
            <a:r>
              <a:rPr sz="2000" spc="-140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50" dirty="0">
                <a:latin typeface="Century Gothic" panose="020B0502020202020204" pitchFamily="34" charset="0"/>
                <a:cs typeface="Tahoma"/>
              </a:rPr>
              <a:t>tra</a:t>
            </a:r>
            <a:r>
              <a:rPr sz="2000" spc="-60" dirty="0">
                <a:latin typeface="Century Gothic" panose="020B0502020202020204" pitchFamily="34" charset="0"/>
                <a:cs typeface="Tahoma"/>
              </a:rPr>
              <a:t>nsmit</a:t>
            </a:r>
            <a:r>
              <a:rPr sz="2000" spc="-25" dirty="0">
                <a:latin typeface="Century Gothic" panose="020B0502020202020204" pitchFamily="34" charset="0"/>
                <a:cs typeface="Tahoma"/>
              </a:rPr>
              <a:t>i</a:t>
            </a:r>
            <a:r>
              <a:rPr sz="2000" spc="-45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22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el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50" dirty="0">
                <a:latin typeface="Century Gothic" panose="020B0502020202020204" pitchFamily="34" charset="0"/>
                <a:cs typeface="Tahoma"/>
              </a:rPr>
              <a:t>vi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us</a:t>
            </a:r>
            <a:r>
              <a:rPr sz="2000" spc="-24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en</a:t>
            </a:r>
            <a:r>
              <a:rPr sz="2000" spc="-20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000" spc="-120" dirty="0">
                <a:latin typeface="Century Gothic" panose="020B0502020202020204" pitchFamily="34" charset="0"/>
                <a:cs typeface="Tahoma"/>
              </a:rPr>
              <a:t>u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75" dirty="0">
                <a:latin typeface="Century Gothic" panose="020B0502020202020204" pitchFamily="34" charset="0"/>
                <a:cs typeface="Tahoma"/>
              </a:rPr>
              <a:t>ho</a:t>
            </a:r>
            <a:r>
              <a:rPr sz="2000" spc="-180" dirty="0">
                <a:latin typeface="Century Gothic" panose="020B0502020202020204" pitchFamily="34" charset="0"/>
                <a:cs typeface="Tahoma"/>
              </a:rPr>
              <a:t>g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000" spc="-60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.</a:t>
            </a:r>
            <a:endParaRPr sz="2000" dirty="0">
              <a:latin typeface="Century Gothic" panose="020B0502020202020204" pitchFamily="34" charset="0"/>
              <a:cs typeface="Tahoma"/>
            </a:endParaRPr>
          </a:p>
          <a:p>
            <a:pPr marL="355600" indent="-342900">
              <a:spcBef>
                <a:spcPts val="24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65" dirty="0">
                <a:latin typeface="Century Gothic" panose="020B0502020202020204" pitchFamily="34" charset="0"/>
                <a:cs typeface="Tahoma"/>
              </a:rPr>
              <a:t>Au</a:t>
            </a:r>
            <a:r>
              <a:rPr sz="2000" spc="-135" dirty="0">
                <a:latin typeface="Century Gothic" panose="020B0502020202020204" pitchFamily="34" charset="0"/>
                <a:cs typeface="Tahoma"/>
              </a:rPr>
              <a:t>ment</a:t>
            </a:r>
            <a:r>
              <a:rPr sz="2000" spc="-125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000" spc="-19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de</a:t>
            </a:r>
            <a:r>
              <a:rPr sz="2000" spc="-22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50" dirty="0">
                <a:latin typeface="Century Gothic" panose="020B0502020202020204" pitchFamily="34" charset="0"/>
                <a:cs typeface="Tahoma"/>
              </a:rPr>
              <a:t>la</a:t>
            </a:r>
            <a:r>
              <a:rPr sz="2000" spc="-20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pob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140" dirty="0">
                <a:latin typeface="Century Gothic" panose="020B0502020202020204" pitchFamily="34" charset="0"/>
                <a:cs typeface="Tahoma"/>
              </a:rPr>
              <a:t>eza,</a:t>
            </a:r>
            <a:r>
              <a:rPr sz="2000" spc="-24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80" dirty="0">
                <a:latin typeface="Century Gothic" panose="020B0502020202020204" pitchFamily="34" charset="0"/>
                <a:cs typeface="Tahoma"/>
              </a:rPr>
              <a:t>ni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ñ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as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,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30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65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ado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cent</a:t>
            </a:r>
            <a:r>
              <a:rPr sz="2000" spc="-120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000" spc="-40" dirty="0">
                <a:latin typeface="Century Gothic" panose="020B0502020202020204" pitchFamily="34" charset="0"/>
                <a:cs typeface="Tahoma"/>
              </a:rPr>
              <a:t>s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y</a:t>
            </a:r>
            <a:r>
              <a:rPr sz="2000" spc="-22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m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u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j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eres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25" dirty="0">
                <a:latin typeface="Century Gothic" panose="020B0502020202020204" pitchFamily="34" charset="0"/>
                <a:cs typeface="Tahoma"/>
              </a:rPr>
              <a:t>más</a:t>
            </a:r>
            <a:endParaRPr sz="2000" dirty="0">
              <a:latin typeface="Century Gothic" panose="020B0502020202020204" pitchFamily="34" charset="0"/>
              <a:cs typeface="Tahoma"/>
            </a:endParaRPr>
          </a:p>
          <a:p>
            <a:pPr marL="355600">
              <a:spcBef>
                <a:spcPts val="5"/>
              </a:spcBef>
            </a:pPr>
            <a:r>
              <a:rPr sz="2000" spc="-80" dirty="0">
                <a:latin typeface="Century Gothic" panose="020B0502020202020204" pitchFamily="34" charset="0"/>
                <a:cs typeface="Tahoma"/>
              </a:rPr>
              <a:t>afectadas</a:t>
            </a:r>
            <a:endParaRPr sz="2000" dirty="0">
              <a:latin typeface="Century Gothic" panose="020B0502020202020204" pitchFamily="34" charset="0"/>
              <a:cs typeface="Tahoma"/>
            </a:endParaRPr>
          </a:p>
          <a:p>
            <a:pPr marL="355600" marR="5080" indent="-342900">
              <a:spcBef>
                <a:spcPts val="240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120" dirty="0">
                <a:latin typeface="Century Gothic" panose="020B0502020202020204" pitchFamily="34" charset="0"/>
                <a:cs typeface="Tahoma"/>
              </a:rPr>
              <a:t>Grupo</a:t>
            </a:r>
            <a:r>
              <a:rPr sz="2000" spc="-23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de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adolescentes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30" dirty="0">
                <a:latin typeface="Century Gothic" panose="020B0502020202020204" pitchFamily="34" charset="0"/>
                <a:cs typeface="Tahoma"/>
              </a:rPr>
              <a:t>menores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de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265" dirty="0">
                <a:latin typeface="Century Gothic" panose="020B0502020202020204" pitchFamily="34" charset="0"/>
                <a:cs typeface="Tahoma"/>
              </a:rPr>
              <a:t>15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75" dirty="0">
                <a:latin typeface="Century Gothic" panose="020B0502020202020204" pitchFamily="34" charset="0"/>
                <a:cs typeface="Tahoma"/>
              </a:rPr>
              <a:t>muy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afectadas</a:t>
            </a:r>
            <a:r>
              <a:rPr sz="2000" spc="-85" dirty="0">
                <a:latin typeface="Century Gothic" panose="020B0502020202020204" pitchFamily="34" charset="0"/>
                <a:cs typeface="Times New Roman"/>
              </a:rPr>
              <a:t>…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no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85" dirty="0">
                <a:latin typeface="Century Gothic" panose="020B0502020202020204" pitchFamily="34" charset="0"/>
                <a:cs typeface="Tahoma"/>
              </a:rPr>
              <a:t>tienen </a:t>
            </a:r>
            <a:r>
              <a:rPr sz="2000" spc="-6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110" dirty="0">
                <a:latin typeface="Century Gothic" panose="020B0502020202020204" pitchFamily="34" charset="0"/>
                <a:cs typeface="Tahoma"/>
              </a:rPr>
              <a:t>c</a:t>
            </a:r>
            <a:r>
              <a:rPr sz="2000" spc="-140" dirty="0">
                <a:latin typeface="Century Gothic" panose="020B0502020202020204" pitchFamily="34" charset="0"/>
                <a:cs typeface="Tahoma"/>
              </a:rPr>
              <a:t>u</a:t>
            </a:r>
            <a:r>
              <a:rPr sz="2000" spc="-114" dirty="0">
                <a:latin typeface="Century Gothic" panose="020B0502020202020204" pitchFamily="34" charset="0"/>
                <a:cs typeface="Tahoma"/>
              </a:rPr>
              <a:t>ela,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60" dirty="0">
                <a:latin typeface="Century Gothic" panose="020B0502020202020204" pitchFamily="34" charset="0"/>
                <a:cs typeface="Tahoma"/>
              </a:rPr>
              <a:t>n</a:t>
            </a:r>
            <a:r>
              <a:rPr sz="2000" spc="-150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000" spc="-204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30" dirty="0">
                <a:latin typeface="Century Gothic" panose="020B0502020202020204" pitchFamily="34" charset="0"/>
                <a:cs typeface="Tahoma"/>
              </a:rPr>
              <a:t>pu</a:t>
            </a:r>
            <a:r>
              <a:rPr sz="2000" spc="-135" dirty="0">
                <a:latin typeface="Century Gothic" panose="020B0502020202020204" pitchFamily="34" charset="0"/>
                <a:cs typeface="Tahoma"/>
              </a:rPr>
              <a:t>e</a:t>
            </a:r>
            <a:r>
              <a:rPr sz="2000" spc="-125" dirty="0">
                <a:latin typeface="Century Gothic" panose="020B0502020202020204" pitchFamily="34" charset="0"/>
                <a:cs typeface="Tahoma"/>
              </a:rPr>
              <a:t>den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0" dirty="0">
                <a:latin typeface="Century Gothic" panose="020B0502020202020204" pitchFamily="34" charset="0"/>
                <a:cs typeface="Tahoma"/>
              </a:rPr>
              <a:t>cont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a</a:t>
            </a:r>
            <a:r>
              <a:rPr sz="2000" spc="-45" dirty="0">
                <a:latin typeface="Century Gothic" panose="020B0502020202020204" pitchFamily="34" charset="0"/>
                <a:cs typeface="Tahoma"/>
              </a:rPr>
              <a:t>r</a:t>
            </a:r>
            <a:r>
              <a:rPr sz="2000" spc="-215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15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155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000" spc="-22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14" dirty="0">
                <a:latin typeface="Century Gothic" panose="020B0502020202020204" pitchFamily="34" charset="0"/>
                <a:cs typeface="Tahoma"/>
              </a:rPr>
              <a:t>q</a:t>
            </a:r>
            <a:r>
              <a:rPr sz="2000" spc="-145" dirty="0">
                <a:latin typeface="Century Gothic" panose="020B0502020202020204" pitchFamily="34" charset="0"/>
                <a:cs typeface="Tahoma"/>
              </a:rPr>
              <a:t>ue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15" dirty="0">
                <a:latin typeface="Century Gothic" panose="020B0502020202020204" pitchFamily="34" charset="0"/>
                <a:cs typeface="Tahoma"/>
              </a:rPr>
              <a:t>l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229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95" dirty="0">
                <a:latin typeface="Century Gothic" panose="020B0502020202020204" pitchFamily="34" charset="0"/>
                <a:cs typeface="Tahoma"/>
              </a:rPr>
              <a:t>es</a:t>
            </a:r>
            <a:r>
              <a:rPr sz="2000" spc="-50" dirty="0">
                <a:latin typeface="Century Gothic" panose="020B0502020202020204" pitchFamily="34" charset="0"/>
                <a:cs typeface="Tahoma"/>
              </a:rPr>
              <a:t>tá</a:t>
            </a:r>
            <a:r>
              <a:rPr sz="2000" spc="-210" dirty="0">
                <a:latin typeface="Century Gothic" panose="020B0502020202020204" pitchFamily="34" charset="0"/>
                <a:cs typeface="Tahoma"/>
              </a:rPr>
              <a:t> </a:t>
            </a:r>
            <a:r>
              <a:rPr sz="2000" spc="-105" dirty="0">
                <a:latin typeface="Century Gothic" panose="020B0502020202020204" pitchFamily="34" charset="0"/>
                <a:cs typeface="Tahoma"/>
              </a:rPr>
              <a:t>pasand</a:t>
            </a:r>
            <a:r>
              <a:rPr sz="2000" spc="-90" dirty="0">
                <a:latin typeface="Century Gothic" panose="020B0502020202020204" pitchFamily="34" charset="0"/>
                <a:cs typeface="Tahoma"/>
              </a:rPr>
              <a:t>o</a:t>
            </a:r>
            <a:r>
              <a:rPr sz="2000" dirty="0">
                <a:latin typeface="Century Gothic" panose="020B0502020202020204" pitchFamily="34" charset="0"/>
                <a:cs typeface="Times New Roman"/>
              </a:rPr>
              <a:t>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57800" y="1401770"/>
            <a:ext cx="5728970" cy="60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025"/>
              </a:lnSpc>
            </a:pPr>
            <a:r>
              <a:rPr sz="3200" b="1" spc="-375" dirty="0" smtClean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¿</a:t>
            </a:r>
            <a:r>
              <a:rPr sz="3200" b="1" spc="-375" dirty="0" err="1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Qu</a:t>
            </a:r>
            <a:r>
              <a:rPr sz="3200" b="1" spc="-335" dirty="0" err="1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é</a:t>
            </a:r>
            <a:r>
              <a:rPr sz="3200" b="1" spc="-484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3200" b="1" spc="-95" dirty="0" smtClean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pens</a:t>
            </a:r>
            <a:r>
              <a:rPr lang="es-ES" sz="3200" b="1" spc="-95" dirty="0" smtClean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á</a:t>
            </a:r>
            <a:r>
              <a:rPr sz="3200" b="1" spc="-95" dirty="0" smtClean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3200" b="1" spc="-95" dirty="0">
                <a:solidFill>
                  <a:srgbClr val="FFC000"/>
                </a:solidFill>
                <a:latin typeface="Century Gothic" panose="020B0502020202020204" pitchFamily="34" charset="0"/>
                <a:cs typeface="Tahoma"/>
              </a:rPr>
              <a:t>?</a:t>
            </a:r>
            <a:endParaRPr sz="3200" b="1" dirty="0">
              <a:solidFill>
                <a:srgbClr val="FFC000"/>
              </a:solidFill>
              <a:latin typeface="Century Gothic" panose="020B0502020202020204" pitchFamily="34" charset="0"/>
              <a:cs typeface="Tahoma"/>
            </a:endParaRPr>
          </a:p>
        </p:txBody>
      </p:sp>
      <p:sp>
        <p:nvSpPr>
          <p:cNvPr id="6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1289756"/>
            <a:ext cx="7962192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000" b="1" dirty="0">
                <a:solidFill>
                  <a:srgbClr val="009999"/>
                </a:solidFill>
                <a:latin typeface="Century Gothic" panose="020B0502020202020204" pitchFamily="34" charset="0"/>
              </a:rPr>
              <a:t>LAS RELACIONES IMPROPIAS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06530" y="2188881"/>
            <a:ext cx="1011340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algn="ctr">
              <a:spcBef>
                <a:spcPts val="100"/>
              </a:spcBef>
            </a:pPr>
            <a:r>
              <a:rPr sz="2800" b="1" spc="-26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V</a:t>
            </a:r>
            <a:r>
              <a:rPr sz="2800" b="1" spc="-1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í</a:t>
            </a:r>
            <a:r>
              <a:rPr sz="2800" b="1" spc="-2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n</a:t>
            </a:r>
            <a:r>
              <a:rPr sz="2800" b="1" spc="-2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cu</a:t>
            </a:r>
            <a:r>
              <a:rPr sz="2800" b="1" spc="-13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l</a:t>
            </a:r>
            <a:r>
              <a:rPr sz="2800" b="1" spc="-1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os</a:t>
            </a:r>
            <a:r>
              <a:rPr sz="2800" b="1" spc="-26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d</a:t>
            </a:r>
            <a:r>
              <a:rPr sz="2800" b="1" spc="-2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e</a:t>
            </a:r>
            <a:r>
              <a:rPr sz="2800" b="1" spc="27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800" b="1" spc="-17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C</a:t>
            </a:r>
            <a:r>
              <a:rPr sz="2800" b="1" spc="-24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o</a:t>
            </a:r>
            <a:r>
              <a:rPr sz="2800" b="1" spc="-24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n</a:t>
            </a:r>
            <a:r>
              <a:rPr sz="2800" b="1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vive</a:t>
            </a:r>
            <a:r>
              <a:rPr sz="2800" b="1" spc="-26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n</a:t>
            </a:r>
            <a:r>
              <a:rPr sz="2800" b="1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c</a:t>
            </a:r>
            <a:r>
              <a:rPr sz="28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ia/</a:t>
            </a:r>
            <a:r>
              <a:rPr sz="2800" b="1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de</a:t>
            </a:r>
            <a:r>
              <a:rPr sz="2800" b="1" spc="-19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p</a:t>
            </a:r>
            <a:r>
              <a:rPr sz="2800" b="1" spc="-2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end</a:t>
            </a:r>
            <a:r>
              <a:rPr sz="2800" b="1" spc="-2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e</a:t>
            </a:r>
            <a:r>
              <a:rPr sz="2800" b="1" spc="-1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nci</a:t>
            </a:r>
            <a:r>
              <a:rPr sz="2800" b="1" spc="-18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a</a:t>
            </a:r>
            <a:r>
              <a:rPr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imes New Roman"/>
              </a:rPr>
              <a:t>…</a:t>
            </a:r>
          </a:p>
          <a:p>
            <a:pPr marL="12700">
              <a:spcBef>
                <a:spcPts val="2400"/>
              </a:spcBef>
            </a:pPr>
            <a:r>
              <a:rPr sz="2800" b="1" spc="-19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relaciones</a:t>
            </a:r>
            <a:r>
              <a:rPr sz="2800" b="1" spc="-2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800" b="1" spc="-15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desiguales</a:t>
            </a:r>
            <a:r>
              <a:rPr sz="2800" b="1" spc="-26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800" b="1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de</a:t>
            </a:r>
            <a:r>
              <a:rPr sz="2800" b="1" spc="-2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800" b="1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poder</a:t>
            </a:r>
            <a:r>
              <a:rPr sz="2800" b="1" spc="-24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9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entre</a:t>
            </a:r>
            <a:r>
              <a:rPr sz="24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8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una</a:t>
            </a:r>
            <a:r>
              <a:rPr sz="2400" b="1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5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persona</a:t>
            </a:r>
            <a:r>
              <a:rPr sz="2400" b="1" spc="-21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4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adulta</a:t>
            </a:r>
            <a:r>
              <a:rPr sz="2400" b="1" spc="-22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2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y</a:t>
            </a:r>
            <a:r>
              <a:rPr lang="es-ES" sz="2400" b="1" spc="-21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85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una</a:t>
            </a:r>
            <a:r>
              <a:rPr sz="2400" b="1" spc="-20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6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persona</a:t>
            </a:r>
            <a:r>
              <a:rPr sz="24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menor</a:t>
            </a:r>
            <a:r>
              <a:rPr sz="24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8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de</a:t>
            </a:r>
            <a:r>
              <a:rPr sz="2400" b="1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6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edad</a:t>
            </a:r>
            <a:r>
              <a:rPr sz="2400" b="1" spc="-21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204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que</a:t>
            </a:r>
            <a:r>
              <a:rPr sz="2400" b="1" spc="-23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resultan</a:t>
            </a:r>
            <a:r>
              <a:rPr sz="2400" b="1" spc="-22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 </a:t>
            </a:r>
            <a:r>
              <a:rPr sz="2400" b="1" spc="-14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Impropios</a:t>
            </a:r>
            <a:r>
              <a:rPr sz="2400" b="1" spc="-3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...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4441248"/>
            <a:ext cx="69919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spcBef>
                <a:spcPts val="100"/>
              </a:spcBef>
              <a:buClr>
                <a:srgbClr val="000000"/>
              </a:buClr>
              <a:buSzPct val="88888"/>
              <a:tabLst>
                <a:tab pos="977265" algn="l"/>
                <a:tab pos="977900" algn="l"/>
              </a:tabLst>
            </a:pPr>
            <a:r>
              <a:rPr sz="3600" b="1" spc="-5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¿Veamos</a:t>
            </a:r>
            <a:r>
              <a:rPr sz="3600" b="1" spc="-3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3600" b="1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un</a:t>
            </a:r>
            <a:r>
              <a:rPr sz="3600" b="1" spc="-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video…y</a:t>
            </a:r>
            <a:r>
              <a:rPr sz="3600" b="1" spc="-1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ver</a:t>
            </a:r>
            <a:r>
              <a:rPr sz="3600" b="1" spc="-10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3600" b="1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qué</a:t>
            </a:r>
            <a:r>
              <a:rPr sz="3600" b="1" spc="-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te </a:t>
            </a:r>
            <a:r>
              <a:rPr sz="3600" b="1" spc="-800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parece</a:t>
            </a:r>
            <a:r>
              <a:rPr sz="3600" b="1" spc="-10" dirty="0">
                <a:solidFill>
                  <a:srgbClr val="FF0000"/>
                </a:solidFill>
                <a:latin typeface="Century Gothic" panose="020B0502020202020204" pitchFamily="34" charset="0"/>
                <a:cs typeface="Calibri"/>
              </a:rPr>
              <a:t>?</a:t>
            </a:r>
            <a:endParaRPr sz="3600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0" y="3749218"/>
            <a:ext cx="120586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600" b="1" spc="-165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Trebuchet MS"/>
              </a:rPr>
              <a:t>Paniamor,2014</a:t>
            </a:r>
            <a:endParaRPr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Trebuchet MS"/>
            </a:endParaRPr>
          </a:p>
        </p:txBody>
      </p:sp>
      <p:sp>
        <p:nvSpPr>
          <p:cNvPr id="7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8027" y="533400"/>
            <a:ext cx="5835650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3600" b="1" spc="-290" dirty="0">
                <a:solidFill>
                  <a:srgbClr val="009999"/>
                </a:solidFill>
                <a:latin typeface="Century Gothic" panose="020B0502020202020204" pitchFamily="34" charset="0"/>
              </a:rPr>
              <a:t>Consecuencias</a:t>
            </a:r>
            <a:r>
              <a:rPr sz="3600" b="1" spc="-390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3600" b="1" spc="-335" dirty="0">
                <a:solidFill>
                  <a:srgbClr val="009999"/>
                </a:solidFill>
                <a:latin typeface="Century Gothic" panose="020B0502020202020204" pitchFamily="34" charset="0"/>
              </a:rPr>
              <a:t>de</a:t>
            </a:r>
            <a:r>
              <a:rPr sz="3600" b="1" spc="-365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3600" b="1" spc="-150" dirty="0">
                <a:solidFill>
                  <a:srgbClr val="009999"/>
                </a:solidFill>
                <a:latin typeface="Century Gothic" panose="020B0502020202020204" pitchFamily="34" charset="0"/>
              </a:rPr>
              <a:t>las</a:t>
            </a:r>
            <a:r>
              <a:rPr sz="3600" b="1" spc="365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3600" b="1" spc="-290" dirty="0">
                <a:solidFill>
                  <a:srgbClr val="009999"/>
                </a:solidFill>
                <a:latin typeface="Century Gothic" panose="020B0502020202020204" pitchFamily="34" charset="0"/>
              </a:rPr>
              <a:t>relaciones </a:t>
            </a:r>
            <a:r>
              <a:rPr sz="3600" b="1" spc="-1070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3600" b="1" spc="-250" dirty="0">
                <a:solidFill>
                  <a:srgbClr val="009999"/>
                </a:solidFill>
                <a:latin typeface="Century Gothic" panose="020B0502020202020204" pitchFamily="34" charset="0"/>
              </a:rPr>
              <a:t>impropias</a:t>
            </a:r>
            <a:endParaRPr sz="3600" b="1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304800" y="1915591"/>
            <a:ext cx="9677400" cy="4143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16050" marR="5080" indent="-457200">
              <a:spcBef>
                <a:spcPts val="95"/>
              </a:spcBef>
              <a:buFont typeface="Wingdings"/>
              <a:buChar char=""/>
              <a:tabLst>
                <a:tab pos="1416050" algn="l"/>
                <a:tab pos="1416685" algn="l"/>
              </a:tabLst>
            </a:pPr>
            <a:r>
              <a:rPr spc="-200" dirty="0">
                <a:latin typeface="Century Gothic" panose="020B0502020202020204" pitchFamily="34" charset="0"/>
              </a:rPr>
              <a:t>C</a:t>
            </a:r>
            <a:r>
              <a:rPr spc="-275" dirty="0">
                <a:latin typeface="Century Gothic" panose="020B0502020202020204" pitchFamily="34" charset="0"/>
              </a:rPr>
              <a:t>o</a:t>
            </a:r>
            <a:r>
              <a:rPr spc="-290" dirty="0">
                <a:latin typeface="Century Gothic" panose="020B0502020202020204" pitchFamily="34" charset="0"/>
              </a:rPr>
              <a:t>n</a:t>
            </a:r>
            <a:r>
              <a:rPr spc="-204" dirty="0">
                <a:latin typeface="Century Gothic" panose="020B0502020202020204" pitchFamily="34" charset="0"/>
              </a:rPr>
              <a:t>tr</a:t>
            </a:r>
            <a:r>
              <a:rPr spc="-275" dirty="0">
                <a:latin typeface="Century Gothic" panose="020B0502020202020204" pitchFamily="34" charset="0"/>
              </a:rPr>
              <a:t>o</a:t>
            </a:r>
            <a:r>
              <a:rPr spc="-165" dirty="0">
                <a:latin typeface="Century Gothic" panose="020B0502020202020204" pitchFamily="34" charset="0"/>
              </a:rPr>
              <a:t>l</a:t>
            </a:r>
            <a:r>
              <a:rPr spc="-310" dirty="0">
                <a:latin typeface="Century Gothic" panose="020B0502020202020204" pitchFamily="34" charset="0"/>
              </a:rPr>
              <a:t> </a:t>
            </a:r>
            <a:r>
              <a:rPr dirty="0">
                <a:latin typeface="Century Gothic" panose="020B0502020202020204" pitchFamily="34" charset="0"/>
              </a:rPr>
              <a:t>s</a:t>
            </a:r>
            <a:r>
              <a:rPr spc="-275" dirty="0">
                <a:latin typeface="Century Gothic" panose="020B0502020202020204" pitchFamily="34" charset="0"/>
              </a:rPr>
              <a:t>o</a:t>
            </a:r>
            <a:r>
              <a:rPr spc="-265" dirty="0">
                <a:latin typeface="Century Gothic" panose="020B0502020202020204" pitchFamily="34" charset="0"/>
              </a:rPr>
              <a:t>bre</a:t>
            </a:r>
            <a:r>
              <a:rPr spc="-300" dirty="0">
                <a:latin typeface="Century Gothic" panose="020B0502020202020204" pitchFamily="34" charset="0"/>
              </a:rPr>
              <a:t> </a:t>
            </a:r>
            <a:r>
              <a:rPr spc="-270" dirty="0">
                <a:latin typeface="Century Gothic" panose="020B0502020202020204" pitchFamily="34" charset="0"/>
              </a:rPr>
              <a:t>d</a:t>
            </a:r>
            <a:r>
              <a:rPr spc="-254" dirty="0">
                <a:latin typeface="Century Gothic" panose="020B0502020202020204" pitchFamily="34" charset="0"/>
              </a:rPr>
              <a:t>e</a:t>
            </a:r>
            <a:r>
              <a:rPr spc="-250" dirty="0">
                <a:latin typeface="Century Gothic" panose="020B0502020202020204" pitchFamily="34" charset="0"/>
              </a:rPr>
              <a:t>c</a:t>
            </a:r>
            <a:r>
              <a:rPr spc="-135" dirty="0">
                <a:latin typeface="Century Gothic" panose="020B0502020202020204" pitchFamily="34" charset="0"/>
              </a:rPr>
              <a:t>i</a:t>
            </a:r>
            <a:r>
              <a:rPr dirty="0">
                <a:latin typeface="Century Gothic" panose="020B0502020202020204" pitchFamily="34" charset="0"/>
              </a:rPr>
              <a:t>s</a:t>
            </a:r>
            <a:r>
              <a:rPr spc="-215" dirty="0">
                <a:latin typeface="Century Gothic" panose="020B0502020202020204" pitchFamily="34" charset="0"/>
              </a:rPr>
              <a:t>io</a:t>
            </a:r>
            <a:r>
              <a:rPr spc="-285" dirty="0">
                <a:latin typeface="Century Gothic" panose="020B0502020202020204" pitchFamily="34" charset="0"/>
              </a:rPr>
              <a:t>n</a:t>
            </a:r>
            <a:r>
              <a:rPr spc="-175" dirty="0">
                <a:latin typeface="Century Gothic" panose="020B0502020202020204" pitchFamily="34" charset="0"/>
              </a:rPr>
              <a:t>es</a:t>
            </a:r>
            <a:r>
              <a:rPr spc="-305" dirty="0">
                <a:latin typeface="Century Gothic" panose="020B0502020202020204" pitchFamily="34" charset="0"/>
              </a:rPr>
              <a:t> </a:t>
            </a:r>
            <a:r>
              <a:rPr spc="-265" dirty="0">
                <a:latin typeface="Century Gothic" panose="020B0502020202020204" pitchFamily="34" charset="0"/>
              </a:rPr>
              <a:t>de </a:t>
            </a:r>
            <a:r>
              <a:rPr spc="-270" dirty="0">
                <a:latin typeface="Century Gothic" panose="020B0502020202020204" pitchFamily="34" charset="0"/>
              </a:rPr>
              <a:t>v</a:t>
            </a:r>
            <a:r>
              <a:rPr spc="-145" dirty="0">
                <a:latin typeface="Century Gothic" panose="020B0502020202020204" pitchFamily="34" charset="0"/>
              </a:rPr>
              <a:t>i</a:t>
            </a:r>
            <a:r>
              <a:rPr spc="-190" dirty="0">
                <a:latin typeface="Century Gothic" panose="020B0502020202020204" pitchFamily="34" charset="0"/>
              </a:rPr>
              <a:t>da</a:t>
            </a:r>
            <a:r>
              <a:rPr spc="285" dirty="0">
                <a:latin typeface="Century Gothic" panose="020B0502020202020204" pitchFamily="34" charset="0"/>
              </a:rPr>
              <a:t> </a:t>
            </a:r>
            <a:r>
              <a:rPr spc="-200" dirty="0">
                <a:latin typeface="Century Gothic" panose="020B0502020202020204" pitchFamily="34" charset="0"/>
              </a:rPr>
              <a:t>p</a:t>
            </a:r>
            <a:r>
              <a:rPr spc="-275" dirty="0">
                <a:latin typeface="Century Gothic" panose="020B0502020202020204" pitchFamily="34" charset="0"/>
              </a:rPr>
              <a:t>o</a:t>
            </a:r>
            <a:r>
              <a:rPr spc="-204" dirty="0">
                <a:latin typeface="Century Gothic" panose="020B0502020202020204" pitchFamily="34" charset="0"/>
              </a:rPr>
              <a:t>r  </a:t>
            </a:r>
            <a:r>
              <a:rPr spc="-200" dirty="0">
                <a:latin typeface="Century Gothic" panose="020B0502020202020204" pitchFamily="34" charset="0"/>
              </a:rPr>
              <a:t>p</a:t>
            </a:r>
            <a:r>
              <a:rPr spc="-180" dirty="0">
                <a:latin typeface="Century Gothic" panose="020B0502020202020204" pitchFamily="34" charset="0"/>
              </a:rPr>
              <a:t>a</a:t>
            </a:r>
            <a:r>
              <a:rPr spc="-245" dirty="0">
                <a:latin typeface="Century Gothic" panose="020B0502020202020204" pitchFamily="34" charset="0"/>
              </a:rPr>
              <a:t>rte</a:t>
            </a:r>
            <a:r>
              <a:rPr spc="-295" dirty="0">
                <a:latin typeface="Century Gothic" panose="020B0502020202020204" pitchFamily="34" charset="0"/>
              </a:rPr>
              <a:t> </a:t>
            </a:r>
            <a:r>
              <a:rPr spc="-265" dirty="0">
                <a:latin typeface="Century Gothic" panose="020B0502020202020204" pitchFamily="34" charset="0"/>
              </a:rPr>
              <a:t>de </a:t>
            </a:r>
            <a:r>
              <a:rPr spc="-305" dirty="0">
                <a:latin typeface="Century Gothic" panose="020B0502020202020204" pitchFamily="34" charset="0"/>
              </a:rPr>
              <a:t>u</a:t>
            </a:r>
            <a:r>
              <a:rPr spc="-290" dirty="0">
                <a:latin typeface="Century Gothic" panose="020B0502020202020204" pitchFamily="34" charset="0"/>
              </a:rPr>
              <a:t>n</a:t>
            </a:r>
            <a:r>
              <a:rPr spc="-190" dirty="0">
                <a:latin typeface="Century Gothic" panose="020B0502020202020204" pitchFamily="34" charset="0"/>
              </a:rPr>
              <a:t>a</a:t>
            </a:r>
            <a:r>
              <a:rPr spc="-280" dirty="0">
                <a:latin typeface="Century Gothic" panose="020B0502020202020204" pitchFamily="34" charset="0"/>
              </a:rPr>
              <a:t> </a:t>
            </a:r>
            <a:r>
              <a:rPr spc="-200" dirty="0">
                <a:latin typeface="Century Gothic" panose="020B0502020202020204" pitchFamily="34" charset="0"/>
              </a:rPr>
              <a:t>p</a:t>
            </a:r>
            <a:r>
              <a:rPr spc="-335" dirty="0">
                <a:latin typeface="Century Gothic" panose="020B0502020202020204" pitchFamily="34" charset="0"/>
              </a:rPr>
              <a:t>e</a:t>
            </a:r>
            <a:r>
              <a:rPr spc="-245" dirty="0">
                <a:latin typeface="Century Gothic" panose="020B0502020202020204" pitchFamily="34" charset="0"/>
              </a:rPr>
              <a:t>r</a:t>
            </a:r>
            <a:r>
              <a:rPr spc="-190" dirty="0">
                <a:latin typeface="Century Gothic" panose="020B0502020202020204" pitchFamily="34" charset="0"/>
              </a:rPr>
              <a:t>so</a:t>
            </a:r>
            <a:r>
              <a:rPr spc="-215" dirty="0">
                <a:latin typeface="Century Gothic" panose="020B0502020202020204" pitchFamily="34" charset="0"/>
              </a:rPr>
              <a:t>n</a:t>
            </a:r>
            <a:r>
              <a:rPr spc="-190" dirty="0">
                <a:latin typeface="Century Gothic" panose="020B0502020202020204" pitchFamily="34" charset="0"/>
              </a:rPr>
              <a:t>a</a:t>
            </a:r>
            <a:r>
              <a:rPr spc="-305" dirty="0">
                <a:latin typeface="Century Gothic" panose="020B0502020202020204" pitchFamily="34" charset="0"/>
              </a:rPr>
              <a:t> </a:t>
            </a:r>
            <a:r>
              <a:rPr spc="-180" dirty="0">
                <a:latin typeface="Century Gothic" panose="020B0502020202020204" pitchFamily="34" charset="0"/>
              </a:rPr>
              <a:t>a</a:t>
            </a:r>
            <a:r>
              <a:rPr spc="-250" dirty="0">
                <a:latin typeface="Century Gothic" panose="020B0502020202020204" pitchFamily="34" charset="0"/>
              </a:rPr>
              <a:t>d</a:t>
            </a:r>
            <a:r>
              <a:rPr spc="-245" dirty="0">
                <a:latin typeface="Century Gothic" panose="020B0502020202020204" pitchFamily="34" charset="0"/>
              </a:rPr>
              <a:t>u</a:t>
            </a:r>
            <a:r>
              <a:rPr spc="-160" dirty="0">
                <a:latin typeface="Century Gothic" panose="020B0502020202020204" pitchFamily="34" charset="0"/>
              </a:rPr>
              <a:t>l</a:t>
            </a:r>
            <a:r>
              <a:rPr spc="-145" dirty="0">
                <a:latin typeface="Century Gothic" panose="020B0502020202020204" pitchFamily="34" charset="0"/>
              </a:rPr>
              <a:t>t</a:t>
            </a:r>
            <a:r>
              <a:rPr spc="-190" dirty="0">
                <a:latin typeface="Century Gothic" panose="020B0502020202020204" pitchFamily="34" charset="0"/>
              </a:rPr>
              <a:t>a</a:t>
            </a:r>
          </a:p>
          <a:p>
            <a:pPr marL="1416050" indent="-457200">
              <a:buFont typeface="Wingdings"/>
              <a:buChar char=""/>
              <a:tabLst>
                <a:tab pos="1416050" algn="l"/>
                <a:tab pos="1416685" algn="l"/>
              </a:tabLst>
            </a:pPr>
            <a:r>
              <a:rPr spc="-215" dirty="0">
                <a:solidFill>
                  <a:srgbClr val="548ED4"/>
                </a:solidFill>
                <a:latin typeface="Century Gothic" panose="020B0502020202020204" pitchFamily="34" charset="0"/>
              </a:rPr>
              <a:t>Aislamiento</a:t>
            </a:r>
          </a:p>
          <a:p>
            <a:pPr marL="1416050" indent="-457200">
              <a:buFont typeface="Wingdings"/>
              <a:buChar char=""/>
              <a:tabLst>
                <a:tab pos="1416050" algn="l"/>
                <a:tab pos="1416685" algn="l"/>
              </a:tabLst>
            </a:pPr>
            <a:r>
              <a:rPr spc="-195" dirty="0">
                <a:solidFill>
                  <a:srgbClr val="C0504D"/>
                </a:solidFill>
                <a:latin typeface="Century Gothic" panose="020B0502020202020204" pitchFamily="34" charset="0"/>
              </a:rPr>
              <a:t>R</a:t>
            </a:r>
            <a:r>
              <a:rPr spc="-135" dirty="0">
                <a:solidFill>
                  <a:srgbClr val="C0504D"/>
                </a:solidFill>
                <a:latin typeface="Century Gothic" panose="020B0502020202020204" pitchFamily="34" charset="0"/>
              </a:rPr>
              <a:t>i</a:t>
            </a:r>
            <a:r>
              <a:rPr spc="-335" dirty="0">
                <a:solidFill>
                  <a:srgbClr val="C0504D"/>
                </a:solidFill>
                <a:latin typeface="Century Gothic" panose="020B0502020202020204" pitchFamily="34" charset="0"/>
              </a:rPr>
              <a:t>e</a:t>
            </a:r>
            <a:r>
              <a:rPr dirty="0">
                <a:solidFill>
                  <a:srgbClr val="C0504D"/>
                </a:solidFill>
                <a:latin typeface="Century Gothic" panose="020B0502020202020204" pitchFamily="34" charset="0"/>
              </a:rPr>
              <a:t>s</a:t>
            </a:r>
            <a:r>
              <a:rPr spc="-200" dirty="0">
                <a:solidFill>
                  <a:srgbClr val="C0504D"/>
                </a:solidFill>
                <a:latin typeface="Century Gothic" panose="020B0502020202020204" pitchFamily="34" charset="0"/>
              </a:rPr>
              <a:t>g</a:t>
            </a:r>
            <a:r>
              <a:rPr spc="-245" dirty="0">
                <a:solidFill>
                  <a:srgbClr val="C0504D"/>
                </a:solidFill>
                <a:latin typeface="Century Gothic" panose="020B0502020202020204" pitchFamily="34" charset="0"/>
              </a:rPr>
              <a:t>o</a:t>
            </a:r>
            <a:r>
              <a:rPr spc="-10" dirty="0">
                <a:solidFill>
                  <a:srgbClr val="C0504D"/>
                </a:solidFill>
                <a:latin typeface="Century Gothic" panose="020B0502020202020204" pitchFamily="34" charset="0"/>
              </a:rPr>
              <a:t>s</a:t>
            </a:r>
            <a:r>
              <a:rPr spc="-300" dirty="0">
                <a:solidFill>
                  <a:srgbClr val="C0504D"/>
                </a:solidFill>
                <a:latin typeface="Century Gothic" panose="020B0502020202020204" pitchFamily="34" charset="0"/>
              </a:rPr>
              <a:t> </a:t>
            </a:r>
            <a:r>
              <a:rPr spc="-335" dirty="0">
                <a:solidFill>
                  <a:srgbClr val="C0504D"/>
                </a:solidFill>
                <a:latin typeface="Century Gothic" panose="020B0502020202020204" pitchFamily="34" charset="0"/>
              </a:rPr>
              <a:t>e</a:t>
            </a:r>
            <a:r>
              <a:rPr spc="-300" dirty="0">
                <a:solidFill>
                  <a:srgbClr val="C0504D"/>
                </a:solidFill>
                <a:latin typeface="Century Gothic" panose="020B0502020202020204" pitchFamily="34" charset="0"/>
              </a:rPr>
              <a:t>n</a:t>
            </a:r>
            <a:r>
              <a:rPr spc="-250" dirty="0">
                <a:solidFill>
                  <a:srgbClr val="C0504D"/>
                </a:solidFill>
                <a:latin typeface="Century Gothic" panose="020B0502020202020204" pitchFamily="34" charset="0"/>
              </a:rPr>
              <a:t> </a:t>
            </a:r>
            <a:r>
              <a:rPr dirty="0">
                <a:solidFill>
                  <a:srgbClr val="C0504D"/>
                </a:solidFill>
                <a:latin typeface="Century Gothic" panose="020B0502020202020204" pitchFamily="34" charset="0"/>
              </a:rPr>
              <a:t>s</a:t>
            </a:r>
            <a:r>
              <a:rPr spc="-180" dirty="0">
                <a:solidFill>
                  <a:srgbClr val="C0504D"/>
                </a:solidFill>
                <a:latin typeface="Century Gothic" panose="020B0502020202020204" pitchFamily="34" charset="0"/>
              </a:rPr>
              <a:t>a</a:t>
            </a:r>
            <a:r>
              <a:rPr spc="-160" dirty="0">
                <a:solidFill>
                  <a:srgbClr val="C0504D"/>
                </a:solidFill>
                <a:latin typeface="Century Gothic" panose="020B0502020202020204" pitchFamily="34" charset="0"/>
              </a:rPr>
              <a:t>l</a:t>
            </a:r>
            <a:r>
              <a:rPr spc="-250" dirty="0">
                <a:solidFill>
                  <a:srgbClr val="C0504D"/>
                </a:solidFill>
                <a:latin typeface="Century Gothic" panose="020B0502020202020204" pitchFamily="34" charset="0"/>
              </a:rPr>
              <a:t>ud</a:t>
            </a:r>
          </a:p>
          <a:p>
            <a:pPr marL="1873250" lvl="1" indent="-457834">
              <a:buFont typeface="Wingdings"/>
              <a:buChar char=""/>
              <a:tabLst>
                <a:tab pos="1873885" algn="l"/>
                <a:tab pos="1874520" algn="l"/>
              </a:tabLst>
            </a:pPr>
            <a:r>
              <a:rPr sz="2800" spc="-200" dirty="0">
                <a:solidFill>
                  <a:srgbClr val="C0504D"/>
                </a:solidFill>
                <a:latin typeface="Century Gothic" panose="020B0502020202020204" pitchFamily="34" charset="0"/>
                <a:cs typeface="Trebuchet MS"/>
              </a:rPr>
              <a:t>Mental</a:t>
            </a:r>
            <a:endParaRPr sz="2800" dirty="0">
              <a:latin typeface="Century Gothic" panose="020B0502020202020204" pitchFamily="34" charset="0"/>
              <a:cs typeface="Trebuchet MS"/>
            </a:endParaRPr>
          </a:p>
          <a:p>
            <a:pPr marL="1873250" lvl="1" indent="-457834">
              <a:spcBef>
                <a:spcPts val="5"/>
              </a:spcBef>
              <a:buFont typeface="Wingdings"/>
              <a:buChar char=""/>
              <a:tabLst>
                <a:tab pos="1873885" algn="l"/>
                <a:tab pos="1874520" algn="l"/>
              </a:tabLst>
            </a:pPr>
            <a:r>
              <a:rPr sz="2800" spc="-204" dirty="0">
                <a:solidFill>
                  <a:srgbClr val="C0504D"/>
                </a:solidFill>
                <a:latin typeface="Century Gothic" panose="020B0502020202020204" pitchFamily="34" charset="0"/>
                <a:cs typeface="Trebuchet MS"/>
              </a:rPr>
              <a:t>Física</a:t>
            </a:r>
            <a:endParaRPr sz="2800" dirty="0">
              <a:latin typeface="Century Gothic" panose="020B0502020202020204" pitchFamily="34" charset="0"/>
              <a:cs typeface="Trebuchet MS"/>
            </a:endParaRPr>
          </a:p>
          <a:p>
            <a:pPr marL="1873250" lvl="1" indent="-457834">
              <a:buFont typeface="Wingdings"/>
              <a:buChar char=""/>
              <a:tabLst>
                <a:tab pos="1873885" algn="l"/>
                <a:tab pos="1874520" algn="l"/>
              </a:tabLst>
            </a:pPr>
            <a:r>
              <a:rPr sz="2800" spc="-210" dirty="0">
                <a:solidFill>
                  <a:srgbClr val="C0504D"/>
                </a:solidFill>
                <a:latin typeface="Century Gothic" panose="020B0502020202020204" pitchFamily="34" charset="0"/>
                <a:cs typeface="Trebuchet MS"/>
              </a:rPr>
              <a:t>Sexual</a:t>
            </a:r>
            <a:endParaRPr sz="2800" dirty="0">
              <a:latin typeface="Century Gothic" panose="020B0502020202020204" pitchFamily="34" charset="0"/>
              <a:cs typeface="Trebuchet MS"/>
            </a:endParaRPr>
          </a:p>
          <a:p>
            <a:pPr marL="1416050" indent="-457200">
              <a:buFont typeface="Wingdings"/>
              <a:buChar char=""/>
              <a:tabLst>
                <a:tab pos="1416050" algn="l"/>
                <a:tab pos="1416685" algn="l"/>
              </a:tabLst>
            </a:pPr>
            <a:r>
              <a:rPr spc="-409" dirty="0">
                <a:solidFill>
                  <a:srgbClr val="4AACC5"/>
                </a:solidFill>
                <a:latin typeface="Century Gothic" panose="020B0502020202020204" pitchFamily="34" charset="0"/>
              </a:rPr>
              <a:t>E</a:t>
            </a:r>
            <a:r>
              <a:rPr spc="-350" dirty="0">
                <a:solidFill>
                  <a:srgbClr val="4AACC5"/>
                </a:solidFill>
                <a:latin typeface="Century Gothic" panose="020B0502020202020204" pitchFamily="34" charset="0"/>
              </a:rPr>
              <a:t>m</a:t>
            </a:r>
            <a:r>
              <a:rPr spc="-200" dirty="0">
                <a:solidFill>
                  <a:srgbClr val="4AACC5"/>
                </a:solidFill>
                <a:latin typeface="Century Gothic" panose="020B0502020202020204" pitchFamily="34" charset="0"/>
              </a:rPr>
              <a:t>b</a:t>
            </a:r>
            <a:r>
              <a:rPr spc="-180" dirty="0">
                <a:solidFill>
                  <a:srgbClr val="4AACC5"/>
                </a:solidFill>
                <a:latin typeface="Century Gothic" panose="020B0502020202020204" pitchFamily="34" charset="0"/>
              </a:rPr>
              <a:t>a</a:t>
            </a:r>
            <a:r>
              <a:rPr spc="-265" dirty="0">
                <a:solidFill>
                  <a:srgbClr val="4AACC5"/>
                </a:solidFill>
                <a:latin typeface="Century Gothic" panose="020B0502020202020204" pitchFamily="34" charset="0"/>
              </a:rPr>
              <a:t>ra</a:t>
            </a:r>
            <a:r>
              <a:rPr spc="-270" dirty="0">
                <a:solidFill>
                  <a:srgbClr val="4AACC5"/>
                </a:solidFill>
                <a:latin typeface="Century Gothic" panose="020B0502020202020204" pitchFamily="34" charset="0"/>
              </a:rPr>
              <a:t>z</a:t>
            </a:r>
            <a:r>
              <a:rPr spc="-285" dirty="0">
                <a:solidFill>
                  <a:srgbClr val="4AACC5"/>
                </a:solidFill>
                <a:latin typeface="Century Gothic" panose="020B0502020202020204" pitchFamily="34" charset="0"/>
              </a:rPr>
              <a:t>o</a:t>
            </a:r>
            <a:r>
              <a:rPr spc="-310" dirty="0">
                <a:solidFill>
                  <a:srgbClr val="4AACC5"/>
                </a:solidFill>
                <a:latin typeface="Century Gothic" panose="020B0502020202020204" pitchFamily="34" charset="0"/>
              </a:rPr>
              <a:t> </a:t>
            </a:r>
            <a:r>
              <a:rPr spc="-335" dirty="0">
                <a:solidFill>
                  <a:srgbClr val="4AACC5"/>
                </a:solidFill>
                <a:latin typeface="Century Gothic" panose="020B0502020202020204" pitchFamily="34" charset="0"/>
              </a:rPr>
              <a:t>e</a:t>
            </a:r>
            <a:r>
              <a:rPr spc="-300" dirty="0">
                <a:solidFill>
                  <a:srgbClr val="4AACC5"/>
                </a:solidFill>
                <a:latin typeface="Century Gothic" panose="020B0502020202020204" pitchFamily="34" charset="0"/>
              </a:rPr>
              <a:t>n</a:t>
            </a:r>
            <a:r>
              <a:rPr spc="-270" dirty="0">
                <a:solidFill>
                  <a:srgbClr val="4AACC5"/>
                </a:solidFill>
                <a:latin typeface="Century Gothic" panose="020B0502020202020204" pitchFamily="34" charset="0"/>
              </a:rPr>
              <a:t> </a:t>
            </a:r>
            <a:r>
              <a:rPr spc="-180" dirty="0">
                <a:solidFill>
                  <a:srgbClr val="4AACC5"/>
                </a:solidFill>
                <a:latin typeface="Century Gothic" panose="020B0502020202020204" pitchFamily="34" charset="0"/>
              </a:rPr>
              <a:t>la</a:t>
            </a:r>
            <a:r>
              <a:rPr spc="-260" dirty="0">
                <a:solidFill>
                  <a:srgbClr val="4AACC5"/>
                </a:solidFill>
                <a:latin typeface="Century Gothic" panose="020B0502020202020204" pitchFamily="34" charset="0"/>
              </a:rPr>
              <a:t> </a:t>
            </a:r>
            <a:r>
              <a:rPr spc="-180" dirty="0">
                <a:solidFill>
                  <a:srgbClr val="4AACC5"/>
                </a:solidFill>
                <a:latin typeface="Century Gothic" panose="020B0502020202020204" pitchFamily="34" charset="0"/>
              </a:rPr>
              <a:t>a</a:t>
            </a:r>
            <a:r>
              <a:rPr spc="-245" dirty="0">
                <a:solidFill>
                  <a:srgbClr val="4AACC5"/>
                </a:solidFill>
                <a:latin typeface="Century Gothic" panose="020B0502020202020204" pitchFamily="34" charset="0"/>
              </a:rPr>
              <a:t>d</a:t>
            </a:r>
            <a:r>
              <a:rPr spc="-215" dirty="0">
                <a:solidFill>
                  <a:srgbClr val="4AACC5"/>
                </a:solidFill>
                <a:latin typeface="Century Gothic" panose="020B0502020202020204" pitchFamily="34" charset="0"/>
              </a:rPr>
              <a:t>o</a:t>
            </a:r>
            <a:r>
              <a:rPr spc="-175" dirty="0">
                <a:solidFill>
                  <a:srgbClr val="4AACC5"/>
                </a:solidFill>
                <a:latin typeface="Century Gothic" panose="020B0502020202020204" pitchFamily="34" charset="0"/>
              </a:rPr>
              <a:t>le</a:t>
            </a:r>
            <a:r>
              <a:rPr spc="-165" dirty="0">
                <a:solidFill>
                  <a:srgbClr val="4AACC5"/>
                </a:solidFill>
                <a:latin typeface="Century Gothic" panose="020B0502020202020204" pitchFamily="34" charset="0"/>
              </a:rPr>
              <a:t>s</a:t>
            </a:r>
            <a:r>
              <a:rPr spc="-250" dirty="0">
                <a:solidFill>
                  <a:srgbClr val="4AACC5"/>
                </a:solidFill>
                <a:latin typeface="Century Gothic" panose="020B0502020202020204" pitchFamily="34" charset="0"/>
              </a:rPr>
              <a:t>c</a:t>
            </a:r>
            <a:r>
              <a:rPr spc="-310" dirty="0">
                <a:solidFill>
                  <a:srgbClr val="4AACC5"/>
                </a:solidFill>
                <a:latin typeface="Century Gothic" panose="020B0502020202020204" pitchFamily="34" charset="0"/>
              </a:rPr>
              <a:t>en</a:t>
            </a:r>
            <a:r>
              <a:rPr spc="-270" dirty="0">
                <a:solidFill>
                  <a:srgbClr val="4AACC5"/>
                </a:solidFill>
                <a:latin typeface="Century Gothic" panose="020B0502020202020204" pitchFamily="34" charset="0"/>
              </a:rPr>
              <a:t>c</a:t>
            </a:r>
            <a:r>
              <a:rPr spc="-135" dirty="0">
                <a:solidFill>
                  <a:srgbClr val="4AACC5"/>
                </a:solidFill>
                <a:latin typeface="Century Gothic" panose="020B0502020202020204" pitchFamily="34" charset="0"/>
              </a:rPr>
              <a:t>i</a:t>
            </a:r>
            <a:r>
              <a:rPr spc="-190" dirty="0">
                <a:solidFill>
                  <a:srgbClr val="4AACC5"/>
                </a:solidFill>
                <a:latin typeface="Century Gothic" panose="020B0502020202020204" pitchFamily="34" charset="0"/>
              </a:rPr>
              <a:t>a</a:t>
            </a:r>
          </a:p>
          <a:p>
            <a:pPr marL="1416050" indent="-457200">
              <a:buFont typeface="Wingdings"/>
              <a:buChar char=""/>
              <a:tabLst>
                <a:tab pos="1416050" algn="l"/>
                <a:tab pos="1416685" algn="l"/>
              </a:tabLst>
            </a:pPr>
            <a:r>
              <a:rPr spc="-210" dirty="0">
                <a:solidFill>
                  <a:srgbClr val="938953"/>
                </a:solidFill>
                <a:latin typeface="Century Gothic" panose="020B0502020202020204" pitchFamily="34" charset="0"/>
              </a:rPr>
              <a:t>Violencias</a:t>
            </a:r>
          </a:p>
        </p:txBody>
      </p:sp>
      <p:sp>
        <p:nvSpPr>
          <p:cNvPr id="7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7071" y="954873"/>
            <a:ext cx="1045565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8005">
              <a:spcBef>
                <a:spcPts val="100"/>
              </a:spcBef>
            </a:pPr>
            <a:r>
              <a:rPr sz="4000" b="1" spc="-470" dirty="0">
                <a:solidFill>
                  <a:srgbClr val="009999"/>
                </a:solidFill>
                <a:latin typeface="Century Gothic" panose="020B0502020202020204" pitchFamily="34" charset="0"/>
              </a:rPr>
              <a:t>E</a:t>
            </a:r>
            <a:r>
              <a:rPr sz="4000" b="1" spc="-300" dirty="0">
                <a:solidFill>
                  <a:srgbClr val="009999"/>
                </a:solidFill>
                <a:latin typeface="Century Gothic" panose="020B0502020202020204" pitchFamily="34" charset="0"/>
              </a:rPr>
              <a:t>j</a:t>
            </a:r>
            <a:r>
              <a:rPr sz="4000" b="1" spc="-445" dirty="0">
                <a:solidFill>
                  <a:srgbClr val="009999"/>
                </a:solidFill>
                <a:latin typeface="Century Gothic" panose="020B0502020202020204" pitchFamily="34" charset="0"/>
              </a:rPr>
              <a:t>e</a:t>
            </a:r>
            <a:r>
              <a:rPr sz="4000" b="1" spc="-345" dirty="0">
                <a:solidFill>
                  <a:srgbClr val="009999"/>
                </a:solidFill>
                <a:latin typeface="Century Gothic" panose="020B0502020202020204" pitchFamily="34" charset="0"/>
              </a:rPr>
              <a:t>mp</a:t>
            </a:r>
            <a:r>
              <a:rPr sz="4000" b="1" spc="-135" dirty="0">
                <a:solidFill>
                  <a:srgbClr val="009999"/>
                </a:solidFill>
                <a:latin typeface="Century Gothic" panose="020B0502020202020204" pitchFamily="34" charset="0"/>
              </a:rPr>
              <a:t>l</a:t>
            </a:r>
            <a:r>
              <a:rPr sz="4000" b="1" spc="-165" dirty="0">
                <a:solidFill>
                  <a:srgbClr val="009999"/>
                </a:solidFill>
                <a:latin typeface="Century Gothic" panose="020B0502020202020204" pitchFamily="34" charset="0"/>
              </a:rPr>
              <a:t>os</a:t>
            </a:r>
            <a:r>
              <a:rPr sz="4000" b="1" spc="-350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4000" b="1" spc="-210" dirty="0">
                <a:solidFill>
                  <a:srgbClr val="009999"/>
                </a:solidFill>
                <a:latin typeface="Century Gothic" panose="020B0502020202020204" pitchFamily="34" charset="0"/>
              </a:rPr>
              <a:t>d</a:t>
            </a:r>
            <a:r>
              <a:rPr sz="4000" b="1" spc="-380" dirty="0">
                <a:solidFill>
                  <a:srgbClr val="009999"/>
                </a:solidFill>
                <a:latin typeface="Century Gothic" panose="020B0502020202020204" pitchFamily="34" charset="0"/>
              </a:rPr>
              <a:t>e</a:t>
            </a:r>
            <a:r>
              <a:rPr sz="4000" b="1" spc="-340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4000" b="1" spc="-395" dirty="0">
                <a:solidFill>
                  <a:srgbClr val="009999"/>
                </a:solidFill>
                <a:latin typeface="Century Gothic" panose="020B0502020202020204" pitchFamily="34" charset="0"/>
              </a:rPr>
              <a:t>m</a:t>
            </a:r>
            <a:r>
              <a:rPr sz="4000" b="1" spc="-145" dirty="0">
                <a:solidFill>
                  <a:srgbClr val="009999"/>
                </a:solidFill>
                <a:latin typeface="Century Gothic" panose="020B0502020202020204" pitchFamily="34" charset="0"/>
              </a:rPr>
              <a:t>i</a:t>
            </a:r>
            <a:r>
              <a:rPr sz="4000" b="1" spc="-170" dirty="0">
                <a:solidFill>
                  <a:srgbClr val="009999"/>
                </a:solidFill>
                <a:latin typeface="Century Gothic" panose="020B0502020202020204" pitchFamily="34" charset="0"/>
              </a:rPr>
              <a:t>tos</a:t>
            </a:r>
            <a:r>
              <a:rPr sz="4000" b="1" spc="-345" dirty="0">
                <a:solidFill>
                  <a:srgbClr val="009999"/>
                </a:solidFill>
                <a:latin typeface="Century Gothic" panose="020B0502020202020204" pitchFamily="34" charset="0"/>
              </a:rPr>
              <a:t> y</a:t>
            </a:r>
            <a:r>
              <a:rPr sz="4000" b="1" spc="-315" dirty="0">
                <a:solidFill>
                  <a:srgbClr val="009999"/>
                </a:solidFill>
                <a:latin typeface="Century Gothic" panose="020B0502020202020204" pitchFamily="34" charset="0"/>
              </a:rPr>
              <a:t> </a:t>
            </a:r>
            <a:r>
              <a:rPr sz="4000" b="1" spc="-280" dirty="0">
                <a:solidFill>
                  <a:srgbClr val="009999"/>
                </a:solidFill>
                <a:latin typeface="Century Gothic" panose="020B0502020202020204" pitchFamily="34" charset="0"/>
              </a:rPr>
              <a:t>c</a:t>
            </a:r>
            <a:r>
              <a:rPr sz="4000" b="1" spc="-290" dirty="0">
                <a:solidFill>
                  <a:srgbClr val="009999"/>
                </a:solidFill>
                <a:latin typeface="Century Gothic" panose="020B0502020202020204" pitchFamily="34" charset="0"/>
              </a:rPr>
              <a:t>r</a:t>
            </a:r>
            <a:r>
              <a:rPr sz="4000" b="1" spc="-365" dirty="0">
                <a:solidFill>
                  <a:srgbClr val="009999"/>
                </a:solidFill>
                <a:latin typeface="Century Gothic" panose="020B0502020202020204" pitchFamily="34" charset="0"/>
              </a:rPr>
              <a:t>e</a:t>
            </a:r>
            <a:r>
              <a:rPr sz="4000" b="1" spc="-229" dirty="0">
                <a:solidFill>
                  <a:srgbClr val="009999"/>
                </a:solidFill>
                <a:latin typeface="Century Gothic" panose="020B0502020202020204" pitchFamily="34" charset="0"/>
              </a:rPr>
              <a:t>encias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00" y="1752600"/>
            <a:ext cx="8463584" cy="4085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2400" spc="8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“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9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La</a:t>
            </a:r>
            <a:r>
              <a:rPr sz="2400" spc="-2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2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persona</a:t>
            </a:r>
            <a:r>
              <a:rPr sz="2400" spc="-28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4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adolescente</a:t>
            </a:r>
            <a:r>
              <a:rPr sz="2400" spc="-27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provoca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al</a:t>
            </a:r>
            <a:r>
              <a:rPr sz="2400" spc="-27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hombre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4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por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14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su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forma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3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de </a:t>
            </a:r>
            <a:r>
              <a:rPr sz="2400" spc="-73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vestir,</a:t>
            </a:r>
            <a:r>
              <a:rPr sz="2400" spc="-26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2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comportarse</a:t>
            </a:r>
            <a:r>
              <a:rPr sz="2400" spc="-2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9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o</a:t>
            </a:r>
            <a:r>
              <a:rPr sz="2400" spc="-2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0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relacionarse</a:t>
            </a:r>
            <a:r>
              <a:rPr sz="2400" spc="-27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con</a:t>
            </a:r>
            <a:r>
              <a:rPr sz="2400" spc="-27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6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las</a:t>
            </a:r>
            <a:r>
              <a:rPr sz="2400" spc="-250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14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demás</a:t>
            </a:r>
            <a:r>
              <a:rPr sz="2400" spc="-27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spc="-95" dirty="0">
                <a:solidFill>
                  <a:srgbClr val="7E7E7E"/>
                </a:solidFill>
                <a:latin typeface="Century Gothic" panose="020B0502020202020204" pitchFamily="34" charset="0"/>
                <a:cs typeface="Tahoma"/>
              </a:rPr>
              <a:t>personas”</a:t>
            </a:r>
            <a:endParaRPr sz="2400" dirty="0"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2880"/>
              </a:spcBef>
            </a:pPr>
            <a:r>
              <a:rPr sz="2400" b="1" spc="-9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“La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9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per</a:t>
            </a:r>
            <a:r>
              <a:rPr sz="2400" b="1" spc="-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2400" b="1" spc="-1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ona</a:t>
            </a:r>
            <a:r>
              <a:rPr sz="2400" b="1" spc="-2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2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adol</a:t>
            </a:r>
            <a:r>
              <a:rPr sz="2400" b="1" spc="-14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</a:t>
            </a:r>
            <a:r>
              <a:rPr sz="2400" b="1" spc="-11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scente</a:t>
            </a:r>
            <a:r>
              <a:rPr sz="2400" b="1" spc="-29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consintió</a:t>
            </a:r>
            <a:r>
              <a:rPr sz="2400" b="1" spc="-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”</a:t>
            </a:r>
            <a:endParaRPr sz="2400" b="1" dirty="0">
              <a:solidFill>
                <a:srgbClr val="7030A0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2885"/>
              </a:spcBef>
            </a:pPr>
            <a:r>
              <a:rPr sz="2400" b="1" spc="-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“El</a:t>
            </a:r>
            <a:r>
              <a:rPr sz="2400" b="1" spc="-2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6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hombre</a:t>
            </a:r>
            <a:r>
              <a:rPr sz="2400" b="1" spc="-2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0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adulto</a:t>
            </a:r>
            <a:r>
              <a:rPr sz="2400" b="1" spc="-254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no</a:t>
            </a:r>
            <a:r>
              <a:rPr sz="2400" b="1" spc="-2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5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puede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0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controlar</a:t>
            </a:r>
            <a:r>
              <a:rPr sz="2400" b="1" spc="-254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14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su</a:t>
            </a:r>
            <a:r>
              <a:rPr sz="2400" b="1" spc="-26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0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sexualidad</a:t>
            </a:r>
            <a:r>
              <a:rPr sz="2400" b="1" spc="-2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o</a:t>
            </a:r>
            <a:r>
              <a:rPr sz="2400" b="1" spc="-2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1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es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un</a:t>
            </a:r>
            <a:endParaRPr sz="2400" b="1" dirty="0">
              <a:solidFill>
                <a:srgbClr val="7030A0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400" b="1" spc="-12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enfermo</a:t>
            </a:r>
            <a:r>
              <a:rPr sz="2400" b="1" spc="-12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”</a:t>
            </a:r>
            <a:endParaRPr sz="2400" b="1" dirty="0">
              <a:solidFill>
                <a:srgbClr val="7030A0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2880"/>
              </a:spcBef>
            </a:pPr>
            <a:r>
              <a:rPr sz="2400" b="1" spc="-1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“</a:t>
            </a:r>
            <a:r>
              <a:rPr sz="2400" b="1" spc="-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P</a:t>
            </a:r>
            <a:r>
              <a:rPr sz="2400" b="1" spc="-11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ar</a:t>
            </a:r>
            <a:r>
              <a:rPr sz="2400" b="1" spc="-12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a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el</a:t>
            </a:r>
            <a:r>
              <a:rPr sz="2400" b="1" spc="-2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amo</a:t>
            </a:r>
            <a:r>
              <a:rPr sz="2400" b="1" spc="-10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r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9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n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o</a:t>
            </a:r>
            <a:r>
              <a:rPr sz="2400" b="1" spc="-2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ha</a:t>
            </a:r>
            <a:r>
              <a:rPr sz="2400" b="1" spc="-15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y</a:t>
            </a:r>
            <a:r>
              <a:rPr sz="2400" b="1" spc="-26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edad</a:t>
            </a:r>
            <a:r>
              <a:rPr sz="2400" b="1" spc="-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”</a:t>
            </a:r>
            <a:endParaRPr sz="2400" b="1" dirty="0">
              <a:solidFill>
                <a:srgbClr val="7030A0"/>
              </a:solidFill>
              <a:latin typeface="Century Gothic" panose="020B0502020202020204" pitchFamily="34" charset="0"/>
              <a:cs typeface="Tahoma"/>
            </a:endParaRPr>
          </a:p>
          <a:p>
            <a:pPr algn="ctr">
              <a:spcBef>
                <a:spcPts val="2880"/>
              </a:spcBef>
            </a:pPr>
            <a:r>
              <a:rPr sz="2400" b="1" spc="-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“El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</a:t>
            </a:r>
            <a:r>
              <a:rPr sz="2400" b="1" spc="-4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20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may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o</a:t>
            </a:r>
            <a:r>
              <a:rPr sz="2400" b="1" spc="-5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r</a:t>
            </a:r>
            <a:r>
              <a:rPr sz="2400" b="1" spc="-26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7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qu</a:t>
            </a:r>
            <a:r>
              <a:rPr sz="2400" b="1" spc="-16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yo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3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pero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e</a:t>
            </a:r>
            <a:r>
              <a:rPr sz="2400" b="1" spc="-4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2400" b="1" spc="-28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70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una</a:t>
            </a:r>
            <a:r>
              <a:rPr sz="2400" b="1" spc="-24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15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buena</a:t>
            </a:r>
            <a:r>
              <a:rPr sz="2400" b="1" spc="-26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 </a:t>
            </a:r>
            <a:r>
              <a:rPr sz="2400" b="1" spc="-9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per</a:t>
            </a:r>
            <a:r>
              <a:rPr sz="2400" b="1" spc="-8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s</a:t>
            </a:r>
            <a:r>
              <a:rPr sz="2400" b="1" spc="-105" dirty="0">
                <a:solidFill>
                  <a:srgbClr val="7030A0"/>
                </a:solidFill>
                <a:latin typeface="Century Gothic" panose="020B0502020202020204" pitchFamily="34" charset="0"/>
                <a:cs typeface="Tahoma"/>
              </a:rPr>
              <a:t>ona”</a:t>
            </a:r>
            <a:endParaRPr sz="2400" b="1" dirty="0">
              <a:solidFill>
                <a:srgbClr val="7030A0"/>
              </a:solidFill>
              <a:latin typeface="Century Gothic" panose="020B0502020202020204" pitchFamily="34" charset="0"/>
              <a:cs typeface="Tahoma"/>
            </a:endParaRPr>
          </a:p>
        </p:txBody>
      </p:sp>
      <p:pic>
        <p:nvPicPr>
          <p:cNvPr id="4" name="object 2"/>
          <p:cNvPicPr/>
          <p:nvPr/>
        </p:nvPicPr>
        <p:blipFill rotWithShape="1">
          <a:blip r:embed="rId2" cstate="print"/>
          <a:srcRect r="72104" b="79200"/>
          <a:stretch/>
        </p:blipFill>
        <p:spPr>
          <a:xfrm>
            <a:off x="0" y="381000"/>
            <a:ext cx="3013060" cy="1534591"/>
          </a:xfrm>
          <a:prstGeom prst="rect">
            <a:avLst/>
          </a:prstGeom>
        </p:spPr>
      </p:pic>
      <p:sp>
        <p:nvSpPr>
          <p:cNvPr id="5" name="object 2"/>
          <p:cNvSpPr/>
          <p:nvPr/>
        </p:nvSpPr>
        <p:spPr>
          <a:xfrm rot="10800000">
            <a:off x="-1399391" y="5998190"/>
            <a:ext cx="13591391" cy="938024"/>
          </a:xfrm>
          <a:custGeom>
            <a:avLst/>
            <a:gdLst/>
            <a:ahLst/>
            <a:cxnLst/>
            <a:rect l="l" t="t" r="r" b="b"/>
            <a:pathLst>
              <a:path w="12031980" h="1525905">
                <a:moveTo>
                  <a:pt x="12031404" y="0"/>
                </a:moveTo>
                <a:lnTo>
                  <a:pt x="0" y="0"/>
                </a:lnTo>
                <a:lnTo>
                  <a:pt x="0" y="1525881"/>
                </a:lnTo>
                <a:lnTo>
                  <a:pt x="85723" y="1493446"/>
                </a:lnTo>
                <a:lnTo>
                  <a:pt x="179162" y="1459635"/>
                </a:lnTo>
                <a:lnTo>
                  <a:pt x="273336" y="1427118"/>
                </a:lnTo>
                <a:lnTo>
                  <a:pt x="368214" y="1395902"/>
                </a:lnTo>
                <a:lnTo>
                  <a:pt x="463767" y="1365991"/>
                </a:lnTo>
                <a:lnTo>
                  <a:pt x="559964" y="1337394"/>
                </a:lnTo>
                <a:lnTo>
                  <a:pt x="656775" y="1310117"/>
                </a:lnTo>
                <a:lnTo>
                  <a:pt x="754171" y="1284165"/>
                </a:lnTo>
                <a:lnTo>
                  <a:pt x="825276" y="1266194"/>
                </a:lnTo>
                <a:lnTo>
                  <a:pt x="891385" y="1250119"/>
                </a:lnTo>
                <a:lnTo>
                  <a:pt x="1000022" y="1225132"/>
                </a:lnTo>
                <a:lnTo>
                  <a:pt x="1099228" y="1203874"/>
                </a:lnTo>
                <a:lnTo>
                  <a:pt x="1198884" y="1183972"/>
                </a:lnTo>
                <a:lnTo>
                  <a:pt x="1298959" y="1165431"/>
                </a:lnTo>
                <a:lnTo>
                  <a:pt x="1399423" y="1148260"/>
                </a:lnTo>
                <a:lnTo>
                  <a:pt x="1500248" y="1132463"/>
                </a:lnTo>
                <a:lnTo>
                  <a:pt x="1601402" y="1118049"/>
                </a:lnTo>
                <a:lnTo>
                  <a:pt x="1652153" y="1111354"/>
                </a:lnTo>
                <a:lnTo>
                  <a:pt x="1753685" y="1099032"/>
                </a:lnTo>
                <a:lnTo>
                  <a:pt x="1855532" y="1088100"/>
                </a:lnTo>
                <a:lnTo>
                  <a:pt x="1957604" y="1078573"/>
                </a:lnTo>
                <a:lnTo>
                  <a:pt x="2111067" y="1066931"/>
                </a:lnTo>
                <a:lnTo>
                  <a:pt x="2213569" y="1060944"/>
                </a:lnTo>
                <a:lnTo>
                  <a:pt x="2316190" y="1056385"/>
                </a:lnTo>
                <a:lnTo>
                  <a:pt x="2418902" y="1053259"/>
                </a:lnTo>
                <a:lnTo>
                  <a:pt x="2521673" y="1051575"/>
                </a:lnTo>
                <a:lnTo>
                  <a:pt x="9442124" y="1051270"/>
                </a:lnTo>
                <a:lnTo>
                  <a:pt x="9446066" y="1050197"/>
                </a:lnTo>
                <a:lnTo>
                  <a:pt x="9494505" y="1036490"/>
                </a:lnTo>
                <a:lnTo>
                  <a:pt x="9590783" y="1007776"/>
                </a:lnTo>
                <a:lnTo>
                  <a:pt x="9686323" y="977478"/>
                </a:lnTo>
                <a:lnTo>
                  <a:pt x="9781194" y="945774"/>
                </a:lnTo>
                <a:lnTo>
                  <a:pt x="9875468" y="912845"/>
                </a:lnTo>
                <a:lnTo>
                  <a:pt x="10015915" y="861546"/>
                </a:lnTo>
                <a:lnTo>
                  <a:pt x="10768194" y="565777"/>
                </a:lnTo>
                <a:lnTo>
                  <a:pt x="11103085" y="428666"/>
                </a:lnTo>
                <a:lnTo>
                  <a:pt x="11340297" y="327559"/>
                </a:lnTo>
                <a:lnTo>
                  <a:pt x="11528094" y="244189"/>
                </a:lnTo>
                <a:lnTo>
                  <a:pt x="11667451" y="179956"/>
                </a:lnTo>
                <a:lnTo>
                  <a:pt x="11805287" y="114081"/>
                </a:lnTo>
                <a:lnTo>
                  <a:pt x="11896225" y="69170"/>
                </a:lnTo>
                <a:lnTo>
                  <a:pt x="11986325" y="23407"/>
                </a:lnTo>
                <a:lnTo>
                  <a:pt x="12031404" y="0"/>
                </a:lnTo>
                <a:close/>
              </a:path>
              <a:path w="12031980" h="1525905">
                <a:moveTo>
                  <a:pt x="9442124" y="1051270"/>
                </a:moveTo>
                <a:lnTo>
                  <a:pt x="2572212" y="1051270"/>
                </a:lnTo>
                <a:lnTo>
                  <a:pt x="2673244" y="1051640"/>
                </a:lnTo>
                <a:lnTo>
                  <a:pt x="2824690" y="1054460"/>
                </a:lnTo>
                <a:lnTo>
                  <a:pt x="3026443" y="1061944"/>
                </a:lnTo>
                <a:lnTo>
                  <a:pt x="3278392" y="1076198"/>
                </a:lnTo>
                <a:lnTo>
                  <a:pt x="3328754" y="1079582"/>
                </a:lnTo>
                <a:lnTo>
                  <a:pt x="3735359" y="1111362"/>
                </a:lnTo>
                <a:lnTo>
                  <a:pt x="4485665" y="1174418"/>
                </a:lnTo>
                <a:lnTo>
                  <a:pt x="5089884" y="1214451"/>
                </a:lnTo>
                <a:lnTo>
                  <a:pt x="5695139" y="1243107"/>
                </a:lnTo>
                <a:lnTo>
                  <a:pt x="6301087" y="1260376"/>
                </a:lnTo>
                <a:lnTo>
                  <a:pt x="6907384" y="1266247"/>
                </a:lnTo>
                <a:lnTo>
                  <a:pt x="7513688" y="1260711"/>
                </a:lnTo>
                <a:lnTo>
                  <a:pt x="7923741" y="1250119"/>
                </a:lnTo>
                <a:lnTo>
                  <a:pt x="8130587" y="1241285"/>
                </a:lnTo>
                <a:lnTo>
                  <a:pt x="8285476" y="1232309"/>
                </a:lnTo>
                <a:lnTo>
                  <a:pt x="8439965" y="1220846"/>
                </a:lnTo>
                <a:lnTo>
                  <a:pt x="8542651" y="1211613"/>
                </a:lnTo>
                <a:lnTo>
                  <a:pt x="8645033" y="1200959"/>
                </a:lnTo>
                <a:lnTo>
                  <a:pt x="8747060" y="1188760"/>
                </a:lnTo>
                <a:lnTo>
                  <a:pt x="8848682" y="1174889"/>
                </a:lnTo>
                <a:lnTo>
                  <a:pt x="8949849" y="1159219"/>
                </a:lnTo>
                <a:lnTo>
                  <a:pt x="9000245" y="1150671"/>
                </a:lnTo>
                <a:lnTo>
                  <a:pt x="9050509" y="1141626"/>
                </a:lnTo>
                <a:lnTo>
                  <a:pt x="9100633" y="1132069"/>
                </a:lnTo>
                <a:lnTo>
                  <a:pt x="9150612" y="1121983"/>
                </a:lnTo>
                <a:lnTo>
                  <a:pt x="9200439" y="1111354"/>
                </a:lnTo>
                <a:lnTo>
                  <a:pt x="9250108" y="1100165"/>
                </a:lnTo>
                <a:lnTo>
                  <a:pt x="9299446" y="1088447"/>
                </a:lnTo>
                <a:lnTo>
                  <a:pt x="9348546" y="1076198"/>
                </a:lnTo>
                <a:lnTo>
                  <a:pt x="9397416" y="1063440"/>
                </a:lnTo>
                <a:lnTo>
                  <a:pt x="9442124" y="1051270"/>
                </a:lnTo>
                <a:close/>
              </a:path>
            </a:pathLst>
          </a:custGeom>
          <a:solidFill>
            <a:srgbClr val="187279"/>
          </a:solidFill>
        </p:spPr>
        <p:txBody>
          <a:bodyPr wrap="square" lIns="0" tIns="0" rIns="0" bIns="0" rtlCol="0"/>
          <a:lstStyle/>
          <a:p>
            <a:endParaRPr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403</Words>
  <Application>Microsoft Office PowerPoint</Application>
  <PresentationFormat>Panorámica</PresentationFormat>
  <Paragraphs>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20" baseType="lpstr">
      <vt:lpstr>Arial</vt:lpstr>
      <vt:lpstr>Arial MT</vt:lpstr>
      <vt:lpstr>Calibri</vt:lpstr>
      <vt:lpstr>Calibri Light</vt:lpstr>
      <vt:lpstr>Century Gothic</vt:lpstr>
      <vt:lpstr>Tahoma</vt:lpstr>
      <vt:lpstr>Times New Roman</vt:lpstr>
      <vt:lpstr>Trebuchet MS</vt:lpstr>
      <vt:lpstr>Wingdings</vt:lpstr>
      <vt:lpstr>Tema de Office</vt:lpstr>
      <vt:lpstr>Presentación de PowerPoint</vt:lpstr>
      <vt:lpstr>Manifestaciones de Violencia de Género en Relaciones Impropias</vt:lpstr>
      <vt:lpstr>Contenidos</vt:lpstr>
      <vt:lpstr>¿Qué es la violencia de género?</vt:lpstr>
      <vt:lpstr>Presentación de PowerPoint</vt:lpstr>
      <vt:lpstr>Consecuencias de VG durante la pandemia</vt:lpstr>
      <vt:lpstr>LAS RELACIONES IMPROPIAS</vt:lpstr>
      <vt:lpstr>Consecuencias de las relaciones  impropias</vt:lpstr>
      <vt:lpstr>Ejemplos de mitos y creencias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GRÁFICO</dc:creator>
  <cp:lastModifiedBy>ecespedes</cp:lastModifiedBy>
  <cp:revision>5</cp:revision>
  <dcterms:created xsi:type="dcterms:W3CDTF">2021-10-25T21:22:49Z</dcterms:created>
  <dcterms:modified xsi:type="dcterms:W3CDTF">2021-10-25T21:40:51Z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2021-10-25T00:00:00Z</vt:filetime>
  </property>
</Properties>
</file>