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omments/comment2.xml" ContentType="application/vnd.openxmlformats-officedocument.presentationml.comment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omments/comment3.xml" ContentType="application/vnd.openxmlformats-officedocument.presentationml.comment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Lst>
  <p:sldSz cx="9144000" cy="5143500" type="screen16x9"/>
  <p:notesSz cx="6858000" cy="9144000"/>
  <p:embeddedFontLst>
    <p:embeddedFont>
      <p:font typeface="Poppins" panose="020B0604020202020204" charset="0"/>
      <p:regular r:id="rId78"/>
      <p:bold r:id="rId79"/>
      <p:italic r:id="rId80"/>
      <p:boldItalic r:id="rId81"/>
    </p:embeddedFont>
    <p:embeddedFont>
      <p:font typeface="Poppins Black" panose="020B0604020202020204" charset="0"/>
      <p:bold r:id="rId82"/>
      <p:boldItalic r:id="rId83"/>
    </p:embeddedFont>
    <p:embeddedFont>
      <p:font typeface="Calibri" panose="020F0502020204030204" pitchFamily="34" charset="0"/>
      <p:regular r:id="rId84"/>
      <p:bold r:id="rId85"/>
      <p:italic r:id="rId86"/>
      <p:boldItalic r:id="rId87"/>
    </p:embeddedFont>
    <p:embeddedFont>
      <p:font typeface="Century Gothic" panose="020B0502020202020204" pitchFamily="34" charset="0"/>
      <p:regular r:id="rId88"/>
      <p:bold r:id="rId89"/>
      <p:italic r:id="rId90"/>
      <p:boldItalic r:id="rId91"/>
    </p:embeddedFont>
    <p:embeddedFont>
      <p:font typeface="Poppins Medium" panose="020B0604020202020204" charset="0"/>
      <p:regular r:id="rId92"/>
      <p:bold r:id="rId93"/>
      <p:italic r:id="rId94"/>
      <p:boldItalic r:id="rId95"/>
    </p:embeddedFont>
    <p:embeddedFont>
      <p:font typeface="Quicksand" panose="020B0604020202020204" charset="0"/>
      <p:regular r:id="rId96"/>
      <p:bold r:id="rId97"/>
    </p:embeddedFont>
    <p:embeddedFont>
      <p:font typeface="Roboto" panose="020B0604020202020204" charset="0"/>
      <p:regular r:id="rId98"/>
      <p:bold r:id="rId99"/>
      <p:italic r:id="rId100"/>
      <p:boldItalic r:id="rId101"/>
    </p:embeddedFont>
    <p:embeddedFont>
      <p:font typeface="Fira Sans Extra Condensed Medium" panose="020B0604020202020204" charset="0"/>
      <p:regular r:id="rId102"/>
      <p:bold r:id="rId103"/>
      <p:italic r:id="rId104"/>
      <p:boldItalic r:id="rId105"/>
    </p:embeddedFont>
    <p:embeddedFont>
      <p:font typeface="Raleway" panose="020B0604020202020204" charset="0"/>
      <p:regular r:id="rId106"/>
      <p:bold r:id="rId107"/>
      <p:italic r:id="rId108"/>
      <p:boldItalic r:id="rId109"/>
    </p:embeddedFont>
    <p:embeddedFont>
      <p:font typeface="Poppins Light" panose="020B0604020202020204" charset="0"/>
      <p:regular r:id="rId110"/>
      <p:bold r:id="rId111"/>
      <p:italic r:id="rId112"/>
      <p:boldItalic r:id="rId1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cka Céspedes" initials="" lastIdx="36" clrIdx="0"/>
  <p:cmAuthor id="1" name="Yazmín Arias" initials="" lastIdx="15" clrIdx="1"/>
  <p:cmAuthor id="2" name="Lucía Urbina" initials="LU" lastIdx="1" clrIdx="2">
    <p:extLst>
      <p:ext uri="{19B8F6BF-5375-455C-9EA6-DF929625EA0E}">
        <p15:presenceInfo xmlns:p15="http://schemas.microsoft.com/office/powerpoint/2012/main" userId="7e3d04db2b10f608" providerId="Windows Live"/>
      </p:ext>
    </p:extLst>
  </p:cmAuthor>
  <p:cmAuthor id="3" name="Yazmin Arias Vasquez" initials="YAV" lastIdx="1" clrIdx="3">
    <p:extLst>
      <p:ext uri="{19B8F6BF-5375-455C-9EA6-DF929625EA0E}">
        <p15:presenceInfo xmlns:p15="http://schemas.microsoft.com/office/powerpoint/2012/main" userId="951c9dea4913644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5D5E"/>
    <a:srgbClr val="91C73E"/>
    <a:srgbClr val="F08923"/>
    <a:srgbClr val="E691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7.fntdata"/><Relationship Id="rId89" Type="http://schemas.openxmlformats.org/officeDocument/2006/relationships/font" Target="fonts/font12.fntdata"/><Relationship Id="rId112" Type="http://schemas.openxmlformats.org/officeDocument/2006/relationships/font" Target="fonts/font35.fntdata"/><Relationship Id="rId16" Type="http://schemas.openxmlformats.org/officeDocument/2006/relationships/slide" Target="slides/slide15.xml"/><Relationship Id="rId107" Type="http://schemas.openxmlformats.org/officeDocument/2006/relationships/font" Target="fonts/font30.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2.fntdata"/><Relationship Id="rId87" Type="http://schemas.openxmlformats.org/officeDocument/2006/relationships/font" Target="fonts/font10.fntdata"/><Relationship Id="rId102" Type="http://schemas.openxmlformats.org/officeDocument/2006/relationships/font" Target="fonts/font25.fntdata"/><Relationship Id="rId110" Type="http://schemas.openxmlformats.org/officeDocument/2006/relationships/font" Target="fonts/font33.fntdata"/><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5.fntdata"/><Relationship Id="rId90" Type="http://schemas.openxmlformats.org/officeDocument/2006/relationships/font" Target="fonts/font13.fntdata"/><Relationship Id="rId95" Type="http://schemas.openxmlformats.org/officeDocument/2006/relationships/font" Target="fonts/font1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100" Type="http://schemas.openxmlformats.org/officeDocument/2006/relationships/font" Target="fonts/font23.fntdata"/><Relationship Id="rId105" Type="http://schemas.openxmlformats.org/officeDocument/2006/relationships/font" Target="fonts/font28.fntdata"/><Relationship Id="rId113" Type="http://schemas.openxmlformats.org/officeDocument/2006/relationships/font" Target="fonts/font36.fntdata"/><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3.fntdata"/><Relationship Id="rId85" Type="http://schemas.openxmlformats.org/officeDocument/2006/relationships/font" Target="fonts/font8.fntdata"/><Relationship Id="rId93" Type="http://schemas.openxmlformats.org/officeDocument/2006/relationships/font" Target="fonts/font16.fntdata"/><Relationship Id="rId98" Type="http://schemas.openxmlformats.org/officeDocument/2006/relationships/font" Target="fonts/font2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26.fntdata"/><Relationship Id="rId108" Type="http://schemas.openxmlformats.org/officeDocument/2006/relationships/font" Target="fonts/font31.fntdata"/><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6.fntdata"/><Relationship Id="rId88" Type="http://schemas.openxmlformats.org/officeDocument/2006/relationships/font" Target="fonts/font11.fntdata"/><Relationship Id="rId91" Type="http://schemas.openxmlformats.org/officeDocument/2006/relationships/font" Target="fonts/font14.fntdata"/><Relationship Id="rId96" Type="http://schemas.openxmlformats.org/officeDocument/2006/relationships/font" Target="fonts/font19.fntdata"/><Relationship Id="rId111" Type="http://schemas.openxmlformats.org/officeDocument/2006/relationships/font" Target="fonts/font3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29.fntdata"/><Relationship Id="rId114"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94" Type="http://schemas.openxmlformats.org/officeDocument/2006/relationships/font" Target="fonts/font17.fntdata"/><Relationship Id="rId99" Type="http://schemas.openxmlformats.org/officeDocument/2006/relationships/font" Target="fonts/font22.fntdata"/><Relationship Id="rId101"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32.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20.fntdata"/><Relationship Id="rId104" Type="http://schemas.openxmlformats.org/officeDocument/2006/relationships/font" Target="fonts/font27.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5.fntdata"/><Relationship Id="rId2" Type="http://schemas.openxmlformats.org/officeDocument/2006/relationships/slide" Target="slides/slide1.xml"/><Relationship Id="rId29" Type="http://schemas.openxmlformats.org/officeDocument/2006/relationships/slide" Target="slides/slide28.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11-03T09:02:04.706" idx="1">
    <p:pos x="4574" y="721"/>
    <p:text>subir el video a youtube para poder insertarlo en la ppt</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1-11-03T16:29:40.697" idx="1">
    <p:pos x="10" y="10"/>
    <p:text>Enlaces deben ser los oficiales desde la plataforma elegida por la CCSS. Por el momento están en un drive provisional</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9-27T21:47:19.275" idx="14">
    <p:pos x="2880" y="656"/>
    <p:text>Pedir enlace a la CCSS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470466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cd4180f9f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cd4180f9f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endParaRPr/>
          </a:p>
        </p:txBody>
      </p:sp>
    </p:spTree>
    <p:extLst>
      <p:ext uri="{BB962C8B-B14F-4D97-AF65-F5344CB8AC3E}">
        <p14:creationId xmlns:p14="http://schemas.microsoft.com/office/powerpoint/2010/main" val="1420101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7af2e0d945_5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7af2e0d945_5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1883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d460abd854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d460abd854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6555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d460abd854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d460abd854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1412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d460abd854_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d460abd854_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1010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d8a909bd5f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d8a909bd5f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4564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d8688166c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d8688166c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5476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d8e336debc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d8e336debc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8476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97ee6d98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97ee6d98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3193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d97ee6d987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d97ee6d987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0793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7af2e0d94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7af2e0d94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894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d8688166cb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d8688166c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3135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d8e336debc_0_3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d8e336debc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0428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d97ee6d98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d97ee6d98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1675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d97ee6d987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d97ee6d98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2236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7af2e0d945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7af2e0d94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1963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dec2a582b7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dec2a582b7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5798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dec2a582b7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dec2a582b7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3197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dec2a582b7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dec2a582b7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0716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7af2e0d945_2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7af2e0d945_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0084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d97ee6d987_0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2" name="Google Shape;902;gd97ee6d987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0976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gd97ee6d987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8" name="Google Shape;938;gd97ee6d987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7875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d30eb6de1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d30eb6de1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88947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d8e336debc_0_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d8e336debc_0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9790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d8e336debc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d8e336deb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502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gf1919d731d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9" name="Google Shape;1029;gf1919d731d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1932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gf1919d731d_0_6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0" name="Google Shape;1060;gf1919d731d_0_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1041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gf1919d731d_0_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2" name="Google Shape;1082;gf1919d731d_0_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49012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d8e336debc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d8e336debc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22606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d253536a61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0" name="Google Shape;1120;gd253536a6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41297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f1919d731d_0_7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7" name="Google Shape;1137;gf1919d731d_0_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95763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f9d20652c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f9d20652c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R" dirty="0"/>
              <a:t>Agregarle </a:t>
            </a:r>
            <a:r>
              <a:rPr lang="es-CR"/>
              <a:t>la</a:t>
            </a:r>
            <a:r>
              <a:rPr lang="es-CR" baseline="0"/>
              <a:t> fuente</a:t>
            </a:r>
            <a:endParaRPr/>
          </a:p>
        </p:txBody>
      </p:sp>
    </p:spTree>
    <p:extLst>
      <p:ext uri="{BB962C8B-B14F-4D97-AF65-F5344CB8AC3E}">
        <p14:creationId xmlns:p14="http://schemas.microsoft.com/office/powerpoint/2010/main" val="1902627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gd253536a6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9" name="Google Shape;1169;gd253536a6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99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e9c4abac6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e9c4abac6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6999"/>
              </a:lnSpc>
              <a:spcBef>
                <a:spcPts val="0"/>
              </a:spcBef>
              <a:spcAft>
                <a:spcPts val="0"/>
              </a:spcAft>
              <a:buNone/>
            </a:pPr>
            <a:endParaRPr>
              <a:solidFill>
                <a:srgbClr val="222222"/>
              </a:solidFill>
              <a:highlight>
                <a:srgbClr val="FFFF00"/>
              </a:highlight>
              <a:latin typeface="Calibri"/>
              <a:ea typeface="Calibri"/>
              <a:cs typeface="Calibri"/>
              <a:sym typeface="Calibri"/>
            </a:endParaRPr>
          </a:p>
          <a:p>
            <a:pPr marL="0" lvl="0" indent="0" algn="l" rtl="0">
              <a:spcBef>
                <a:spcPts val="800"/>
              </a:spcBef>
              <a:spcAft>
                <a:spcPts val="0"/>
              </a:spcAft>
              <a:buNone/>
            </a:pPr>
            <a:endParaRPr/>
          </a:p>
        </p:txBody>
      </p:sp>
    </p:spTree>
    <p:extLst>
      <p:ext uri="{BB962C8B-B14F-4D97-AF65-F5344CB8AC3E}">
        <p14:creationId xmlns:p14="http://schemas.microsoft.com/office/powerpoint/2010/main" val="1047672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gd253536a61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6" name="Google Shape;1226;gd253536a6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0659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cd4180f9f5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cd4180f9f5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8871609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d8e336debc_0_4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d8e336debc_0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5043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7"/>
        <p:cNvGrpSpPr/>
        <p:nvPr/>
      </p:nvGrpSpPr>
      <p:grpSpPr>
        <a:xfrm>
          <a:off x="0" y="0"/>
          <a:ext cx="0" cy="0"/>
          <a:chOff x="0" y="0"/>
          <a:chExt cx="0" cy="0"/>
        </a:xfrm>
      </p:grpSpPr>
      <p:sp>
        <p:nvSpPr>
          <p:cNvPr id="1278" name="Google Shape;1278;gd53c11693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9" name="Google Shape;1279;gd53c11693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86753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8"/>
        <p:cNvGrpSpPr/>
        <p:nvPr/>
      </p:nvGrpSpPr>
      <p:grpSpPr>
        <a:xfrm>
          <a:off x="0" y="0"/>
          <a:ext cx="0" cy="0"/>
          <a:chOff x="0" y="0"/>
          <a:chExt cx="0" cy="0"/>
        </a:xfrm>
      </p:grpSpPr>
      <p:sp>
        <p:nvSpPr>
          <p:cNvPr id="1299" name="Google Shape;1299;gf1919d731d_0_7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0" name="Google Shape;1300;gf1919d731d_0_7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01416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gf1919d731d_0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1" name="Google Shape;1321;gf1919d731d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70050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0"/>
        <p:cNvGrpSpPr/>
        <p:nvPr/>
      </p:nvGrpSpPr>
      <p:grpSpPr>
        <a:xfrm>
          <a:off x="0" y="0"/>
          <a:ext cx="0" cy="0"/>
          <a:chOff x="0" y="0"/>
          <a:chExt cx="0" cy="0"/>
        </a:xfrm>
      </p:grpSpPr>
      <p:sp>
        <p:nvSpPr>
          <p:cNvPr id="1341" name="Google Shape;1341;gdec2a582b7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2" name="Google Shape;1342;gdec2a582b7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63647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dec2a582b7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2" name="Google Shape;1392;gdec2a582b7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64098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dec2a582b7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5" name="Google Shape;1415;gdec2a582b7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70578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dec2a582b7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dec2a582b7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050">
                <a:solidFill>
                  <a:srgbClr val="3C4043"/>
                </a:solidFill>
                <a:highlight>
                  <a:srgbClr val="FFFFFF"/>
                </a:highlight>
                <a:latin typeface="Roboto"/>
                <a:ea typeface="Roboto"/>
                <a:cs typeface="Roboto"/>
                <a:sym typeface="Roboto"/>
              </a:rPr>
              <a:t>Deje de lado sus prejuicios y propicie un ambiente de confianza para que la adolescente mujer pueda expresarse sin temor a ser juzgada o a que su información sea difundida.</a:t>
            </a:r>
            <a:endParaRPr sz="1050">
              <a:solidFill>
                <a:srgbClr val="3C4043"/>
              </a:solidFill>
              <a:highlight>
                <a:srgbClr val="FFFFFF"/>
              </a:highlight>
              <a:latin typeface="Roboto"/>
              <a:ea typeface="Roboto"/>
              <a:cs typeface="Roboto"/>
              <a:sym typeface="Roboto"/>
            </a:endParaRPr>
          </a:p>
          <a:p>
            <a:pPr marL="0" lvl="0" indent="0" algn="l" rtl="0">
              <a:spcBef>
                <a:spcPts val="0"/>
              </a:spcBef>
              <a:spcAft>
                <a:spcPts val="0"/>
              </a:spcAft>
              <a:buNone/>
            </a:pPr>
            <a:endParaRPr sz="1050">
              <a:solidFill>
                <a:srgbClr val="3C4043"/>
              </a:solidFill>
              <a:highlight>
                <a:srgbClr val="FFFFFF"/>
              </a:highlight>
              <a:latin typeface="Roboto"/>
              <a:ea typeface="Roboto"/>
              <a:cs typeface="Roboto"/>
              <a:sym typeface="Roboto"/>
            </a:endParaRPr>
          </a:p>
          <a:p>
            <a:pPr marL="0" lvl="0" indent="0" algn="l" rtl="0">
              <a:spcBef>
                <a:spcPts val="0"/>
              </a:spcBef>
              <a:spcAft>
                <a:spcPts val="0"/>
              </a:spcAft>
              <a:buNone/>
            </a:pPr>
            <a:r>
              <a:rPr lang="es" sz="1050">
                <a:solidFill>
                  <a:srgbClr val="3C4043"/>
                </a:solidFill>
                <a:highlight>
                  <a:srgbClr val="FFFFFF"/>
                </a:highlight>
                <a:latin typeface="Roboto"/>
                <a:ea typeface="Roboto"/>
                <a:cs typeface="Roboto"/>
                <a:sym typeface="Roboto"/>
              </a:rPr>
              <a:t>generar ambiente de confianza y permitir que la persona sienta que la persona funcionaria no juzgará ni divulgará la información.</a:t>
            </a:r>
            <a:endParaRPr/>
          </a:p>
        </p:txBody>
      </p:sp>
    </p:spTree>
    <p:extLst>
      <p:ext uri="{BB962C8B-B14F-4D97-AF65-F5344CB8AC3E}">
        <p14:creationId xmlns:p14="http://schemas.microsoft.com/office/powerpoint/2010/main" val="714717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d57ce12fb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d57ce12fb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70771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gdec2a582b7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1" name="Google Shape;1461;gdec2a582b7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16207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dec2a582b7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dec2a582b7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85837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Google Shape;1506;gdec2a582b7_0_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7" name="Google Shape;1507;gdec2a582b7_0_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99879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8"/>
        <p:cNvGrpSpPr/>
        <p:nvPr/>
      </p:nvGrpSpPr>
      <p:grpSpPr>
        <a:xfrm>
          <a:off x="0" y="0"/>
          <a:ext cx="0" cy="0"/>
          <a:chOff x="0" y="0"/>
          <a:chExt cx="0" cy="0"/>
        </a:xfrm>
      </p:grpSpPr>
      <p:sp>
        <p:nvSpPr>
          <p:cNvPr id="1529" name="Google Shape;1529;gdec2a582b7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0" name="Google Shape;1530;gdec2a582b7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endParaRPr/>
          </a:p>
        </p:txBody>
      </p:sp>
    </p:spTree>
    <p:extLst>
      <p:ext uri="{BB962C8B-B14F-4D97-AF65-F5344CB8AC3E}">
        <p14:creationId xmlns:p14="http://schemas.microsoft.com/office/powerpoint/2010/main" val="30651287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8"/>
        <p:cNvGrpSpPr/>
        <p:nvPr/>
      </p:nvGrpSpPr>
      <p:grpSpPr>
        <a:xfrm>
          <a:off x="0" y="0"/>
          <a:ext cx="0" cy="0"/>
          <a:chOff x="0" y="0"/>
          <a:chExt cx="0" cy="0"/>
        </a:xfrm>
      </p:grpSpPr>
      <p:sp>
        <p:nvSpPr>
          <p:cNvPr id="1549" name="Google Shape;1549;gd361c38f71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0" name="Google Shape;1550;gd361c38f71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82515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gf49c92e7a8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2" name="Google Shape;1562;gf49c92e7a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31238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gdec9cee21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1" name="Google Shape;1581;gdec9cee21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04573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3"/>
        <p:cNvGrpSpPr/>
        <p:nvPr/>
      </p:nvGrpSpPr>
      <p:grpSpPr>
        <a:xfrm>
          <a:off x="0" y="0"/>
          <a:ext cx="0" cy="0"/>
          <a:chOff x="0" y="0"/>
          <a:chExt cx="0" cy="0"/>
        </a:xfrm>
      </p:grpSpPr>
      <p:sp>
        <p:nvSpPr>
          <p:cNvPr id="1604" name="Google Shape;1604;gdec9cee21d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5" name="Google Shape;1605;gdec9cee21d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4290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7"/>
        <p:cNvGrpSpPr/>
        <p:nvPr/>
      </p:nvGrpSpPr>
      <p:grpSpPr>
        <a:xfrm>
          <a:off x="0" y="0"/>
          <a:ext cx="0" cy="0"/>
          <a:chOff x="0" y="0"/>
          <a:chExt cx="0" cy="0"/>
        </a:xfrm>
      </p:grpSpPr>
      <p:sp>
        <p:nvSpPr>
          <p:cNvPr id="1628" name="Google Shape;1628;gdbde30760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9" name="Google Shape;1629;gdbde3076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8190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1"/>
        <p:cNvGrpSpPr/>
        <p:nvPr/>
      </p:nvGrpSpPr>
      <p:grpSpPr>
        <a:xfrm>
          <a:off x="0" y="0"/>
          <a:ext cx="0" cy="0"/>
          <a:chOff x="0" y="0"/>
          <a:chExt cx="0" cy="0"/>
        </a:xfrm>
      </p:grpSpPr>
      <p:sp>
        <p:nvSpPr>
          <p:cNvPr id="1652" name="Google Shape;1652;gdec2a582b7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3" name="Google Shape;1653;gdec2a582b7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3957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de08d7837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de08d7837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CR" dirty="0"/>
              <a:t>Falta la fuente</a:t>
            </a:r>
            <a:endParaRPr dirty="0"/>
          </a:p>
        </p:txBody>
      </p:sp>
    </p:spTree>
    <p:extLst>
      <p:ext uri="{BB962C8B-B14F-4D97-AF65-F5344CB8AC3E}">
        <p14:creationId xmlns:p14="http://schemas.microsoft.com/office/powerpoint/2010/main" val="6718989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0"/>
        <p:cNvGrpSpPr/>
        <p:nvPr/>
      </p:nvGrpSpPr>
      <p:grpSpPr>
        <a:xfrm>
          <a:off x="0" y="0"/>
          <a:ext cx="0" cy="0"/>
          <a:chOff x="0" y="0"/>
          <a:chExt cx="0" cy="0"/>
        </a:xfrm>
      </p:grpSpPr>
      <p:sp>
        <p:nvSpPr>
          <p:cNvPr id="1671" name="Google Shape;1671;gdbde307608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2" name="Google Shape;1672;gdbde307608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48713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0"/>
        <p:cNvGrpSpPr/>
        <p:nvPr/>
      </p:nvGrpSpPr>
      <p:grpSpPr>
        <a:xfrm>
          <a:off x="0" y="0"/>
          <a:ext cx="0" cy="0"/>
          <a:chOff x="0" y="0"/>
          <a:chExt cx="0" cy="0"/>
        </a:xfrm>
      </p:grpSpPr>
      <p:sp>
        <p:nvSpPr>
          <p:cNvPr id="1701" name="Google Shape;1701;gdbde307608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2" name="Google Shape;1702;gdbde307608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10576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0"/>
        <p:cNvGrpSpPr/>
        <p:nvPr/>
      </p:nvGrpSpPr>
      <p:grpSpPr>
        <a:xfrm>
          <a:off x="0" y="0"/>
          <a:ext cx="0" cy="0"/>
          <a:chOff x="0" y="0"/>
          <a:chExt cx="0" cy="0"/>
        </a:xfrm>
      </p:grpSpPr>
      <p:sp>
        <p:nvSpPr>
          <p:cNvPr id="1731" name="Google Shape;1731;gdbde307608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2" name="Google Shape;1732;gdbde307608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04859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gdbde307608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 name="Google Shape;1762;gdbde307608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400">
              <a:solidFill>
                <a:schemeClr val="dk1"/>
              </a:solidFill>
              <a:latin typeface="Poppins"/>
              <a:ea typeface="Poppins"/>
              <a:cs typeface="Poppins"/>
              <a:sym typeface="Poppins"/>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6379414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9"/>
        <p:cNvGrpSpPr/>
        <p:nvPr/>
      </p:nvGrpSpPr>
      <p:grpSpPr>
        <a:xfrm>
          <a:off x="0" y="0"/>
          <a:ext cx="0" cy="0"/>
          <a:chOff x="0" y="0"/>
          <a:chExt cx="0" cy="0"/>
        </a:xfrm>
      </p:grpSpPr>
      <p:sp>
        <p:nvSpPr>
          <p:cNvPr id="1780" name="Google Shape;1780;gdbde307608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1" name="Google Shape;1781;gdbde307608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400">
              <a:solidFill>
                <a:schemeClr val="dk1"/>
              </a:solidFill>
              <a:latin typeface="Poppins"/>
              <a:ea typeface="Poppins"/>
              <a:cs typeface="Poppins"/>
              <a:sym typeface="Poppins"/>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1555576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
        <p:cNvGrpSpPr/>
        <p:nvPr/>
      </p:nvGrpSpPr>
      <p:grpSpPr>
        <a:xfrm>
          <a:off x="0" y="0"/>
          <a:ext cx="0" cy="0"/>
          <a:chOff x="0" y="0"/>
          <a:chExt cx="0" cy="0"/>
        </a:xfrm>
      </p:grpSpPr>
      <p:sp>
        <p:nvSpPr>
          <p:cNvPr id="1810" name="Google Shape;1810;gdbde307608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1" name="Google Shape;1811;gdbde307608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400">
              <a:solidFill>
                <a:schemeClr val="dk1"/>
              </a:solidFill>
              <a:latin typeface="Poppins"/>
              <a:ea typeface="Poppins"/>
              <a:cs typeface="Poppins"/>
              <a:sym typeface="Poppins"/>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2764092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9"/>
        <p:cNvGrpSpPr/>
        <p:nvPr/>
      </p:nvGrpSpPr>
      <p:grpSpPr>
        <a:xfrm>
          <a:off x="0" y="0"/>
          <a:ext cx="0" cy="0"/>
          <a:chOff x="0" y="0"/>
          <a:chExt cx="0" cy="0"/>
        </a:xfrm>
      </p:grpSpPr>
      <p:sp>
        <p:nvSpPr>
          <p:cNvPr id="1840" name="Google Shape;1840;gdbde307608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1" name="Google Shape;1841;gdbde307608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400">
              <a:solidFill>
                <a:schemeClr val="dk1"/>
              </a:solidFill>
              <a:latin typeface="Poppins"/>
              <a:ea typeface="Poppins"/>
              <a:cs typeface="Poppins"/>
              <a:sym typeface="Poppins"/>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5708250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f49c92e7a8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f49c92e7a8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79317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8"/>
        <p:cNvGrpSpPr/>
        <p:nvPr/>
      </p:nvGrpSpPr>
      <p:grpSpPr>
        <a:xfrm>
          <a:off x="0" y="0"/>
          <a:ext cx="0" cy="0"/>
          <a:chOff x="0" y="0"/>
          <a:chExt cx="0" cy="0"/>
        </a:xfrm>
      </p:grpSpPr>
      <p:sp>
        <p:nvSpPr>
          <p:cNvPr id="1889" name="Google Shape;1889;gf1919d731d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0" name="Google Shape;1890;gf1919d731d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5873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gf1919d731d_0_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0" name="Google Shape;1920;gf1919d731d_0_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3384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f1919d731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f1919d731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CR" dirty="0"/>
              <a:t>fuente</a:t>
            </a:r>
            <a:endParaRPr dirty="0"/>
          </a:p>
        </p:txBody>
      </p:sp>
    </p:spTree>
    <p:extLst>
      <p:ext uri="{BB962C8B-B14F-4D97-AF65-F5344CB8AC3E}">
        <p14:creationId xmlns:p14="http://schemas.microsoft.com/office/powerpoint/2010/main" val="39982879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8"/>
        <p:cNvGrpSpPr/>
        <p:nvPr/>
      </p:nvGrpSpPr>
      <p:grpSpPr>
        <a:xfrm>
          <a:off x="0" y="0"/>
          <a:ext cx="0" cy="0"/>
          <a:chOff x="0" y="0"/>
          <a:chExt cx="0" cy="0"/>
        </a:xfrm>
      </p:grpSpPr>
      <p:sp>
        <p:nvSpPr>
          <p:cNvPr id="1949" name="Google Shape;1949;gf1919d731d_0_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0" name="Google Shape;1950;gf1919d731d_0_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8825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8"/>
        <p:cNvGrpSpPr/>
        <p:nvPr/>
      </p:nvGrpSpPr>
      <p:grpSpPr>
        <a:xfrm>
          <a:off x="0" y="0"/>
          <a:ext cx="0" cy="0"/>
          <a:chOff x="0" y="0"/>
          <a:chExt cx="0" cy="0"/>
        </a:xfrm>
      </p:grpSpPr>
      <p:sp>
        <p:nvSpPr>
          <p:cNvPr id="1979" name="Google Shape;1979;gf1919d731d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0" name="Google Shape;1980;gf1919d731d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08972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f1919d731d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9" name="Google Shape;1999;gf1919d731d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52692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7"/>
        <p:cNvGrpSpPr/>
        <p:nvPr/>
      </p:nvGrpSpPr>
      <p:grpSpPr>
        <a:xfrm>
          <a:off x="0" y="0"/>
          <a:ext cx="0" cy="0"/>
          <a:chOff x="0" y="0"/>
          <a:chExt cx="0" cy="0"/>
        </a:xfrm>
      </p:grpSpPr>
      <p:sp>
        <p:nvSpPr>
          <p:cNvPr id="2028" name="Google Shape;2028;gf1919d731d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9" name="Google Shape;2029;gf1919d731d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37776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7"/>
        <p:cNvGrpSpPr/>
        <p:nvPr/>
      </p:nvGrpSpPr>
      <p:grpSpPr>
        <a:xfrm>
          <a:off x="0" y="0"/>
          <a:ext cx="0" cy="0"/>
          <a:chOff x="0" y="0"/>
          <a:chExt cx="0" cy="0"/>
        </a:xfrm>
      </p:grpSpPr>
      <p:sp>
        <p:nvSpPr>
          <p:cNvPr id="2058" name="Google Shape;2058;gf49c92e7a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9" name="Google Shape;2059;gf49c92e7a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76368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7"/>
        <p:cNvGrpSpPr/>
        <p:nvPr/>
      </p:nvGrpSpPr>
      <p:grpSpPr>
        <a:xfrm>
          <a:off x="0" y="0"/>
          <a:ext cx="0" cy="0"/>
          <a:chOff x="0" y="0"/>
          <a:chExt cx="0" cy="0"/>
        </a:xfrm>
      </p:grpSpPr>
      <p:sp>
        <p:nvSpPr>
          <p:cNvPr id="2088" name="Google Shape;2088;gd8688166cb_1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9" name="Google Shape;2089;gd8688166cb_1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endParaRPr/>
          </a:p>
        </p:txBody>
      </p:sp>
    </p:spTree>
    <p:extLst>
      <p:ext uri="{BB962C8B-B14F-4D97-AF65-F5344CB8AC3E}">
        <p14:creationId xmlns:p14="http://schemas.microsoft.com/office/powerpoint/2010/main" val="1120418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f1919d731d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f1919d731d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5517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cd4180f9f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cd4180f9f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8050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28.png"/><Relationship Id="rId3" Type="http://schemas.openxmlformats.org/officeDocument/2006/relationships/slideLayout" Target="../slideLayouts/slideLayout3.xml"/><Relationship Id="rId7" Type="http://schemas.openxmlformats.org/officeDocument/2006/relationships/slide" Target="slide16.xml"/><Relationship Id="rId12" Type="http://schemas.openxmlformats.org/officeDocument/2006/relationships/slide" Target="slide19.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6.png"/><Relationship Id="rId11" Type="http://schemas.openxmlformats.org/officeDocument/2006/relationships/image" Target="../media/image27.png"/><Relationship Id="rId5" Type="http://schemas.openxmlformats.org/officeDocument/2006/relationships/image" Target="../media/image25.png"/><Relationship Id="rId10" Type="http://schemas.openxmlformats.org/officeDocument/2006/relationships/image" Target="../media/image7.png"/><Relationship Id="rId4" Type="http://schemas.openxmlformats.org/officeDocument/2006/relationships/notesSlide" Target="../notesSlides/notesSlide15.xml"/><Relationship Id="rId9" Type="http://schemas.openxmlformats.org/officeDocument/2006/relationships/slide" Target="slide17.xml"/><Relationship Id="rId1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4.png"/><Relationship Id="rId4" Type="http://schemas.openxmlformats.org/officeDocument/2006/relationships/image" Target="../media/image26.pn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24.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slide" Target="slide19.xml"/><Relationship Id="rId4" Type="http://schemas.openxmlformats.org/officeDocument/2006/relationships/image" Target="../media/image28.png"/><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4.png"/><Relationship Id="rId4" Type="http://schemas.openxmlformats.org/officeDocument/2006/relationships/image" Target="../media/image26.png"/><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23.xml"/><Relationship Id="rId3" Type="http://schemas.openxmlformats.org/officeDocument/2006/relationships/slideLayout" Target="../slideLayouts/slideLayout3.xml"/><Relationship Id="rId7" Type="http://schemas.openxmlformats.org/officeDocument/2006/relationships/image" Target="../media/image28.png"/><Relationship Id="rId12" Type="http://schemas.openxmlformats.org/officeDocument/2006/relationships/slide" Target="slide15.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2.png"/><Relationship Id="rId11" Type="http://schemas.openxmlformats.org/officeDocument/2006/relationships/image" Target="../media/image7.png"/><Relationship Id="rId5" Type="http://schemas.openxmlformats.org/officeDocument/2006/relationships/image" Target="../media/image31.png"/><Relationship Id="rId15" Type="http://schemas.openxmlformats.org/officeDocument/2006/relationships/image" Target="../media/image29.png"/><Relationship Id="rId10" Type="http://schemas.openxmlformats.org/officeDocument/2006/relationships/slide" Target="slide21.xml"/><Relationship Id="rId4" Type="http://schemas.openxmlformats.org/officeDocument/2006/relationships/notesSlide" Target="../notesSlides/notesSlide19.xml"/><Relationship Id="rId9" Type="http://schemas.openxmlformats.org/officeDocument/2006/relationships/slide" Target="slide22.xml"/><Relationship Id="rId1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1.png"/><Relationship Id="rId7" Type="http://schemas.openxmlformats.org/officeDocument/2006/relationships/image" Target="../media/image34.png"/><Relationship Id="rId12" Type="http://schemas.openxmlformats.org/officeDocument/2006/relationships/slide" Target="slide23.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drive.google.com/file/d/1-YgEzK_9csN_j5CL-ABxJeVabxk_szPe/view" TargetMode="External"/><Relationship Id="rId11" Type="http://schemas.openxmlformats.org/officeDocument/2006/relationships/slide" Target="slide19.xml"/><Relationship Id="rId5" Type="http://schemas.openxmlformats.org/officeDocument/2006/relationships/image" Target="../media/image33.png"/><Relationship Id="rId10" Type="http://schemas.openxmlformats.org/officeDocument/2006/relationships/image" Target="../media/image30.png"/><Relationship Id="rId4" Type="http://schemas.openxmlformats.org/officeDocument/2006/relationships/image" Target="../media/image32.png"/><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1.png"/><Relationship Id="rId7" Type="http://schemas.openxmlformats.org/officeDocument/2006/relationships/image" Target="../media/image34.png"/><Relationship Id="rId12" Type="http://schemas.openxmlformats.org/officeDocument/2006/relationships/slide" Target="slide19.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drive.google.com/file/d/1-YgEzK_9csN_j5CL-ABxJeVabxk_szPe/view" TargetMode="External"/><Relationship Id="rId11" Type="http://schemas.openxmlformats.org/officeDocument/2006/relationships/slide" Target="slide23.xml"/><Relationship Id="rId5" Type="http://schemas.openxmlformats.org/officeDocument/2006/relationships/image" Target="../media/image33.png"/><Relationship Id="rId10" Type="http://schemas.openxmlformats.org/officeDocument/2006/relationships/image" Target="../media/image30.png"/><Relationship Id="rId4" Type="http://schemas.openxmlformats.org/officeDocument/2006/relationships/image" Target="../media/image32.png"/><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1.png"/><Relationship Id="rId7" Type="http://schemas.openxmlformats.org/officeDocument/2006/relationships/image" Target="../media/image34.png"/><Relationship Id="rId12" Type="http://schemas.openxmlformats.org/officeDocument/2006/relationships/slide" Target="slide23.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drive.google.com/file/d/1-YgEzK_9csN_j5CL-ABxJeVabxk_szPe/view" TargetMode="External"/><Relationship Id="rId11" Type="http://schemas.openxmlformats.org/officeDocument/2006/relationships/slide" Target="slide19.xml"/><Relationship Id="rId5" Type="http://schemas.openxmlformats.org/officeDocument/2006/relationships/image" Target="../media/image33.png"/><Relationship Id="rId10" Type="http://schemas.openxmlformats.org/officeDocument/2006/relationships/image" Target="../media/image30.png"/><Relationship Id="rId4" Type="http://schemas.openxmlformats.org/officeDocument/2006/relationships/image" Target="../media/image32.png"/><Relationship Id="rId9"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38.png"/><Relationship Id="rId3" Type="http://schemas.openxmlformats.org/officeDocument/2006/relationships/slideLayout" Target="../slideLayouts/slideLayout3.xml"/><Relationship Id="rId7" Type="http://schemas.openxmlformats.org/officeDocument/2006/relationships/slide" Target="slide26.xml"/><Relationship Id="rId12" Type="http://schemas.openxmlformats.org/officeDocument/2006/relationships/slide" Target="slide19.xml"/><Relationship Id="rId17" Type="http://schemas.openxmlformats.org/officeDocument/2006/relationships/image" Target="../media/image29.png"/><Relationship Id="rId2" Type="http://schemas.openxmlformats.org/officeDocument/2006/relationships/audio" Target="../media/media3.mp3"/><Relationship Id="rId16" Type="http://schemas.openxmlformats.org/officeDocument/2006/relationships/image" Target="../media/image28.png"/><Relationship Id="rId1" Type="http://schemas.microsoft.com/office/2007/relationships/media" Target="../media/media3.mp3"/><Relationship Id="rId6" Type="http://schemas.openxmlformats.org/officeDocument/2006/relationships/slide" Target="slide24.xml"/><Relationship Id="rId11" Type="http://schemas.openxmlformats.org/officeDocument/2006/relationships/image" Target="../media/image7.png"/><Relationship Id="rId5" Type="http://schemas.openxmlformats.org/officeDocument/2006/relationships/image" Target="../media/image35.png"/><Relationship Id="rId15" Type="http://schemas.openxmlformats.org/officeDocument/2006/relationships/image" Target="../media/image39.png"/><Relationship Id="rId10" Type="http://schemas.openxmlformats.org/officeDocument/2006/relationships/image" Target="../media/image37.png"/><Relationship Id="rId4" Type="http://schemas.openxmlformats.org/officeDocument/2006/relationships/notesSlide" Target="../notesSlides/notesSlide23.xml"/><Relationship Id="rId9" Type="http://schemas.openxmlformats.org/officeDocument/2006/relationships/image" Target="../media/image36.png"/><Relationship Id="rId14" Type="http://schemas.openxmlformats.org/officeDocument/2006/relationships/slide" Target="slide27.xml"/></Relationships>
</file>

<file path=ppt/slides/_rels/slide24.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30.png"/><Relationship Id="rId3" Type="http://schemas.openxmlformats.org/officeDocument/2006/relationships/image" Target="../media/image35.png"/><Relationship Id="rId7" Type="http://schemas.openxmlformats.org/officeDocument/2006/relationships/image" Target="../media/image38.png"/><Relationship Id="rId12"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34.png"/><Relationship Id="rId5" Type="http://schemas.openxmlformats.org/officeDocument/2006/relationships/image" Target="../media/image37.png"/><Relationship Id="rId10" Type="http://schemas.openxmlformats.org/officeDocument/2006/relationships/hyperlink" Target="http://drive.google.com/file/d/1NDfSD-d5ZJGEvw4GPpcd3HJpFQYYBo2c/view" TargetMode="External"/><Relationship Id="rId4" Type="http://schemas.openxmlformats.org/officeDocument/2006/relationships/image" Target="../media/image36.png"/><Relationship Id="rId9" Type="http://schemas.openxmlformats.org/officeDocument/2006/relationships/image" Target="../media/image39.png"/><Relationship Id="rId14" Type="http://schemas.openxmlformats.org/officeDocument/2006/relationships/slide" Target="slide23.xml"/></Relationships>
</file>

<file path=ppt/slides/_rels/slide25.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30.png"/><Relationship Id="rId3" Type="http://schemas.openxmlformats.org/officeDocument/2006/relationships/image" Target="../media/image35.png"/><Relationship Id="rId7" Type="http://schemas.openxmlformats.org/officeDocument/2006/relationships/image" Target="../media/image38.png"/><Relationship Id="rId12"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34.png"/><Relationship Id="rId5" Type="http://schemas.openxmlformats.org/officeDocument/2006/relationships/image" Target="../media/image37.png"/><Relationship Id="rId10" Type="http://schemas.openxmlformats.org/officeDocument/2006/relationships/hyperlink" Target="http://drive.google.com/file/d/1NDfSD-d5ZJGEvw4GPpcd3HJpFQYYBo2c/view" TargetMode="External"/><Relationship Id="rId4" Type="http://schemas.openxmlformats.org/officeDocument/2006/relationships/image" Target="../media/image36.png"/><Relationship Id="rId9" Type="http://schemas.openxmlformats.org/officeDocument/2006/relationships/image" Target="../media/image39.png"/><Relationship Id="rId14" Type="http://schemas.openxmlformats.org/officeDocument/2006/relationships/slide" Target="slide23.xml"/></Relationships>
</file>

<file path=ppt/slides/_rels/slide26.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30.png"/><Relationship Id="rId3" Type="http://schemas.openxmlformats.org/officeDocument/2006/relationships/image" Target="../media/image35.png"/><Relationship Id="rId7" Type="http://schemas.openxmlformats.org/officeDocument/2006/relationships/image" Target="../media/image38.png"/><Relationship Id="rId12"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34.png"/><Relationship Id="rId5" Type="http://schemas.openxmlformats.org/officeDocument/2006/relationships/image" Target="../media/image37.png"/><Relationship Id="rId10" Type="http://schemas.openxmlformats.org/officeDocument/2006/relationships/hyperlink" Target="http://drive.google.com/file/d/1NDfSD-d5ZJGEvw4GPpcd3HJpFQYYBo2c/view" TargetMode="External"/><Relationship Id="rId4" Type="http://schemas.openxmlformats.org/officeDocument/2006/relationships/image" Target="../media/image36.png"/><Relationship Id="rId9" Type="http://schemas.openxmlformats.org/officeDocument/2006/relationships/image" Target="../media/image39.png"/><Relationship Id="rId14" Type="http://schemas.openxmlformats.org/officeDocument/2006/relationships/slide" Target="slide23.xml"/></Relationships>
</file>

<file path=ppt/slides/_rels/slide27.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31.xml"/><Relationship Id="rId3" Type="http://schemas.openxmlformats.org/officeDocument/2006/relationships/slideLayout" Target="../slideLayouts/slideLayout3.xml"/><Relationship Id="rId7" Type="http://schemas.openxmlformats.org/officeDocument/2006/relationships/slide" Target="slide28.xml"/><Relationship Id="rId12" Type="http://schemas.openxmlformats.org/officeDocument/2006/relationships/image" Target="../media/image42.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41.png"/><Relationship Id="rId11" Type="http://schemas.openxmlformats.org/officeDocument/2006/relationships/slide" Target="slide23.xml"/><Relationship Id="rId5" Type="http://schemas.openxmlformats.org/officeDocument/2006/relationships/image" Target="../media/image40.png"/><Relationship Id="rId15" Type="http://schemas.openxmlformats.org/officeDocument/2006/relationships/image" Target="../media/image29.png"/><Relationship Id="rId10" Type="http://schemas.openxmlformats.org/officeDocument/2006/relationships/image" Target="../media/image7.png"/><Relationship Id="rId4" Type="http://schemas.openxmlformats.org/officeDocument/2006/relationships/notesSlide" Target="../notesSlides/notesSlide27.xml"/><Relationship Id="rId9" Type="http://schemas.openxmlformats.org/officeDocument/2006/relationships/slide" Target="slide29.xml"/><Relationship Id="rId14" Type="http://schemas.openxmlformats.org/officeDocument/2006/relationships/image" Target="../media/image28.png"/></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9.png"/><Relationship Id="rId3" Type="http://schemas.openxmlformats.org/officeDocument/2006/relationships/image" Target="../media/image40.png"/><Relationship Id="rId7" Type="http://schemas.openxmlformats.org/officeDocument/2006/relationships/image" Target="../media/image34.png"/><Relationship Id="rId12" Type="http://schemas.openxmlformats.org/officeDocument/2006/relationships/slide" Target="slide31.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drive.google.com/file/d/1uqal1OaqePoA2xcEQZlQ-5uOprY3NEAk/view" TargetMode="External"/><Relationship Id="rId11" Type="http://schemas.openxmlformats.org/officeDocument/2006/relationships/image" Target="../media/image38.png"/><Relationship Id="rId5" Type="http://schemas.openxmlformats.org/officeDocument/2006/relationships/image" Target="../media/image41.png"/><Relationship Id="rId10" Type="http://schemas.openxmlformats.org/officeDocument/2006/relationships/slide" Target="slide27.xml"/><Relationship Id="rId4" Type="http://schemas.openxmlformats.org/officeDocument/2006/relationships/image" Target="../media/image36.png"/><Relationship Id="rId9" Type="http://schemas.openxmlformats.org/officeDocument/2006/relationships/image" Target="../media/image30.png"/></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9.png"/><Relationship Id="rId3" Type="http://schemas.openxmlformats.org/officeDocument/2006/relationships/image" Target="../media/image40.png"/><Relationship Id="rId7" Type="http://schemas.openxmlformats.org/officeDocument/2006/relationships/image" Target="../media/image34.png"/><Relationship Id="rId12" Type="http://schemas.openxmlformats.org/officeDocument/2006/relationships/slide" Target="slide31.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drive.google.com/file/d/1uqal1OaqePoA2xcEQZlQ-5uOprY3NEAk/view" TargetMode="External"/><Relationship Id="rId11" Type="http://schemas.openxmlformats.org/officeDocument/2006/relationships/image" Target="../media/image38.png"/><Relationship Id="rId5" Type="http://schemas.openxmlformats.org/officeDocument/2006/relationships/image" Target="../media/image41.png"/><Relationship Id="rId10" Type="http://schemas.openxmlformats.org/officeDocument/2006/relationships/slide" Target="slide27.xml"/><Relationship Id="rId4" Type="http://schemas.openxmlformats.org/officeDocument/2006/relationships/image" Target="../media/image36.png"/><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9.png"/><Relationship Id="rId3" Type="http://schemas.openxmlformats.org/officeDocument/2006/relationships/image" Target="../media/image40.png"/><Relationship Id="rId7" Type="http://schemas.openxmlformats.org/officeDocument/2006/relationships/image" Target="../media/image34.png"/><Relationship Id="rId12" Type="http://schemas.openxmlformats.org/officeDocument/2006/relationships/slide" Target="slide31.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drive.google.com/file/d/1uqal1OaqePoA2xcEQZlQ-5uOprY3NEAk/view" TargetMode="External"/><Relationship Id="rId11" Type="http://schemas.openxmlformats.org/officeDocument/2006/relationships/image" Target="../media/image38.png"/><Relationship Id="rId5" Type="http://schemas.openxmlformats.org/officeDocument/2006/relationships/image" Target="../media/image41.png"/><Relationship Id="rId10" Type="http://schemas.openxmlformats.org/officeDocument/2006/relationships/slide" Target="slide27.xml"/><Relationship Id="rId4" Type="http://schemas.openxmlformats.org/officeDocument/2006/relationships/image" Target="../media/image36.png"/><Relationship Id="rId9"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slide" Target="slide27.xml"/><Relationship Id="rId5" Type="http://schemas.openxmlformats.org/officeDocument/2006/relationships/image" Target="../media/image7.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6.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hyperlink" Target="https://drive.google.com/file/d/17I_8_wk1CX26KxGOOm2tvSPtGsr_1Yb0/view?usp=sharin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hyperlink" Target="https://drive.google.com/file/d/1Cw332ckdLdLIQfrYUjlV237jMv4Q3Clf/view?usp=sharing" TargetMode="External"/><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8" Type="http://schemas.openxmlformats.org/officeDocument/2006/relationships/hyperlink" Target="http://www.pgrweb.go.cr/scij/busqueda/normativa/normas/nrm_texto_completo.aspx?param1=NRTC&amp;param2=1&amp;nValor1=1&amp;nValor2=42908&amp;strTipM=TC&amp;lResultado=2&amp;strSelect=sel" TargetMode="External"/><Relationship Id="rId3" Type="http://schemas.openxmlformats.org/officeDocument/2006/relationships/image" Target="../media/image52.png"/><Relationship Id="rId7" Type="http://schemas.openxmlformats.org/officeDocument/2006/relationships/hyperlink" Target="http://www.pgrweb.go.cr/scij/busqueda/normativa/normas/nrm_texto_completo.aspx?param1=NRTC&amp;param2=1&amp;nValor1=1&amp;nValor2=43077&amp;strTipM=TC&amp;lResultado=4&amp;strSelect=sel"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hyperlink" Target="https://drive.google.com/file/d/1PIsEjRy1bnFysIUbW--YheWZCWrxWvt3/view?usp=sharing" TargetMode="External"/><Relationship Id="rId11" Type="http://schemas.openxmlformats.org/officeDocument/2006/relationships/comments" Target="../comments/comment2.xml"/><Relationship Id="rId5" Type="http://schemas.openxmlformats.org/officeDocument/2006/relationships/hyperlink" Target="http://www.pgrweb.go.cr/scij/Busqueda/Normativa/Normas/nrm_texto_completo.aspx?param1=NRTC&amp;nValor1=1&amp;nValor2=6606&amp;nValor3=7032&amp;strTipM=TC" TargetMode="External"/><Relationship Id="rId10" Type="http://schemas.openxmlformats.org/officeDocument/2006/relationships/image" Target="../media/image49.png"/><Relationship Id="rId4" Type="http://schemas.openxmlformats.org/officeDocument/2006/relationships/hyperlink" Target="https://drive.google.com/file/d/11NyMsG-1LIsnDDnpLr9nSXmvg-HLb2Yp/view?usp=sharing" TargetMode="External"/><Relationship Id="rId9"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5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1.jpg"/><Relationship Id="rId7" Type="http://schemas.openxmlformats.org/officeDocument/2006/relationships/hyperlink" Target="https://www.facebook.com/watch/live/?v=401786327913332&amp;ref=watch_permalink" TargetMode="External"/><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comments" Target="../comments/comment3.xml"/><Relationship Id="rId4" Type="http://schemas.openxmlformats.org/officeDocument/2006/relationships/image" Target="../media/image6.png"/><Relationship Id="rId9"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slide" Target="slide75.xml"/><Relationship Id="rId4" Type="http://schemas.openxmlformats.org/officeDocument/2006/relationships/slide" Target="slide55.xml"/></Relationships>
</file>

<file path=ppt/slides/_rels/slide5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3.png"/><Relationship Id="rId7" Type="http://schemas.openxmlformats.org/officeDocument/2006/relationships/slide" Target="slide59.xm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slide" Target="slide57.xml"/><Relationship Id="rId5" Type="http://schemas.openxmlformats.org/officeDocument/2006/relationships/slide" Target="slide56.xml"/><Relationship Id="rId10" Type="http://schemas.openxmlformats.org/officeDocument/2006/relationships/slide" Target="slide75.xml"/><Relationship Id="rId4" Type="http://schemas.openxmlformats.org/officeDocument/2006/relationships/image" Target="../media/image62.png"/><Relationship Id="rId9" Type="http://schemas.openxmlformats.org/officeDocument/2006/relationships/slide" Target="slide58.xml"/></Relationships>
</file>

<file path=ppt/slides/_rels/slide5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3.png"/><Relationship Id="rId7" Type="http://schemas.openxmlformats.org/officeDocument/2006/relationships/slide" Target="slide59.xml"/><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slide" Target="slide57.xml"/><Relationship Id="rId11" Type="http://schemas.openxmlformats.org/officeDocument/2006/relationships/image" Target="../media/image30.png"/><Relationship Id="rId5" Type="http://schemas.openxmlformats.org/officeDocument/2006/relationships/slide" Target="slide56.xml"/><Relationship Id="rId10" Type="http://schemas.openxmlformats.org/officeDocument/2006/relationships/slide" Target="slide54.xml"/><Relationship Id="rId4" Type="http://schemas.openxmlformats.org/officeDocument/2006/relationships/image" Target="../media/image62.png"/><Relationship Id="rId9" Type="http://schemas.openxmlformats.org/officeDocument/2006/relationships/slide" Target="slide58.xml"/></Relationships>
</file>

<file path=ppt/slides/_rels/slide5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3.png"/><Relationship Id="rId7" Type="http://schemas.openxmlformats.org/officeDocument/2006/relationships/slide" Target="slide59.xml"/><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slide" Target="slide57.xml"/><Relationship Id="rId11" Type="http://schemas.openxmlformats.org/officeDocument/2006/relationships/image" Target="../media/image30.png"/><Relationship Id="rId5" Type="http://schemas.openxmlformats.org/officeDocument/2006/relationships/slide" Target="slide56.xml"/><Relationship Id="rId10" Type="http://schemas.openxmlformats.org/officeDocument/2006/relationships/slide" Target="slide54.xml"/><Relationship Id="rId4" Type="http://schemas.openxmlformats.org/officeDocument/2006/relationships/image" Target="../media/image62.png"/><Relationship Id="rId9" Type="http://schemas.openxmlformats.org/officeDocument/2006/relationships/slide" Target="slide58.xml"/></Relationships>
</file>

<file path=ppt/slides/_rels/slide5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3.png"/><Relationship Id="rId7" Type="http://schemas.openxmlformats.org/officeDocument/2006/relationships/slide" Target="slide59.xml"/><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slide" Target="slide57.xml"/><Relationship Id="rId11" Type="http://schemas.openxmlformats.org/officeDocument/2006/relationships/image" Target="../media/image30.png"/><Relationship Id="rId5" Type="http://schemas.openxmlformats.org/officeDocument/2006/relationships/slide" Target="slide56.xml"/><Relationship Id="rId10" Type="http://schemas.openxmlformats.org/officeDocument/2006/relationships/slide" Target="slide54.xml"/><Relationship Id="rId4" Type="http://schemas.openxmlformats.org/officeDocument/2006/relationships/image" Target="../media/image62.png"/><Relationship Id="rId9" Type="http://schemas.openxmlformats.org/officeDocument/2006/relationships/slide" Target="slide58.xml"/></Relationships>
</file>

<file path=ppt/slides/_rels/slide5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3.png"/><Relationship Id="rId7" Type="http://schemas.openxmlformats.org/officeDocument/2006/relationships/slide" Target="slide63.xml"/><Relationship Id="rId2" Type="http://schemas.openxmlformats.org/officeDocument/2006/relationships/notesSlide" Target="../notesSlides/notesSlide59.xml"/><Relationship Id="rId1" Type="http://schemas.openxmlformats.org/officeDocument/2006/relationships/slideLayout" Target="../slideLayouts/slideLayout3.xml"/><Relationship Id="rId6" Type="http://schemas.openxmlformats.org/officeDocument/2006/relationships/slide" Target="slide61.xml"/><Relationship Id="rId5" Type="http://schemas.openxmlformats.org/officeDocument/2006/relationships/slide" Target="slide60.xml"/><Relationship Id="rId10" Type="http://schemas.openxmlformats.org/officeDocument/2006/relationships/slide" Target="slide75.xml"/><Relationship Id="rId4" Type="http://schemas.openxmlformats.org/officeDocument/2006/relationships/image" Target="../media/image62.png"/><Relationship Id="rId9" Type="http://schemas.openxmlformats.org/officeDocument/2006/relationships/slide" Target="slide6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slide" Target="slide63.xml"/><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slide" Target="slide54.xml"/><Relationship Id="rId4" Type="http://schemas.openxmlformats.org/officeDocument/2006/relationships/image" Target="../media/image62.png"/></Relationships>
</file>

<file path=ppt/slides/_rels/slide61.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slide" Target="slide63.xml"/><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slide" Target="slide54.xml"/><Relationship Id="rId4" Type="http://schemas.openxmlformats.org/officeDocument/2006/relationships/image" Target="../media/image62.png"/></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slide" Target="slide63.xml"/><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slide" Target="slide54.xml"/><Relationship Id="rId4" Type="http://schemas.openxmlformats.org/officeDocument/2006/relationships/image" Target="../media/image62.png"/></Relationships>
</file>

<file path=ppt/slides/_rels/slide6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3.png"/><Relationship Id="rId7" Type="http://schemas.openxmlformats.org/officeDocument/2006/relationships/slide" Target="slide75.xml"/><Relationship Id="rId2" Type="http://schemas.openxmlformats.org/officeDocument/2006/relationships/notesSlide" Target="../notesSlides/notesSlide63.xml"/><Relationship Id="rId1" Type="http://schemas.openxmlformats.org/officeDocument/2006/relationships/slideLayout" Target="../slideLayouts/slideLayout3.xml"/><Relationship Id="rId6" Type="http://schemas.openxmlformats.org/officeDocument/2006/relationships/slide" Target="slide65.xml"/><Relationship Id="rId5" Type="http://schemas.openxmlformats.org/officeDocument/2006/relationships/slide" Target="slide64.xml"/><Relationship Id="rId10" Type="http://schemas.openxmlformats.org/officeDocument/2006/relationships/slide" Target="slide66.xml"/><Relationship Id="rId4" Type="http://schemas.openxmlformats.org/officeDocument/2006/relationships/image" Target="../media/image62.png"/><Relationship Id="rId9" Type="http://schemas.openxmlformats.org/officeDocument/2006/relationships/slide" Target="slide59.xml"/></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slide" Target="slide67.xml"/><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slide" Target="slide54.xml"/><Relationship Id="rId4" Type="http://schemas.openxmlformats.org/officeDocument/2006/relationships/image" Target="../media/image62.png"/></Relationships>
</file>

<file path=ppt/slides/_rels/slide65.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slide" Target="slide67.xml"/><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slide" Target="slide54.xml"/><Relationship Id="rId4" Type="http://schemas.openxmlformats.org/officeDocument/2006/relationships/image" Target="../media/image62.png"/></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slide" Target="slide67.xml"/><Relationship Id="rId2" Type="http://schemas.openxmlformats.org/officeDocument/2006/relationships/notesSlide" Target="../notesSlides/notesSlide66.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slide" Target="slide54.xml"/><Relationship Id="rId4" Type="http://schemas.openxmlformats.org/officeDocument/2006/relationships/image" Target="../media/image62.png"/></Relationships>
</file>

<file path=ppt/slides/_rels/slide67.xml.rels><?xml version="1.0" encoding="UTF-8" standalone="yes"?>
<Relationships xmlns="http://schemas.openxmlformats.org/package/2006/relationships"><Relationship Id="rId8" Type="http://schemas.openxmlformats.org/officeDocument/2006/relationships/slide" Target="slide69.xml"/><Relationship Id="rId3" Type="http://schemas.openxmlformats.org/officeDocument/2006/relationships/image" Target="../media/image63.png"/><Relationship Id="rId7" Type="http://schemas.openxmlformats.org/officeDocument/2006/relationships/slide" Target="slide68.xml"/><Relationship Id="rId2" Type="http://schemas.openxmlformats.org/officeDocument/2006/relationships/notesSlide" Target="../notesSlides/notesSlide67.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slide" Target="slide59.xml"/><Relationship Id="rId10" Type="http://schemas.openxmlformats.org/officeDocument/2006/relationships/slide" Target="slide75.xml"/><Relationship Id="rId4" Type="http://schemas.openxmlformats.org/officeDocument/2006/relationships/image" Target="../media/image62.png"/><Relationship Id="rId9" Type="http://schemas.openxmlformats.org/officeDocument/2006/relationships/slide" Target="slide70.xml"/></Relationships>
</file>

<file path=ppt/slides/_rels/slide68.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slide" Target="slide71.xml"/><Relationship Id="rId2" Type="http://schemas.openxmlformats.org/officeDocument/2006/relationships/notesSlide" Target="../notesSlides/notesSlide68.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slide" Target="slide54.xml"/><Relationship Id="rId4" Type="http://schemas.openxmlformats.org/officeDocument/2006/relationships/image" Target="../media/image62.png"/></Relationships>
</file>

<file path=ppt/slides/_rels/slide6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63.png"/><Relationship Id="rId7" Type="http://schemas.openxmlformats.org/officeDocument/2006/relationships/slide" Target="slide69.xml"/><Relationship Id="rId2" Type="http://schemas.openxmlformats.org/officeDocument/2006/relationships/notesSlide" Target="../notesSlides/notesSlide69.xml"/><Relationship Id="rId1" Type="http://schemas.openxmlformats.org/officeDocument/2006/relationships/slideLayout" Target="../slideLayouts/slideLayout3.xml"/><Relationship Id="rId6" Type="http://schemas.openxmlformats.org/officeDocument/2006/relationships/slide" Target="slide70.xml"/><Relationship Id="rId5" Type="http://schemas.openxmlformats.org/officeDocument/2006/relationships/slide" Target="slide54.xml"/><Relationship Id="rId4" Type="http://schemas.openxmlformats.org/officeDocument/2006/relationships/image" Target="../media/image62.png"/><Relationship Id="rId9" Type="http://schemas.openxmlformats.org/officeDocument/2006/relationships/slide" Target="slide7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8" Type="http://schemas.openxmlformats.org/officeDocument/2006/relationships/slide" Target="slide71.xml"/><Relationship Id="rId3" Type="http://schemas.openxmlformats.org/officeDocument/2006/relationships/image" Target="../media/image63.png"/><Relationship Id="rId7" Type="http://schemas.openxmlformats.org/officeDocument/2006/relationships/image" Target="../media/image30.png"/><Relationship Id="rId2" Type="http://schemas.openxmlformats.org/officeDocument/2006/relationships/notesSlide" Target="../notesSlides/notesSlide70.xml"/><Relationship Id="rId1" Type="http://schemas.openxmlformats.org/officeDocument/2006/relationships/slideLayout" Target="../slideLayouts/slideLayout3.xml"/><Relationship Id="rId6" Type="http://schemas.openxmlformats.org/officeDocument/2006/relationships/slide" Target="slide70.xml"/><Relationship Id="rId5" Type="http://schemas.openxmlformats.org/officeDocument/2006/relationships/slide" Target="slide54.xml"/><Relationship Id="rId4" Type="http://schemas.openxmlformats.org/officeDocument/2006/relationships/image" Target="../media/image62.png"/></Relationships>
</file>

<file path=ppt/slides/_rels/slide71.xml.rels><?xml version="1.0" encoding="UTF-8" standalone="yes"?>
<Relationships xmlns="http://schemas.openxmlformats.org/package/2006/relationships"><Relationship Id="rId8" Type="http://schemas.openxmlformats.org/officeDocument/2006/relationships/slide" Target="slide73.xml"/><Relationship Id="rId3" Type="http://schemas.openxmlformats.org/officeDocument/2006/relationships/image" Target="../media/image63.png"/><Relationship Id="rId7" Type="http://schemas.openxmlformats.org/officeDocument/2006/relationships/slide" Target="slide72.xml"/><Relationship Id="rId2" Type="http://schemas.openxmlformats.org/officeDocument/2006/relationships/notesSlide" Target="../notesSlides/notesSlide7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slide" Target="slide59.xml"/><Relationship Id="rId10" Type="http://schemas.openxmlformats.org/officeDocument/2006/relationships/slide" Target="slide75.xml"/><Relationship Id="rId4" Type="http://schemas.openxmlformats.org/officeDocument/2006/relationships/image" Target="../media/image62.png"/><Relationship Id="rId9" Type="http://schemas.openxmlformats.org/officeDocument/2006/relationships/slide" Target="slide74.xml"/></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slide" Target="slide75.xml"/><Relationship Id="rId2" Type="http://schemas.openxmlformats.org/officeDocument/2006/relationships/notesSlide" Target="../notesSlides/notesSlide72.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slide" Target="slide54.xml"/><Relationship Id="rId4" Type="http://schemas.openxmlformats.org/officeDocument/2006/relationships/image" Target="../media/image62.png"/></Relationships>
</file>

<file path=ppt/slides/_rels/slide73.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slide" Target="slide75.xml"/><Relationship Id="rId2" Type="http://schemas.openxmlformats.org/officeDocument/2006/relationships/notesSlide" Target="../notesSlides/notesSlide73.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slide" Target="slide54.xml"/><Relationship Id="rId4" Type="http://schemas.openxmlformats.org/officeDocument/2006/relationships/image" Target="../media/image62.png"/></Relationships>
</file>

<file path=ppt/slides/_rels/slide74.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slide" Target="slide75.xml"/><Relationship Id="rId2" Type="http://schemas.openxmlformats.org/officeDocument/2006/relationships/notesSlide" Target="../notesSlides/notesSlide74.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slide" Target="slide54.xml"/><Relationship Id="rId4" Type="http://schemas.openxmlformats.org/officeDocument/2006/relationships/image" Target="../media/image62.png"/></Relationships>
</file>

<file path=ppt/slides/_rels/slide75.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comments" Target="../comments/comment1.xml"/><Relationship Id="rId5" Type="http://schemas.openxmlformats.org/officeDocument/2006/relationships/image" Target="../media/image7.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4239851" y="3674983"/>
            <a:ext cx="3021300" cy="35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900">
                <a:solidFill>
                  <a:srgbClr val="666666"/>
                </a:solidFill>
                <a:latin typeface="Poppins Light"/>
                <a:ea typeface="Poppins Light"/>
                <a:cs typeface="Poppins Light"/>
                <a:sym typeface="Poppins Light"/>
              </a:rPr>
              <a:t>Una iniciativa de</a:t>
            </a:r>
            <a:endParaRPr sz="900">
              <a:solidFill>
                <a:srgbClr val="666666"/>
              </a:solidFill>
              <a:latin typeface="Poppins Light"/>
              <a:ea typeface="Poppins Light"/>
              <a:cs typeface="Poppins Light"/>
              <a:sym typeface="Poppins Light"/>
            </a:endParaRPr>
          </a:p>
        </p:txBody>
      </p:sp>
      <p:sp>
        <p:nvSpPr>
          <p:cNvPr id="55" name="Google Shape;55;p13">
            <a:hlinkClick r:id="" action="ppaction://hlinkshowjump?jump=nextslide"/>
          </p:cNvPr>
          <p:cNvSpPr/>
          <p:nvPr/>
        </p:nvSpPr>
        <p:spPr>
          <a:xfrm>
            <a:off x="3385050" y="2461402"/>
            <a:ext cx="2373900" cy="483300"/>
          </a:xfrm>
          <a:prstGeom prst="roundRect">
            <a:avLst>
              <a:gd name="adj" fmla="val 50000"/>
            </a:avLst>
          </a:prstGeom>
          <a:solidFill>
            <a:srgbClr val="0B8F92"/>
          </a:solidFill>
          <a:ln>
            <a:noFill/>
          </a:ln>
        </p:spPr>
        <p:txBody>
          <a:bodyPr spcFirstLastPara="1" wrap="square" lIns="0" tIns="0" rIns="0" bIns="0" anchor="ctr" anchorCtr="1">
            <a:noAutofit/>
          </a:bodyPr>
          <a:lstStyle/>
          <a:p>
            <a:pPr marL="0" marR="0" lvl="0" indent="0" algn="ctr" rtl="0">
              <a:lnSpc>
                <a:spcPct val="100000"/>
              </a:lnSpc>
              <a:spcBef>
                <a:spcPts val="0"/>
              </a:spcBef>
              <a:spcAft>
                <a:spcPts val="0"/>
              </a:spcAft>
              <a:buNone/>
            </a:pPr>
            <a:r>
              <a:rPr lang="es" sz="1700" b="1">
                <a:solidFill>
                  <a:srgbClr val="FFFFFF"/>
                </a:solidFill>
                <a:latin typeface="Raleway"/>
                <a:ea typeface="Raleway"/>
                <a:cs typeface="Raleway"/>
                <a:sym typeface="Raleway"/>
              </a:rPr>
              <a:t>Iniciar</a:t>
            </a:r>
            <a:endParaRPr sz="1700" b="1">
              <a:solidFill>
                <a:srgbClr val="FFFFFF"/>
              </a:solidFill>
              <a:latin typeface="Raleway"/>
              <a:ea typeface="Raleway"/>
              <a:cs typeface="Raleway"/>
              <a:sym typeface="Raleway"/>
            </a:endParaRPr>
          </a:p>
        </p:txBody>
      </p:sp>
      <p:sp>
        <p:nvSpPr>
          <p:cNvPr id="56" name="Google Shape;56;p13"/>
          <p:cNvSpPr txBox="1"/>
          <p:nvPr/>
        </p:nvSpPr>
        <p:spPr>
          <a:xfrm>
            <a:off x="1261350" y="746375"/>
            <a:ext cx="6621300" cy="136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000"/>
              </a:spcAft>
              <a:buNone/>
            </a:pPr>
            <a:r>
              <a:rPr lang="es" sz="2800" b="1" dirty="0">
                <a:solidFill>
                  <a:srgbClr val="FFFFFF"/>
                </a:solidFill>
                <a:latin typeface="Poppins"/>
                <a:ea typeface="Poppins"/>
                <a:cs typeface="Poppins"/>
                <a:sym typeface="Poppins"/>
              </a:rPr>
              <a:t>Atención con calidad y calidez </a:t>
            </a:r>
          </a:p>
          <a:p>
            <a:pPr marL="0" lvl="0" indent="0" algn="ctr" rtl="0">
              <a:spcBef>
                <a:spcPts val="0"/>
              </a:spcBef>
              <a:spcAft>
                <a:spcPts val="1000"/>
              </a:spcAft>
              <a:buNone/>
            </a:pPr>
            <a:r>
              <a:rPr lang="es" sz="2400" dirty="0">
                <a:solidFill>
                  <a:srgbClr val="FFFFFF"/>
                </a:solidFill>
                <a:latin typeface="Poppins"/>
                <a:ea typeface="Poppins"/>
                <a:cs typeface="Poppins"/>
                <a:sym typeface="Poppins"/>
              </a:rPr>
              <a:t>para las adolescentes mujeres en la Caja Costarricense del Seguro Social</a:t>
            </a:r>
            <a:endParaRPr sz="2800" dirty="0">
              <a:solidFill>
                <a:srgbClr val="FFFFFF"/>
              </a:solidFill>
              <a:latin typeface="Poppins"/>
              <a:ea typeface="Poppins"/>
              <a:cs typeface="Poppins"/>
              <a:sym typeface="Poppins"/>
            </a:endParaRPr>
          </a:p>
        </p:txBody>
      </p:sp>
      <p:pic>
        <p:nvPicPr>
          <p:cNvPr id="57" name="Google Shape;57;p13"/>
          <p:cNvPicPr preferRelativeResize="0"/>
          <p:nvPr/>
        </p:nvPicPr>
        <p:blipFill rotWithShape="1">
          <a:blip r:embed="rId4">
            <a:alphaModFix/>
          </a:blip>
          <a:srcRect/>
          <a:stretch/>
        </p:blipFill>
        <p:spPr>
          <a:xfrm>
            <a:off x="3044137" y="3742373"/>
            <a:ext cx="822075" cy="822075"/>
          </a:xfrm>
          <a:prstGeom prst="rect">
            <a:avLst/>
          </a:prstGeom>
          <a:noFill/>
          <a:ln>
            <a:noFill/>
          </a:ln>
        </p:spPr>
      </p:pic>
      <p:pic>
        <p:nvPicPr>
          <p:cNvPr id="58" name="Google Shape;58;p13"/>
          <p:cNvPicPr preferRelativeResize="0"/>
          <p:nvPr/>
        </p:nvPicPr>
        <p:blipFill>
          <a:blip r:embed="rId5">
            <a:alphaModFix/>
          </a:blip>
          <a:stretch>
            <a:fillRect/>
          </a:stretch>
        </p:blipFill>
        <p:spPr>
          <a:xfrm>
            <a:off x="4335119" y="4006811"/>
            <a:ext cx="1843750" cy="528783"/>
          </a:xfrm>
          <a:prstGeom prst="rect">
            <a:avLst/>
          </a:prstGeom>
          <a:noFill/>
          <a:ln>
            <a:noFill/>
          </a:ln>
        </p:spPr>
      </p:pic>
      <p:sp>
        <p:nvSpPr>
          <p:cNvPr id="59" name="Google Shape;59;p13"/>
          <p:cNvSpPr/>
          <p:nvPr/>
        </p:nvSpPr>
        <p:spPr>
          <a:xfrm>
            <a:off x="6850200" y="-1867575"/>
            <a:ext cx="3046200" cy="3046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 name="Google Shape;60;p13"/>
          <p:cNvPicPr preferRelativeResize="0"/>
          <p:nvPr/>
        </p:nvPicPr>
        <p:blipFill>
          <a:blip r:embed="rId6">
            <a:alphaModFix/>
          </a:blip>
          <a:stretch>
            <a:fillRect/>
          </a:stretch>
        </p:blipFill>
        <p:spPr>
          <a:xfrm>
            <a:off x="7432153" y="103925"/>
            <a:ext cx="1584275" cy="73355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8"/>
        <p:cNvGrpSpPr/>
        <p:nvPr/>
      </p:nvGrpSpPr>
      <p:grpSpPr>
        <a:xfrm>
          <a:off x="0" y="0"/>
          <a:ext cx="0" cy="0"/>
          <a:chOff x="0" y="0"/>
          <a:chExt cx="0" cy="0"/>
        </a:xfrm>
      </p:grpSpPr>
      <p:pic>
        <p:nvPicPr>
          <p:cNvPr id="299" name="Google Shape;299;p22"/>
          <p:cNvPicPr preferRelativeResize="0"/>
          <p:nvPr/>
        </p:nvPicPr>
        <p:blipFill rotWithShape="1">
          <a:blip r:embed="rId4">
            <a:alphaModFix/>
          </a:blip>
          <a:srcRect l="69" r="79"/>
          <a:stretch/>
        </p:blipFill>
        <p:spPr>
          <a:xfrm>
            <a:off x="144475" y="3093038"/>
            <a:ext cx="8839194" cy="129670"/>
          </a:xfrm>
          <a:prstGeom prst="rect">
            <a:avLst/>
          </a:prstGeom>
          <a:noFill/>
          <a:ln>
            <a:noFill/>
          </a:ln>
        </p:spPr>
      </p:pic>
      <p:sp>
        <p:nvSpPr>
          <p:cNvPr id="300" name="Google Shape;300;p22"/>
          <p:cNvSpPr txBox="1"/>
          <p:nvPr/>
        </p:nvSpPr>
        <p:spPr>
          <a:xfrm>
            <a:off x="1156425" y="3632475"/>
            <a:ext cx="50214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3200" b="1">
                <a:solidFill>
                  <a:schemeClr val="lt1"/>
                </a:solidFill>
                <a:latin typeface="Poppins"/>
                <a:ea typeface="Poppins"/>
                <a:cs typeface="Poppins"/>
                <a:sym typeface="Poppins"/>
              </a:rPr>
              <a:t>Principios rectores</a:t>
            </a:r>
            <a:endParaRPr sz="3200" b="1">
              <a:solidFill>
                <a:schemeClr val="lt1"/>
              </a:solidFill>
              <a:latin typeface="Poppins"/>
              <a:ea typeface="Poppins"/>
              <a:cs typeface="Poppins"/>
              <a:sym typeface="Poppins"/>
            </a:endParaRPr>
          </a:p>
        </p:txBody>
      </p:sp>
      <p:pic>
        <p:nvPicPr>
          <p:cNvPr id="306" name="Google Shape;306;p22"/>
          <p:cNvPicPr preferRelativeResize="0"/>
          <p:nvPr/>
        </p:nvPicPr>
        <p:blipFill rotWithShape="1">
          <a:blip r:embed="rId5">
            <a:alphaModFix/>
          </a:blip>
          <a:srcRect/>
          <a:stretch/>
        </p:blipFill>
        <p:spPr>
          <a:xfrm>
            <a:off x="6259120" y="1952875"/>
            <a:ext cx="2360693" cy="3428751"/>
          </a:xfrm>
          <a:prstGeom prst="rect">
            <a:avLst/>
          </a:prstGeom>
          <a:noFill/>
          <a:ln>
            <a:noFill/>
          </a:ln>
        </p:spPr>
      </p:pic>
      <p:grpSp>
        <p:nvGrpSpPr>
          <p:cNvPr id="307" name="Google Shape;307;p22"/>
          <p:cNvGrpSpPr/>
          <p:nvPr/>
        </p:nvGrpSpPr>
        <p:grpSpPr>
          <a:xfrm>
            <a:off x="3362300" y="763375"/>
            <a:ext cx="3633215" cy="1560675"/>
            <a:chOff x="5603835" y="-3989881"/>
            <a:chExt cx="2772600" cy="1481981"/>
          </a:xfrm>
        </p:grpSpPr>
        <p:sp>
          <p:nvSpPr>
            <p:cNvPr id="308" name="Google Shape;308;p22"/>
            <p:cNvSpPr/>
            <p:nvPr/>
          </p:nvSpPr>
          <p:spPr>
            <a:xfrm>
              <a:off x="5603835" y="-3989881"/>
              <a:ext cx="2772600" cy="1104000"/>
            </a:xfrm>
            <a:prstGeom prst="rect">
              <a:avLst/>
            </a:prstGeom>
            <a:solidFill>
              <a:srgbClr val="FFFFFF"/>
            </a:solidFill>
            <a:ln>
              <a:noFill/>
            </a:ln>
          </p:spPr>
          <p:txBody>
            <a:bodyPr spcFirstLastPara="1" wrap="square" lIns="180000" tIns="180000" rIns="180000" bIns="180000" anchor="ctr" anchorCtr="0">
              <a:noAutofit/>
            </a:bodyPr>
            <a:lstStyle/>
            <a:p>
              <a:pPr marL="0" lvl="0" indent="0" algn="ctr" rtl="0">
                <a:spcBef>
                  <a:spcPts val="0"/>
                </a:spcBef>
                <a:spcAft>
                  <a:spcPts val="0"/>
                </a:spcAft>
                <a:buNone/>
              </a:pPr>
              <a:r>
                <a:rPr lang="es" sz="1500" dirty="0">
                  <a:solidFill>
                    <a:srgbClr val="0B5394"/>
                  </a:solidFill>
                  <a:latin typeface="Poppins"/>
                  <a:ea typeface="Poppins"/>
                  <a:cs typeface="Poppins"/>
                  <a:sym typeface="Poppins"/>
                </a:rPr>
                <a:t>Para atender a las adolescentes con calidez y de manera diferenciada, podemos poner en práctica los principios rectores. </a:t>
              </a:r>
              <a:endParaRPr sz="1500" dirty="0">
                <a:solidFill>
                  <a:srgbClr val="0B5394"/>
                </a:solidFill>
                <a:latin typeface="Poppins"/>
                <a:ea typeface="Poppins"/>
                <a:cs typeface="Poppins"/>
                <a:sym typeface="Poppins"/>
              </a:endParaRPr>
            </a:p>
          </p:txBody>
        </p:sp>
        <p:sp>
          <p:nvSpPr>
            <p:cNvPr id="309" name="Google Shape;309;p22"/>
            <p:cNvSpPr/>
            <p:nvPr/>
          </p:nvSpPr>
          <p:spPr>
            <a:xfrm rot="10134117">
              <a:off x="7869073" y="-2953381"/>
              <a:ext cx="381841" cy="414264"/>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22"/>
          <p:cNvGrpSpPr/>
          <p:nvPr/>
        </p:nvGrpSpPr>
        <p:grpSpPr>
          <a:xfrm>
            <a:off x="3022725" y="2730891"/>
            <a:ext cx="1288800" cy="796814"/>
            <a:chOff x="3013200" y="2730891"/>
            <a:chExt cx="1288800" cy="796814"/>
          </a:xfrm>
        </p:grpSpPr>
        <p:sp>
          <p:nvSpPr>
            <p:cNvPr id="311" name="Google Shape;311;p22"/>
            <p:cNvSpPr/>
            <p:nvPr/>
          </p:nvSpPr>
          <p:spPr>
            <a:xfrm>
              <a:off x="3268723" y="2730905"/>
              <a:ext cx="796800" cy="79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2"/>
            <p:cNvSpPr txBox="1"/>
            <p:nvPr/>
          </p:nvSpPr>
          <p:spPr>
            <a:xfrm>
              <a:off x="3013200" y="2730891"/>
              <a:ext cx="1288800" cy="40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4000" b="1">
                  <a:solidFill>
                    <a:srgbClr val="0B8F92"/>
                  </a:solidFill>
                  <a:latin typeface="Poppins"/>
                  <a:ea typeface="Poppins"/>
                  <a:cs typeface="Poppins"/>
                  <a:sym typeface="Poppins"/>
                </a:rPr>
                <a:t>3</a:t>
              </a:r>
              <a:endParaRPr sz="4000">
                <a:solidFill>
                  <a:srgbClr val="0B8F92"/>
                </a:solidFill>
              </a:endParaRPr>
            </a:p>
          </p:txBody>
        </p:sp>
      </p:grpSp>
      <p:sp>
        <p:nvSpPr>
          <p:cNvPr id="313" name="Google Shape;313;p22"/>
          <p:cNvSpPr/>
          <p:nvPr/>
        </p:nvSpPr>
        <p:spPr>
          <a:xfrm>
            <a:off x="2367225" y="4414350"/>
            <a:ext cx="2599800" cy="435000"/>
          </a:xfrm>
          <a:prstGeom prst="roundRect">
            <a:avLst>
              <a:gd name="adj" fmla="val 50000"/>
            </a:avLst>
          </a:prstGeom>
          <a:solidFill>
            <a:srgbClr val="0C5D5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b="1">
                <a:solidFill>
                  <a:schemeClr val="lt1"/>
                </a:solidFill>
                <a:latin typeface="Poppins"/>
                <a:ea typeface="Poppins"/>
                <a:cs typeface="Poppins"/>
                <a:sym typeface="Poppins"/>
              </a:rPr>
              <a:t>Conocer principios rectores</a:t>
            </a:r>
            <a:endParaRPr sz="1200" b="1">
              <a:solidFill>
                <a:schemeClr val="lt1"/>
              </a:solidFill>
              <a:latin typeface="Poppins"/>
              <a:ea typeface="Poppins"/>
              <a:cs typeface="Poppins"/>
              <a:sym typeface="Poppins"/>
            </a:endParaRPr>
          </a:p>
        </p:txBody>
      </p:sp>
      <p:sp>
        <p:nvSpPr>
          <p:cNvPr id="20" name="Google Shape;96;p14">
            <a:hlinkClick r:id="" action="ppaction://hlinkshowjump?jump=nextslide"/>
            <a:extLst>
              <a:ext uri="{FF2B5EF4-FFF2-40B4-BE49-F238E27FC236}">
                <a16:creationId xmlns="" xmlns:a16="http://schemas.microsoft.com/office/drawing/2014/main" id="{877DAA70-5C18-463F-BE23-42D16160EDB0}"/>
              </a:ext>
            </a:extLst>
          </p:cNvPr>
          <p:cNvSpPr/>
          <p:nvPr/>
        </p:nvSpPr>
        <p:spPr>
          <a:xfrm rot="-5400000">
            <a:off x="8763038" y="2271737"/>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1" name="Google Shape;97;p14">
            <a:hlinkClick r:id="" action="ppaction://hlinkshowjump?jump=nextslide"/>
            <a:extLst>
              <a:ext uri="{FF2B5EF4-FFF2-40B4-BE49-F238E27FC236}">
                <a16:creationId xmlns="" xmlns:a16="http://schemas.microsoft.com/office/drawing/2014/main" id="{BC6F0BAE-11F9-4437-AD35-C79874FA4E3D}"/>
              </a:ext>
            </a:extLst>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 name="Google Shape;98;p14">
            <a:hlinkClick r:id="" action="ppaction://hlinkshowjump?jump=nextslide"/>
            <a:extLst>
              <a:ext uri="{FF2B5EF4-FFF2-40B4-BE49-F238E27FC236}">
                <a16:creationId xmlns="" xmlns:a16="http://schemas.microsoft.com/office/drawing/2014/main" id="{F836E16B-B012-47B3-9ABA-A23285004D53}"/>
              </a:ext>
            </a:extLst>
          </p:cNvPr>
          <p:cNvPicPr preferRelativeResize="0"/>
          <p:nvPr/>
        </p:nvPicPr>
        <p:blipFill>
          <a:blip r:embed="rId6">
            <a:alphaModFix/>
          </a:blip>
          <a:stretch>
            <a:fillRect/>
          </a:stretch>
        </p:blipFill>
        <p:spPr>
          <a:xfrm rot="10800000">
            <a:off x="8904523" y="2471654"/>
            <a:ext cx="145833" cy="218733"/>
          </a:xfrm>
          <a:prstGeom prst="rect">
            <a:avLst/>
          </a:prstGeom>
          <a:noFill/>
          <a:ln>
            <a:noFill/>
          </a:ln>
        </p:spPr>
      </p:pic>
      <p:sp>
        <p:nvSpPr>
          <p:cNvPr id="23" name="Google Shape;105;p15">
            <a:hlinkClick r:id="" action="ppaction://hlinkshowjump?jump=previousslide"/>
            <a:extLst>
              <a:ext uri="{FF2B5EF4-FFF2-40B4-BE49-F238E27FC236}">
                <a16:creationId xmlns="" xmlns:a16="http://schemas.microsoft.com/office/drawing/2014/main" id="{BAA020D5-FCD0-4D3E-BBCB-68A0080FEB18}"/>
              </a:ext>
            </a:extLst>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Google Shape;106;p15">
            <a:extLst>
              <a:ext uri="{FF2B5EF4-FFF2-40B4-BE49-F238E27FC236}">
                <a16:creationId xmlns="" xmlns:a16="http://schemas.microsoft.com/office/drawing/2014/main" id="{D56A203D-A0F7-42BC-BD75-E5306E097044}"/>
              </a:ext>
            </a:extLst>
          </p:cNvPr>
          <p:cNvPicPr preferRelativeResize="0"/>
          <p:nvPr/>
        </p:nvPicPr>
        <p:blipFill>
          <a:blip r:embed="rId6">
            <a:alphaModFix/>
          </a:blip>
          <a:stretch>
            <a:fillRect/>
          </a:stretch>
        </p:blipFill>
        <p:spPr>
          <a:xfrm>
            <a:off x="138957" y="2462775"/>
            <a:ext cx="145833" cy="218733"/>
          </a:xfrm>
          <a:prstGeom prst="rect">
            <a:avLst/>
          </a:prstGeom>
          <a:noFill/>
          <a:ln>
            <a:noFill/>
          </a:ln>
        </p:spPr>
      </p:pic>
      <p:sp>
        <p:nvSpPr>
          <p:cNvPr id="25" name="Google Shape;107;p15">
            <a:hlinkClick r:id="" action="ppaction://hlinkshowjump?jump=previousslide"/>
            <a:extLst>
              <a:ext uri="{FF2B5EF4-FFF2-40B4-BE49-F238E27FC236}">
                <a16:creationId xmlns="" xmlns:a16="http://schemas.microsoft.com/office/drawing/2014/main" id="{58D1BA06-42BB-4C84-A96B-FE9B6A36714F}"/>
              </a:ext>
            </a:extLst>
          </p:cNvPr>
          <p:cNvSpPr/>
          <p:nvPr/>
        </p:nvSpPr>
        <p:spPr>
          <a:xfrm rot="5400000">
            <a:off x="-99975" y="2262150"/>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6" name="Google Shape;108;p15">
            <a:hlinkClick r:id="" action="ppaction://hlinkshowjump?jump=previousslide"/>
            <a:extLst>
              <a:ext uri="{FF2B5EF4-FFF2-40B4-BE49-F238E27FC236}">
                <a16:creationId xmlns="" xmlns:a16="http://schemas.microsoft.com/office/drawing/2014/main" id="{08A08BC2-2924-4971-A7A3-C12E275CC45F}"/>
              </a:ext>
            </a:extLst>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Google Shape;109;p15">
            <a:hlinkClick r:id="" action="ppaction://hlinkshowjump?jump=previousslide"/>
            <a:extLst>
              <a:ext uri="{FF2B5EF4-FFF2-40B4-BE49-F238E27FC236}">
                <a16:creationId xmlns="" xmlns:a16="http://schemas.microsoft.com/office/drawing/2014/main" id="{6FC5D50C-D80E-4E53-BD6C-CC2444CBC683}"/>
              </a:ext>
            </a:extLst>
          </p:cNvPr>
          <p:cNvPicPr preferRelativeResize="0"/>
          <p:nvPr/>
        </p:nvPicPr>
        <p:blipFill>
          <a:blip r:embed="rId6">
            <a:alphaModFix/>
          </a:blip>
          <a:stretch>
            <a:fillRect/>
          </a:stretch>
        </p:blipFill>
        <p:spPr>
          <a:xfrm>
            <a:off x="108007" y="2462700"/>
            <a:ext cx="145833" cy="218733"/>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0"/>
        <p:cNvGrpSpPr/>
        <p:nvPr/>
      </p:nvGrpSpPr>
      <p:grpSpPr>
        <a:xfrm>
          <a:off x="0" y="0"/>
          <a:ext cx="0" cy="0"/>
          <a:chOff x="0" y="0"/>
          <a:chExt cx="0" cy="0"/>
        </a:xfrm>
      </p:grpSpPr>
      <p:sp>
        <p:nvSpPr>
          <p:cNvPr id="321" name="Google Shape;321;p23"/>
          <p:cNvSpPr/>
          <p:nvPr/>
        </p:nvSpPr>
        <p:spPr>
          <a:xfrm>
            <a:off x="748581" y="3315036"/>
            <a:ext cx="7647000" cy="1436700"/>
          </a:xfrm>
          <a:prstGeom prst="rect">
            <a:avLst/>
          </a:prstGeom>
          <a:solidFill>
            <a:srgbClr val="6DBC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latin typeface="Poppins"/>
              <a:ea typeface="Poppins"/>
              <a:cs typeface="Poppins"/>
              <a:sym typeface="Poppins"/>
            </a:endParaRPr>
          </a:p>
        </p:txBody>
      </p:sp>
      <p:sp>
        <p:nvSpPr>
          <p:cNvPr id="322" name="Google Shape;322;p23"/>
          <p:cNvSpPr/>
          <p:nvPr/>
        </p:nvSpPr>
        <p:spPr>
          <a:xfrm>
            <a:off x="748575" y="3320779"/>
            <a:ext cx="3318600" cy="1436700"/>
          </a:xfrm>
          <a:prstGeom prst="homePlate">
            <a:avLst>
              <a:gd name="adj" fmla="val 33149"/>
            </a:avLst>
          </a:prstGeom>
          <a:solidFill>
            <a:srgbClr val="3CA5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23" name="Google Shape;323;p23"/>
          <p:cNvSpPr/>
          <p:nvPr/>
        </p:nvSpPr>
        <p:spPr>
          <a:xfrm>
            <a:off x="748575" y="1997617"/>
            <a:ext cx="7647000" cy="1201800"/>
          </a:xfrm>
          <a:prstGeom prst="rect">
            <a:avLst/>
          </a:prstGeom>
          <a:solidFill>
            <a:srgbClr val="6DBC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latin typeface="Poppins"/>
              <a:ea typeface="Poppins"/>
              <a:cs typeface="Poppins"/>
              <a:sym typeface="Poppins"/>
            </a:endParaRPr>
          </a:p>
        </p:txBody>
      </p:sp>
      <p:sp>
        <p:nvSpPr>
          <p:cNvPr id="324" name="Google Shape;324;p23"/>
          <p:cNvSpPr/>
          <p:nvPr/>
        </p:nvSpPr>
        <p:spPr>
          <a:xfrm>
            <a:off x="750700" y="1997629"/>
            <a:ext cx="3000000" cy="1189200"/>
          </a:xfrm>
          <a:prstGeom prst="homePlate">
            <a:avLst>
              <a:gd name="adj" fmla="val 31767"/>
            </a:avLst>
          </a:prstGeom>
          <a:solidFill>
            <a:srgbClr val="3CA5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25" name="Google Shape;325;p23"/>
          <p:cNvSpPr txBox="1"/>
          <p:nvPr/>
        </p:nvSpPr>
        <p:spPr>
          <a:xfrm>
            <a:off x="4673400" y="166579"/>
            <a:ext cx="3722100" cy="477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sz="1900">
                <a:solidFill>
                  <a:srgbClr val="0C5D5E"/>
                </a:solidFill>
                <a:latin typeface="Poppins"/>
                <a:ea typeface="Poppins"/>
                <a:cs typeface="Poppins"/>
                <a:sym typeface="Poppins"/>
              </a:rPr>
              <a:t>¿Cómo aplicarlo?</a:t>
            </a:r>
            <a:endParaRPr sz="1900">
              <a:solidFill>
                <a:srgbClr val="0C5D5E"/>
              </a:solidFill>
              <a:latin typeface="Poppins"/>
              <a:ea typeface="Poppins"/>
              <a:cs typeface="Poppins"/>
              <a:sym typeface="Poppins"/>
            </a:endParaRPr>
          </a:p>
        </p:txBody>
      </p:sp>
      <p:sp>
        <p:nvSpPr>
          <p:cNvPr id="326" name="Google Shape;326;p23"/>
          <p:cNvSpPr txBox="1"/>
          <p:nvPr/>
        </p:nvSpPr>
        <p:spPr>
          <a:xfrm>
            <a:off x="1259550" y="2154654"/>
            <a:ext cx="1996200" cy="8682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None/>
            </a:pPr>
            <a:r>
              <a:rPr lang="es" sz="1600" b="1">
                <a:solidFill>
                  <a:schemeClr val="lt1"/>
                </a:solidFill>
                <a:latin typeface="Poppins"/>
                <a:ea typeface="Poppins"/>
                <a:cs typeface="Poppins"/>
                <a:sym typeface="Poppins"/>
              </a:rPr>
              <a:t>Confidencialidad</a:t>
            </a:r>
            <a:endParaRPr>
              <a:solidFill>
                <a:schemeClr val="lt1"/>
              </a:solidFill>
              <a:latin typeface="Poppins"/>
              <a:ea typeface="Poppins"/>
              <a:cs typeface="Poppins"/>
              <a:sym typeface="Poppins"/>
            </a:endParaRPr>
          </a:p>
          <a:p>
            <a:pPr marL="0" lvl="0" indent="0" algn="l" rtl="0">
              <a:spcBef>
                <a:spcPts val="0"/>
              </a:spcBef>
              <a:spcAft>
                <a:spcPts val="0"/>
              </a:spcAft>
              <a:buNone/>
            </a:pPr>
            <a:r>
              <a:rPr lang="es" sz="1300">
                <a:solidFill>
                  <a:schemeClr val="lt1"/>
                </a:solidFill>
                <a:latin typeface="Poppins"/>
                <a:ea typeface="Poppins"/>
                <a:cs typeface="Poppins"/>
                <a:sym typeface="Poppins"/>
              </a:rPr>
              <a:t>Guarde el secreto profesional.</a:t>
            </a:r>
            <a:endParaRPr sz="1300">
              <a:solidFill>
                <a:schemeClr val="lt1"/>
              </a:solidFill>
              <a:latin typeface="Poppins"/>
              <a:ea typeface="Poppins"/>
              <a:cs typeface="Poppins"/>
              <a:sym typeface="Poppins"/>
            </a:endParaRPr>
          </a:p>
        </p:txBody>
      </p:sp>
      <p:sp>
        <p:nvSpPr>
          <p:cNvPr id="327" name="Google Shape;327;p23"/>
          <p:cNvSpPr txBox="1"/>
          <p:nvPr/>
        </p:nvSpPr>
        <p:spPr>
          <a:xfrm>
            <a:off x="3949050" y="1966929"/>
            <a:ext cx="4149900" cy="1262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a:solidFill>
                  <a:schemeClr val="lt1"/>
                </a:solidFill>
                <a:latin typeface="Poppins"/>
                <a:ea typeface="Poppins"/>
                <a:cs typeface="Poppins"/>
                <a:sym typeface="Poppins"/>
              </a:rPr>
              <a:t>Mantenga el secreto profesional aunque</a:t>
            </a:r>
            <a:endParaRPr>
              <a:solidFill>
                <a:schemeClr val="lt1"/>
              </a:solidFill>
              <a:latin typeface="Poppins"/>
              <a:ea typeface="Poppins"/>
              <a:cs typeface="Poppins"/>
              <a:sym typeface="Poppins"/>
            </a:endParaRPr>
          </a:p>
          <a:p>
            <a:pPr marL="0" lvl="0" indent="0" algn="r" rtl="0">
              <a:spcBef>
                <a:spcPts val="0"/>
              </a:spcBef>
              <a:spcAft>
                <a:spcPts val="0"/>
              </a:spcAft>
              <a:buNone/>
            </a:pPr>
            <a:r>
              <a:rPr lang="es">
                <a:solidFill>
                  <a:schemeClr val="lt1"/>
                </a:solidFill>
                <a:latin typeface="Poppins"/>
                <a:ea typeface="Poppins"/>
                <a:cs typeface="Poppins"/>
                <a:sym typeface="Poppins"/>
              </a:rPr>
              <a:t>el acompañante de la adolescente consulte. Solo haga la excepción en situaciones que pongan en riesgo a la adolescente.</a:t>
            </a:r>
            <a:endParaRPr sz="1200">
              <a:latin typeface="Poppins"/>
              <a:ea typeface="Poppins"/>
              <a:cs typeface="Poppins"/>
              <a:sym typeface="Poppins"/>
            </a:endParaRPr>
          </a:p>
        </p:txBody>
      </p:sp>
      <p:sp>
        <p:nvSpPr>
          <p:cNvPr id="328" name="Google Shape;328;p23"/>
          <p:cNvSpPr txBox="1"/>
          <p:nvPr/>
        </p:nvSpPr>
        <p:spPr>
          <a:xfrm>
            <a:off x="748575" y="147179"/>
            <a:ext cx="30000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900">
                <a:solidFill>
                  <a:srgbClr val="0C5D5E"/>
                </a:solidFill>
                <a:latin typeface="Poppins"/>
                <a:ea typeface="Poppins"/>
                <a:cs typeface="Poppins"/>
                <a:sym typeface="Poppins"/>
              </a:rPr>
              <a:t>Principio </a:t>
            </a:r>
            <a:endParaRPr sz="1900">
              <a:solidFill>
                <a:srgbClr val="0C5D5E"/>
              </a:solidFill>
              <a:latin typeface="Poppins"/>
              <a:ea typeface="Poppins"/>
              <a:cs typeface="Poppins"/>
              <a:sym typeface="Poppins"/>
            </a:endParaRPr>
          </a:p>
        </p:txBody>
      </p:sp>
      <p:sp>
        <p:nvSpPr>
          <p:cNvPr id="329" name="Google Shape;329;p23"/>
          <p:cNvSpPr txBox="1"/>
          <p:nvPr/>
        </p:nvSpPr>
        <p:spPr>
          <a:xfrm>
            <a:off x="4029225" y="3396029"/>
            <a:ext cx="4067400" cy="12621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None/>
            </a:pPr>
            <a:r>
              <a:rPr lang="es">
                <a:solidFill>
                  <a:schemeClr val="lt1"/>
                </a:solidFill>
                <a:latin typeface="Poppins"/>
                <a:ea typeface="Poppins"/>
                <a:cs typeface="Poppins"/>
                <a:sym typeface="Poppins"/>
              </a:rPr>
              <a:t>Busque opciones para que los </a:t>
            </a:r>
            <a:br>
              <a:rPr lang="es">
                <a:solidFill>
                  <a:schemeClr val="lt1"/>
                </a:solidFill>
                <a:latin typeface="Poppins"/>
                <a:ea typeface="Poppins"/>
                <a:cs typeface="Poppins"/>
                <a:sym typeface="Poppins"/>
              </a:rPr>
            </a:br>
            <a:r>
              <a:rPr lang="es">
                <a:solidFill>
                  <a:schemeClr val="lt1"/>
                </a:solidFill>
                <a:latin typeface="Poppins"/>
                <a:ea typeface="Poppins"/>
                <a:cs typeface="Poppins"/>
                <a:sym typeface="Poppins"/>
              </a:rPr>
              <a:t>espacios sean confortables y que garanticen la privacidad. Cerrar la </a:t>
            </a:r>
            <a:br>
              <a:rPr lang="es">
                <a:solidFill>
                  <a:schemeClr val="lt1"/>
                </a:solidFill>
                <a:latin typeface="Poppins"/>
                <a:ea typeface="Poppins"/>
                <a:cs typeface="Poppins"/>
                <a:sym typeface="Poppins"/>
              </a:rPr>
            </a:br>
            <a:r>
              <a:rPr lang="es">
                <a:solidFill>
                  <a:schemeClr val="lt1"/>
                </a:solidFill>
                <a:latin typeface="Poppins"/>
                <a:ea typeface="Poppins"/>
                <a:cs typeface="Poppins"/>
                <a:sym typeface="Poppins"/>
              </a:rPr>
              <a:t>puerta o utilizar cortinas pueden dar una mayor seguridad a la adolescente.</a:t>
            </a:r>
            <a:endParaRPr>
              <a:solidFill>
                <a:schemeClr val="lt1"/>
              </a:solidFill>
              <a:latin typeface="Poppins"/>
              <a:ea typeface="Poppins"/>
              <a:cs typeface="Poppins"/>
              <a:sym typeface="Poppins"/>
            </a:endParaRPr>
          </a:p>
        </p:txBody>
      </p:sp>
      <p:sp>
        <p:nvSpPr>
          <p:cNvPr id="330" name="Google Shape;330;p23"/>
          <p:cNvSpPr txBox="1"/>
          <p:nvPr/>
        </p:nvSpPr>
        <p:spPr>
          <a:xfrm>
            <a:off x="1259550" y="3408854"/>
            <a:ext cx="2489100" cy="12684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None/>
            </a:pPr>
            <a:r>
              <a:rPr lang="es" sz="1600" b="1">
                <a:solidFill>
                  <a:schemeClr val="lt1"/>
                </a:solidFill>
                <a:latin typeface="Poppins"/>
                <a:ea typeface="Poppins"/>
                <a:cs typeface="Poppins"/>
                <a:sym typeface="Poppins"/>
              </a:rPr>
              <a:t>Seguridad</a:t>
            </a:r>
            <a:endParaRPr sz="1600" b="1">
              <a:solidFill>
                <a:schemeClr val="lt1"/>
              </a:solidFill>
              <a:latin typeface="Poppins"/>
              <a:ea typeface="Poppins"/>
              <a:cs typeface="Poppins"/>
              <a:sym typeface="Poppins"/>
            </a:endParaRPr>
          </a:p>
          <a:p>
            <a:pPr marL="0" lvl="0" indent="0" algn="l" rtl="0">
              <a:spcBef>
                <a:spcPts val="0"/>
              </a:spcBef>
              <a:spcAft>
                <a:spcPts val="0"/>
              </a:spcAft>
              <a:buNone/>
            </a:pPr>
            <a:r>
              <a:rPr lang="es" sz="1300">
                <a:solidFill>
                  <a:schemeClr val="lt1"/>
                </a:solidFill>
                <a:latin typeface="Poppins"/>
                <a:ea typeface="Poppins"/>
                <a:cs typeface="Poppins"/>
                <a:sym typeface="Poppins"/>
              </a:rPr>
              <a:t>Preste servicios en condiciones de seguridad óptimas para las adolescentes. </a:t>
            </a:r>
            <a:endParaRPr sz="1300">
              <a:solidFill>
                <a:schemeClr val="lt1"/>
              </a:solidFill>
              <a:latin typeface="Poppins"/>
              <a:ea typeface="Poppins"/>
              <a:cs typeface="Poppins"/>
              <a:sym typeface="Poppins"/>
            </a:endParaRPr>
          </a:p>
        </p:txBody>
      </p:sp>
      <p:sp>
        <p:nvSpPr>
          <p:cNvPr id="331" name="Google Shape;331;p23">
            <a:hlinkClick r:id="" action="ppaction://hlinkshowjump?jump=nextslide"/>
          </p:cNvPr>
          <p:cNvSpPr/>
          <p:nvPr/>
        </p:nvSpPr>
        <p:spPr>
          <a:xfrm rot="-5400000">
            <a:off x="8763038" y="2271737"/>
            <a:ext cx="495300" cy="619200"/>
          </a:xfrm>
          <a:prstGeom prst="round2SameRect">
            <a:avLst>
              <a:gd name="adj1" fmla="val 14089"/>
              <a:gd name="adj2" fmla="val 0"/>
            </a:avLst>
          </a:prstGeom>
          <a:solidFill>
            <a:srgbClr val="434343">
              <a:alpha val="57140"/>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32" name="Google Shape;332;p23"/>
          <p:cNvSpPr/>
          <p:nvPr/>
        </p:nvSpPr>
        <p:spPr>
          <a:xfrm>
            <a:off x="748598" y="670106"/>
            <a:ext cx="7647000" cy="1205100"/>
          </a:xfrm>
          <a:prstGeom prst="rect">
            <a:avLst/>
          </a:prstGeom>
          <a:solidFill>
            <a:srgbClr val="6DBC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a:off x="748575" y="666929"/>
            <a:ext cx="3585300" cy="1205100"/>
          </a:xfrm>
          <a:prstGeom prst="homePlate">
            <a:avLst>
              <a:gd name="adj" fmla="val 26942"/>
            </a:avLst>
          </a:prstGeom>
          <a:solidFill>
            <a:srgbClr val="3CA5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txBox="1"/>
          <p:nvPr/>
        </p:nvSpPr>
        <p:spPr>
          <a:xfrm>
            <a:off x="1259550" y="753779"/>
            <a:ext cx="2637000" cy="10683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s" sz="1600" b="1">
                <a:solidFill>
                  <a:schemeClr val="lt1"/>
                </a:solidFill>
                <a:latin typeface="Poppins"/>
                <a:ea typeface="Poppins"/>
                <a:cs typeface="Poppins"/>
                <a:sym typeface="Poppins"/>
              </a:rPr>
              <a:t>Privacidad</a:t>
            </a:r>
            <a:endParaRPr sz="1600" b="1">
              <a:solidFill>
                <a:schemeClr val="lt1"/>
              </a:solidFill>
              <a:latin typeface="Poppins"/>
              <a:ea typeface="Poppins"/>
              <a:cs typeface="Poppins"/>
              <a:sym typeface="Poppins"/>
            </a:endParaRPr>
          </a:p>
          <a:p>
            <a:pPr marL="0" lvl="0" indent="0" algn="l" rtl="0">
              <a:spcBef>
                <a:spcPts val="0"/>
              </a:spcBef>
              <a:spcAft>
                <a:spcPts val="0"/>
              </a:spcAft>
              <a:buNone/>
            </a:pPr>
            <a:r>
              <a:rPr lang="es" sz="1300">
                <a:solidFill>
                  <a:schemeClr val="lt1"/>
                </a:solidFill>
                <a:latin typeface="Poppins"/>
                <a:ea typeface="Poppins"/>
                <a:cs typeface="Poppins"/>
                <a:sym typeface="Poppins"/>
              </a:rPr>
              <a:t>Respetar la privacidad de las consultas y servicios destinados a adolescentes.</a:t>
            </a:r>
            <a:endParaRPr sz="1300">
              <a:solidFill>
                <a:schemeClr val="lt1"/>
              </a:solidFill>
              <a:latin typeface="Poppins"/>
              <a:ea typeface="Poppins"/>
              <a:cs typeface="Poppins"/>
              <a:sym typeface="Poppins"/>
            </a:endParaRPr>
          </a:p>
        </p:txBody>
      </p:sp>
      <p:sp>
        <p:nvSpPr>
          <p:cNvPr id="335" name="Google Shape;335;p23"/>
          <p:cNvSpPr txBox="1"/>
          <p:nvPr/>
        </p:nvSpPr>
        <p:spPr>
          <a:xfrm>
            <a:off x="4572000" y="744279"/>
            <a:ext cx="3524700" cy="1046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a:solidFill>
                  <a:schemeClr val="lt1"/>
                </a:solidFill>
                <a:latin typeface="Poppins"/>
                <a:ea typeface="Poppins"/>
                <a:cs typeface="Poppins"/>
                <a:sym typeface="Poppins"/>
              </a:rPr>
              <a:t>Recuerde consultarle a la</a:t>
            </a:r>
            <a:endParaRPr>
              <a:solidFill>
                <a:schemeClr val="lt1"/>
              </a:solidFill>
              <a:latin typeface="Poppins"/>
              <a:ea typeface="Poppins"/>
              <a:cs typeface="Poppins"/>
              <a:sym typeface="Poppins"/>
            </a:endParaRPr>
          </a:p>
          <a:p>
            <a:pPr marL="0" lvl="0" indent="0" algn="r" rtl="0">
              <a:spcBef>
                <a:spcPts val="0"/>
              </a:spcBef>
              <a:spcAft>
                <a:spcPts val="0"/>
              </a:spcAft>
              <a:buNone/>
            </a:pPr>
            <a:r>
              <a:rPr lang="es">
                <a:solidFill>
                  <a:schemeClr val="lt1"/>
                </a:solidFill>
                <a:latin typeface="Poppins"/>
                <a:ea typeface="Poppins"/>
                <a:cs typeface="Poppins"/>
                <a:sym typeface="Poppins"/>
              </a:rPr>
              <a:t>persona adolescente si desea que </a:t>
            </a:r>
            <a:br>
              <a:rPr lang="es">
                <a:solidFill>
                  <a:schemeClr val="lt1"/>
                </a:solidFill>
                <a:latin typeface="Poppins"/>
                <a:ea typeface="Poppins"/>
                <a:cs typeface="Poppins"/>
                <a:sym typeface="Poppins"/>
              </a:rPr>
            </a:br>
            <a:r>
              <a:rPr lang="es">
                <a:solidFill>
                  <a:schemeClr val="lt1"/>
                </a:solidFill>
                <a:latin typeface="Poppins"/>
                <a:ea typeface="Poppins"/>
                <a:cs typeface="Poppins"/>
                <a:sym typeface="Poppins"/>
              </a:rPr>
              <a:t>su acompañante esté presente durante la consulta.</a:t>
            </a:r>
            <a:endParaRPr>
              <a:solidFill>
                <a:schemeClr val="lt1"/>
              </a:solidFill>
              <a:latin typeface="Poppins"/>
              <a:ea typeface="Poppins"/>
              <a:cs typeface="Poppins"/>
              <a:sym typeface="Poppins"/>
            </a:endParaRPr>
          </a:p>
        </p:txBody>
      </p:sp>
      <p:pic>
        <p:nvPicPr>
          <p:cNvPr id="336" name="Google Shape;336;p23"/>
          <p:cNvPicPr preferRelativeResize="0"/>
          <p:nvPr/>
        </p:nvPicPr>
        <p:blipFill rotWithShape="1">
          <a:blip r:embed="rId4">
            <a:alphaModFix/>
          </a:blip>
          <a:srcRect/>
          <a:stretch/>
        </p:blipFill>
        <p:spPr>
          <a:xfrm>
            <a:off x="908875" y="856179"/>
            <a:ext cx="285750" cy="266700"/>
          </a:xfrm>
          <a:prstGeom prst="rect">
            <a:avLst/>
          </a:prstGeom>
          <a:noFill/>
          <a:ln>
            <a:noFill/>
          </a:ln>
        </p:spPr>
      </p:pic>
      <p:pic>
        <p:nvPicPr>
          <p:cNvPr id="337" name="Google Shape;337;p23"/>
          <p:cNvPicPr preferRelativeResize="0"/>
          <p:nvPr/>
        </p:nvPicPr>
        <p:blipFill rotWithShape="1">
          <a:blip r:embed="rId4">
            <a:alphaModFix/>
          </a:blip>
          <a:srcRect/>
          <a:stretch/>
        </p:blipFill>
        <p:spPr>
          <a:xfrm>
            <a:off x="908875" y="2256392"/>
            <a:ext cx="285750" cy="266700"/>
          </a:xfrm>
          <a:prstGeom prst="rect">
            <a:avLst/>
          </a:prstGeom>
          <a:noFill/>
          <a:ln>
            <a:noFill/>
          </a:ln>
        </p:spPr>
      </p:pic>
      <p:pic>
        <p:nvPicPr>
          <p:cNvPr id="338" name="Google Shape;338;p23"/>
          <p:cNvPicPr preferRelativeResize="0"/>
          <p:nvPr/>
        </p:nvPicPr>
        <p:blipFill rotWithShape="1">
          <a:blip r:embed="rId4">
            <a:alphaModFix/>
          </a:blip>
          <a:srcRect/>
          <a:stretch/>
        </p:blipFill>
        <p:spPr>
          <a:xfrm>
            <a:off x="908875" y="3532692"/>
            <a:ext cx="285750" cy="266700"/>
          </a:xfrm>
          <a:prstGeom prst="rect">
            <a:avLst/>
          </a:prstGeom>
          <a:noFill/>
          <a:ln>
            <a:noFill/>
          </a:ln>
        </p:spPr>
      </p:pic>
      <p:sp>
        <p:nvSpPr>
          <p:cNvPr id="339" name="Google Shape;339;p23">
            <a:hlinkClick r:id="" action="ppaction://hlinkshowjump?jump=previousslide"/>
          </p:cNvPr>
          <p:cNvSpPr/>
          <p:nvPr/>
        </p:nvSpPr>
        <p:spPr>
          <a:xfrm rot="5400000">
            <a:off x="-99975" y="2262150"/>
            <a:ext cx="495300" cy="619200"/>
          </a:xfrm>
          <a:prstGeom prst="round2SameRect">
            <a:avLst>
              <a:gd name="adj1" fmla="val 14089"/>
              <a:gd name="adj2" fmla="val 0"/>
            </a:avLst>
          </a:prstGeom>
          <a:solidFill>
            <a:srgbClr val="434343">
              <a:alpha val="57140"/>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40" name="Google Shape;340;p23">
            <a:hlinkClick r:id="" action="ppaction://hlinkshowjump?jump=previousslide"/>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1" name="Google Shape;341;p23">
            <a:hlinkClick r:id="" action="ppaction://hlinkshowjump?jump=previousslide"/>
          </p:cNvPr>
          <p:cNvPicPr preferRelativeResize="0"/>
          <p:nvPr/>
        </p:nvPicPr>
        <p:blipFill>
          <a:blip r:embed="rId5">
            <a:alphaModFix/>
          </a:blip>
          <a:stretch>
            <a:fillRect/>
          </a:stretch>
        </p:blipFill>
        <p:spPr>
          <a:xfrm>
            <a:off x="108007" y="2462700"/>
            <a:ext cx="145833" cy="218733"/>
          </a:xfrm>
          <a:prstGeom prst="rect">
            <a:avLst/>
          </a:prstGeom>
          <a:noFill/>
          <a:ln>
            <a:noFill/>
          </a:ln>
        </p:spPr>
      </p:pic>
      <p:sp>
        <p:nvSpPr>
          <p:cNvPr id="342" name="Google Shape;342;p23">
            <a:hlinkClick r:id="" action="ppaction://hlinkshowjump?jump=nextslide"/>
          </p:cNvPr>
          <p:cNvSpPr/>
          <p:nvPr/>
        </p:nvSpPr>
        <p:spPr>
          <a:xfrm rot="10800000">
            <a:off x="8792255" y="2448974"/>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3" name="Google Shape;343;p23">
            <a:hlinkClick r:id="" action="ppaction://hlinkshowjump?jump=nextslide"/>
          </p:cNvPr>
          <p:cNvPicPr preferRelativeResize="0"/>
          <p:nvPr/>
        </p:nvPicPr>
        <p:blipFill>
          <a:blip r:embed="rId5">
            <a:alphaModFix/>
          </a:blip>
          <a:stretch>
            <a:fillRect/>
          </a:stretch>
        </p:blipFill>
        <p:spPr>
          <a:xfrm rot="10800000">
            <a:off x="8890323" y="2488829"/>
            <a:ext cx="145833" cy="218733"/>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7"/>
        <p:cNvGrpSpPr/>
        <p:nvPr/>
      </p:nvGrpSpPr>
      <p:grpSpPr>
        <a:xfrm>
          <a:off x="0" y="0"/>
          <a:ext cx="0" cy="0"/>
          <a:chOff x="0" y="0"/>
          <a:chExt cx="0" cy="0"/>
        </a:xfrm>
      </p:grpSpPr>
      <p:sp>
        <p:nvSpPr>
          <p:cNvPr id="348" name="Google Shape;348;p24"/>
          <p:cNvSpPr/>
          <p:nvPr/>
        </p:nvSpPr>
        <p:spPr>
          <a:xfrm>
            <a:off x="748523" y="3521019"/>
            <a:ext cx="7647000" cy="1389900"/>
          </a:xfrm>
          <a:prstGeom prst="rect">
            <a:avLst/>
          </a:prstGeom>
          <a:solidFill>
            <a:srgbClr val="91C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4"/>
          <p:cNvSpPr/>
          <p:nvPr/>
        </p:nvSpPr>
        <p:spPr>
          <a:xfrm>
            <a:off x="748500" y="3517355"/>
            <a:ext cx="3925800" cy="1389900"/>
          </a:xfrm>
          <a:prstGeom prst="homePlate">
            <a:avLst>
              <a:gd name="adj" fmla="val 26942"/>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0" name="Google Shape;350;p24"/>
          <p:cNvPicPr preferRelativeResize="0"/>
          <p:nvPr/>
        </p:nvPicPr>
        <p:blipFill rotWithShape="1">
          <a:blip r:embed="rId4">
            <a:alphaModFix/>
          </a:blip>
          <a:srcRect/>
          <a:stretch/>
        </p:blipFill>
        <p:spPr>
          <a:xfrm>
            <a:off x="908788" y="3707104"/>
            <a:ext cx="285750" cy="266700"/>
          </a:xfrm>
          <a:prstGeom prst="rect">
            <a:avLst/>
          </a:prstGeom>
          <a:noFill/>
          <a:ln>
            <a:noFill/>
          </a:ln>
        </p:spPr>
      </p:pic>
      <p:sp>
        <p:nvSpPr>
          <p:cNvPr id="351" name="Google Shape;351;p24"/>
          <p:cNvSpPr/>
          <p:nvPr/>
        </p:nvSpPr>
        <p:spPr>
          <a:xfrm>
            <a:off x="755698" y="2240245"/>
            <a:ext cx="7647000" cy="1191300"/>
          </a:xfrm>
          <a:prstGeom prst="rect">
            <a:avLst/>
          </a:prstGeom>
          <a:solidFill>
            <a:srgbClr val="91C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4"/>
          <p:cNvSpPr/>
          <p:nvPr/>
        </p:nvSpPr>
        <p:spPr>
          <a:xfrm>
            <a:off x="755675" y="2237100"/>
            <a:ext cx="4207500" cy="1191300"/>
          </a:xfrm>
          <a:prstGeom prst="homePlate">
            <a:avLst>
              <a:gd name="adj" fmla="val 26200"/>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3" name="Google Shape;353;p24"/>
          <p:cNvPicPr preferRelativeResize="0"/>
          <p:nvPr/>
        </p:nvPicPr>
        <p:blipFill rotWithShape="1">
          <a:blip r:embed="rId4">
            <a:alphaModFix/>
          </a:blip>
          <a:srcRect/>
          <a:stretch/>
        </p:blipFill>
        <p:spPr>
          <a:xfrm>
            <a:off x="915975" y="2418279"/>
            <a:ext cx="285750" cy="266700"/>
          </a:xfrm>
          <a:prstGeom prst="rect">
            <a:avLst/>
          </a:prstGeom>
          <a:noFill/>
          <a:ln>
            <a:noFill/>
          </a:ln>
        </p:spPr>
      </p:pic>
      <p:sp>
        <p:nvSpPr>
          <p:cNvPr id="354" name="Google Shape;354;p24"/>
          <p:cNvSpPr txBox="1"/>
          <p:nvPr/>
        </p:nvSpPr>
        <p:spPr>
          <a:xfrm>
            <a:off x="1259550" y="2302554"/>
            <a:ext cx="3722100" cy="106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600" b="1">
                <a:solidFill>
                  <a:schemeClr val="lt1"/>
                </a:solidFill>
                <a:latin typeface="Poppins"/>
                <a:ea typeface="Poppins"/>
                <a:cs typeface="Poppins"/>
                <a:sym typeface="Poppins"/>
              </a:rPr>
              <a:t>Evitar "oportunidad perdida"</a:t>
            </a:r>
            <a:endParaRPr sz="1600" b="1">
              <a:solidFill>
                <a:schemeClr val="lt1"/>
              </a:solidFill>
              <a:latin typeface="Poppins"/>
              <a:ea typeface="Poppins"/>
              <a:cs typeface="Poppins"/>
              <a:sym typeface="Poppins"/>
            </a:endParaRPr>
          </a:p>
          <a:p>
            <a:pPr marL="0" lvl="0" indent="0" algn="l" rtl="0">
              <a:lnSpc>
                <a:spcPct val="115000"/>
              </a:lnSpc>
              <a:spcBef>
                <a:spcPts val="0"/>
              </a:spcBef>
              <a:spcAft>
                <a:spcPts val="0"/>
              </a:spcAft>
              <a:buNone/>
            </a:pPr>
            <a:r>
              <a:rPr lang="es" sz="1250">
                <a:solidFill>
                  <a:schemeClr val="lt1"/>
                </a:solidFill>
                <a:latin typeface="Poppins"/>
                <a:ea typeface="Poppins"/>
                <a:cs typeface="Poppins"/>
                <a:sym typeface="Poppins"/>
              </a:rPr>
              <a:t>Aproveche el espacio con la adolescente para promocionar y prevenir patologías </a:t>
            </a:r>
            <a:br>
              <a:rPr lang="es" sz="1250">
                <a:solidFill>
                  <a:schemeClr val="lt1"/>
                </a:solidFill>
                <a:latin typeface="Poppins"/>
                <a:ea typeface="Poppins"/>
                <a:cs typeface="Poppins"/>
                <a:sym typeface="Poppins"/>
              </a:rPr>
            </a:br>
            <a:r>
              <a:rPr lang="es" sz="1250">
                <a:solidFill>
                  <a:schemeClr val="lt1"/>
                </a:solidFill>
                <a:latin typeface="Poppins"/>
                <a:ea typeface="Poppins"/>
                <a:cs typeface="Poppins"/>
                <a:sym typeface="Poppins"/>
              </a:rPr>
              <a:t>y complicaciones actuales y futuras. </a:t>
            </a:r>
            <a:endParaRPr sz="1250">
              <a:solidFill>
                <a:schemeClr val="lt1"/>
              </a:solidFill>
              <a:latin typeface="Poppins"/>
              <a:ea typeface="Poppins"/>
              <a:cs typeface="Poppins"/>
              <a:sym typeface="Poppins"/>
            </a:endParaRPr>
          </a:p>
        </p:txBody>
      </p:sp>
      <p:sp>
        <p:nvSpPr>
          <p:cNvPr id="355" name="Google Shape;355;p24"/>
          <p:cNvSpPr txBox="1"/>
          <p:nvPr/>
        </p:nvSpPr>
        <p:spPr>
          <a:xfrm>
            <a:off x="4652400" y="3576137"/>
            <a:ext cx="3444300" cy="12237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None/>
            </a:pPr>
            <a:r>
              <a:rPr lang="es" sz="1350">
                <a:solidFill>
                  <a:schemeClr val="lt1"/>
                </a:solidFill>
                <a:latin typeface="Poppins"/>
                <a:ea typeface="Poppins"/>
                <a:cs typeface="Poppins"/>
                <a:sym typeface="Poppins"/>
              </a:rPr>
              <a:t>Brinde escucha activa, póngase </a:t>
            </a:r>
            <a:br>
              <a:rPr lang="es" sz="1350">
                <a:solidFill>
                  <a:schemeClr val="lt1"/>
                </a:solidFill>
                <a:latin typeface="Poppins"/>
                <a:ea typeface="Poppins"/>
                <a:cs typeface="Poppins"/>
                <a:sym typeface="Poppins"/>
              </a:rPr>
            </a:br>
            <a:r>
              <a:rPr lang="es" sz="1350">
                <a:solidFill>
                  <a:schemeClr val="lt1"/>
                </a:solidFill>
                <a:latin typeface="Poppins"/>
                <a:ea typeface="Poppins"/>
                <a:cs typeface="Poppins"/>
                <a:sym typeface="Poppins"/>
              </a:rPr>
              <a:t>en los zapatos de la adolescente y facilite información adicional </a:t>
            </a:r>
            <a:br>
              <a:rPr lang="es" sz="1350">
                <a:solidFill>
                  <a:schemeClr val="lt1"/>
                </a:solidFill>
                <a:latin typeface="Poppins"/>
                <a:ea typeface="Poppins"/>
                <a:cs typeface="Poppins"/>
                <a:sym typeface="Poppins"/>
              </a:rPr>
            </a:br>
            <a:r>
              <a:rPr lang="es" sz="1350">
                <a:solidFill>
                  <a:schemeClr val="lt1"/>
                </a:solidFill>
                <a:latin typeface="Poppins"/>
                <a:ea typeface="Poppins"/>
                <a:cs typeface="Poppins"/>
                <a:sym typeface="Poppins"/>
              </a:rPr>
              <a:t>sobre acciones para promocionar la salud en diferentes áreas.</a:t>
            </a:r>
            <a:endParaRPr sz="1350">
              <a:solidFill>
                <a:schemeClr val="lt1"/>
              </a:solidFill>
              <a:latin typeface="Poppins"/>
              <a:ea typeface="Poppins"/>
              <a:cs typeface="Poppins"/>
              <a:sym typeface="Poppins"/>
            </a:endParaRPr>
          </a:p>
        </p:txBody>
      </p:sp>
      <p:sp>
        <p:nvSpPr>
          <p:cNvPr id="356" name="Google Shape;356;p24"/>
          <p:cNvSpPr txBox="1"/>
          <p:nvPr/>
        </p:nvSpPr>
        <p:spPr>
          <a:xfrm>
            <a:off x="1259550" y="3582332"/>
            <a:ext cx="3478200" cy="128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600" b="1">
                <a:solidFill>
                  <a:schemeClr val="lt1"/>
                </a:solidFill>
                <a:latin typeface="Poppins"/>
                <a:ea typeface="Poppins"/>
                <a:cs typeface="Poppins"/>
                <a:sym typeface="Poppins"/>
              </a:rPr>
              <a:t>Integralidad</a:t>
            </a:r>
            <a:endParaRPr sz="1500" b="1">
              <a:solidFill>
                <a:srgbClr val="0C5D5E"/>
              </a:solidFill>
              <a:latin typeface="Poppins"/>
              <a:ea typeface="Poppins"/>
              <a:cs typeface="Poppins"/>
              <a:sym typeface="Poppins"/>
            </a:endParaRPr>
          </a:p>
          <a:p>
            <a:pPr marL="0" lvl="0" indent="0" algn="l" rtl="0">
              <a:lnSpc>
                <a:spcPct val="115000"/>
              </a:lnSpc>
              <a:spcBef>
                <a:spcPts val="0"/>
              </a:spcBef>
              <a:spcAft>
                <a:spcPts val="0"/>
              </a:spcAft>
              <a:buNone/>
            </a:pPr>
            <a:r>
              <a:rPr lang="es" sz="1250">
                <a:solidFill>
                  <a:schemeClr val="lt1"/>
                </a:solidFill>
                <a:latin typeface="Poppins"/>
                <a:ea typeface="Poppins"/>
                <a:cs typeface="Poppins"/>
                <a:sym typeface="Poppins"/>
              </a:rPr>
              <a:t>En cada servicio incluya educación, información, prevención, diagnóstico, tratamiento, rehabilitación y otros servicios necesarios.</a:t>
            </a:r>
            <a:endParaRPr sz="1250">
              <a:latin typeface="Poppins"/>
              <a:ea typeface="Poppins"/>
              <a:cs typeface="Poppins"/>
              <a:sym typeface="Poppins"/>
            </a:endParaRPr>
          </a:p>
        </p:txBody>
      </p:sp>
      <p:sp>
        <p:nvSpPr>
          <p:cNvPr id="357" name="Google Shape;357;p24"/>
          <p:cNvSpPr txBox="1"/>
          <p:nvPr/>
        </p:nvSpPr>
        <p:spPr>
          <a:xfrm>
            <a:off x="4673400" y="166579"/>
            <a:ext cx="3722100" cy="477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sz="1900">
                <a:solidFill>
                  <a:srgbClr val="38761D"/>
                </a:solidFill>
                <a:latin typeface="Poppins"/>
                <a:ea typeface="Poppins"/>
                <a:cs typeface="Poppins"/>
                <a:sym typeface="Poppins"/>
              </a:rPr>
              <a:t>¿Cómo aplicarlo?</a:t>
            </a:r>
            <a:endParaRPr sz="1900">
              <a:solidFill>
                <a:srgbClr val="38761D"/>
              </a:solidFill>
              <a:latin typeface="Poppins"/>
              <a:ea typeface="Poppins"/>
              <a:cs typeface="Poppins"/>
              <a:sym typeface="Poppins"/>
            </a:endParaRPr>
          </a:p>
        </p:txBody>
      </p:sp>
      <p:sp>
        <p:nvSpPr>
          <p:cNvPr id="358" name="Google Shape;358;p24"/>
          <p:cNvSpPr txBox="1"/>
          <p:nvPr/>
        </p:nvSpPr>
        <p:spPr>
          <a:xfrm>
            <a:off x="748575" y="147179"/>
            <a:ext cx="30000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900">
                <a:solidFill>
                  <a:srgbClr val="38761D"/>
                </a:solidFill>
                <a:latin typeface="Poppins"/>
                <a:ea typeface="Poppins"/>
                <a:cs typeface="Poppins"/>
                <a:sym typeface="Poppins"/>
              </a:rPr>
              <a:t>Principio </a:t>
            </a:r>
            <a:endParaRPr sz="1900">
              <a:solidFill>
                <a:srgbClr val="38761D"/>
              </a:solidFill>
              <a:latin typeface="Poppins"/>
              <a:ea typeface="Poppins"/>
              <a:cs typeface="Poppins"/>
              <a:sym typeface="Poppins"/>
            </a:endParaRPr>
          </a:p>
        </p:txBody>
      </p:sp>
      <p:sp>
        <p:nvSpPr>
          <p:cNvPr id="359" name="Google Shape;359;p24"/>
          <p:cNvSpPr/>
          <p:nvPr/>
        </p:nvSpPr>
        <p:spPr>
          <a:xfrm>
            <a:off x="748598" y="670842"/>
            <a:ext cx="7647000" cy="1484100"/>
          </a:xfrm>
          <a:prstGeom prst="rect">
            <a:avLst/>
          </a:prstGeom>
          <a:solidFill>
            <a:srgbClr val="91C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4"/>
          <p:cNvSpPr/>
          <p:nvPr/>
        </p:nvSpPr>
        <p:spPr>
          <a:xfrm>
            <a:off x="748575" y="666929"/>
            <a:ext cx="4233000" cy="1484100"/>
          </a:xfrm>
          <a:prstGeom prst="homePlate">
            <a:avLst>
              <a:gd name="adj" fmla="val 26942"/>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4"/>
          <p:cNvSpPr txBox="1"/>
          <p:nvPr/>
        </p:nvSpPr>
        <p:spPr>
          <a:xfrm>
            <a:off x="1259550" y="725204"/>
            <a:ext cx="3312600" cy="1429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s" sz="1600" b="1">
                <a:solidFill>
                  <a:schemeClr val="lt1"/>
                </a:solidFill>
                <a:latin typeface="Poppins"/>
                <a:ea typeface="Poppins"/>
                <a:cs typeface="Poppins"/>
                <a:sym typeface="Poppins"/>
              </a:rPr>
              <a:t>Oportunidad</a:t>
            </a:r>
            <a:endParaRPr sz="1600" b="1">
              <a:solidFill>
                <a:schemeClr val="lt1"/>
              </a:solidFill>
              <a:latin typeface="Poppins"/>
              <a:ea typeface="Poppins"/>
              <a:cs typeface="Poppins"/>
              <a:sym typeface="Poppins"/>
            </a:endParaRPr>
          </a:p>
          <a:p>
            <a:pPr marL="0" lvl="0" indent="0" algn="l" rtl="0">
              <a:spcBef>
                <a:spcPts val="0"/>
              </a:spcBef>
              <a:spcAft>
                <a:spcPts val="0"/>
              </a:spcAft>
              <a:buNone/>
            </a:pPr>
            <a:r>
              <a:rPr lang="es" sz="1250">
                <a:solidFill>
                  <a:schemeClr val="lt1"/>
                </a:solidFill>
                <a:latin typeface="Poppins"/>
                <a:ea typeface="Poppins"/>
                <a:cs typeface="Poppins"/>
                <a:sym typeface="Poppins"/>
              </a:rPr>
              <a:t>Atienda de manera oportuna, acompañándola en los requerimientos adicionales y abordando otros temas de interés que sean posibles de satisfacer.</a:t>
            </a:r>
            <a:endParaRPr sz="1250">
              <a:solidFill>
                <a:schemeClr val="lt1"/>
              </a:solidFill>
              <a:latin typeface="Poppins"/>
              <a:ea typeface="Poppins"/>
              <a:cs typeface="Poppins"/>
              <a:sym typeface="Poppins"/>
            </a:endParaRPr>
          </a:p>
        </p:txBody>
      </p:sp>
      <p:sp>
        <p:nvSpPr>
          <p:cNvPr id="362" name="Google Shape;362;p24"/>
          <p:cNvSpPr txBox="1"/>
          <p:nvPr/>
        </p:nvSpPr>
        <p:spPr>
          <a:xfrm>
            <a:off x="4963175" y="2195925"/>
            <a:ext cx="3241500" cy="120029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sz="1100" dirty="0">
                <a:solidFill>
                  <a:schemeClr val="lt1"/>
                </a:solidFill>
                <a:latin typeface="Poppins"/>
                <a:ea typeface="Poppins"/>
                <a:cs typeface="Poppins"/>
                <a:sym typeface="Poppins"/>
              </a:rPr>
              <a:t>Acompañe a la adolescente que consulta y aborde otros temas como prevención de violencias, embarazo en la adolescencia, uso de métodos anticonceptivos y de protección, prevención</a:t>
            </a:r>
            <a:endParaRPr sz="1100" dirty="0">
              <a:solidFill>
                <a:schemeClr val="lt1"/>
              </a:solidFill>
              <a:latin typeface="Poppins"/>
              <a:ea typeface="Poppins"/>
              <a:cs typeface="Poppins"/>
              <a:sym typeface="Poppins"/>
            </a:endParaRPr>
          </a:p>
          <a:p>
            <a:pPr marL="0" lvl="0" indent="0" algn="r" rtl="0">
              <a:spcBef>
                <a:spcPts val="0"/>
              </a:spcBef>
              <a:spcAft>
                <a:spcPts val="0"/>
              </a:spcAft>
              <a:buNone/>
            </a:pPr>
            <a:r>
              <a:rPr lang="es-CR" sz="1100" dirty="0">
                <a:solidFill>
                  <a:schemeClr val="lt1"/>
                </a:solidFill>
                <a:latin typeface="Poppins"/>
                <a:ea typeface="Poppins"/>
                <a:cs typeface="Poppins"/>
                <a:sym typeface="Poppins"/>
              </a:rPr>
              <a:t>D</a:t>
            </a:r>
            <a:r>
              <a:rPr lang="es" sz="1100" dirty="0">
                <a:solidFill>
                  <a:schemeClr val="lt1"/>
                </a:solidFill>
                <a:latin typeface="Poppins"/>
                <a:ea typeface="Poppins"/>
                <a:cs typeface="Poppins"/>
                <a:sym typeface="Poppins"/>
              </a:rPr>
              <a:t>e la  Covid 19, entre otros.</a:t>
            </a:r>
            <a:endParaRPr sz="1100" dirty="0">
              <a:solidFill>
                <a:schemeClr val="lt1"/>
              </a:solidFill>
              <a:latin typeface="Poppins"/>
              <a:ea typeface="Poppins"/>
              <a:cs typeface="Poppins"/>
              <a:sym typeface="Poppins"/>
            </a:endParaRPr>
          </a:p>
        </p:txBody>
      </p:sp>
      <p:pic>
        <p:nvPicPr>
          <p:cNvPr id="363" name="Google Shape;363;p24"/>
          <p:cNvPicPr preferRelativeResize="0"/>
          <p:nvPr/>
        </p:nvPicPr>
        <p:blipFill rotWithShape="1">
          <a:blip r:embed="rId4">
            <a:alphaModFix/>
          </a:blip>
          <a:srcRect/>
          <a:stretch/>
        </p:blipFill>
        <p:spPr>
          <a:xfrm>
            <a:off x="908875" y="827604"/>
            <a:ext cx="285750" cy="266700"/>
          </a:xfrm>
          <a:prstGeom prst="rect">
            <a:avLst/>
          </a:prstGeom>
          <a:noFill/>
          <a:ln>
            <a:noFill/>
          </a:ln>
        </p:spPr>
      </p:pic>
      <p:sp>
        <p:nvSpPr>
          <p:cNvPr id="370" name="Google Shape;370;p24"/>
          <p:cNvSpPr txBox="1"/>
          <p:nvPr/>
        </p:nvSpPr>
        <p:spPr>
          <a:xfrm>
            <a:off x="5277975" y="797129"/>
            <a:ext cx="2926800" cy="1223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Clr>
                <a:schemeClr val="dk1"/>
              </a:buClr>
              <a:buSzPts val="1100"/>
              <a:buFont typeface="Arial"/>
              <a:buNone/>
            </a:pPr>
            <a:r>
              <a:rPr lang="es" sz="1350">
                <a:solidFill>
                  <a:schemeClr val="lt1"/>
                </a:solidFill>
                <a:latin typeface="Poppins"/>
                <a:ea typeface="Poppins"/>
                <a:cs typeface="Poppins"/>
                <a:sym typeface="Poppins"/>
              </a:rPr>
              <a:t>Brinde información necesaria sobre requisitos, procesos </a:t>
            </a:r>
            <a:br>
              <a:rPr lang="es" sz="1350">
                <a:solidFill>
                  <a:schemeClr val="lt1"/>
                </a:solidFill>
                <a:latin typeface="Poppins"/>
                <a:ea typeface="Poppins"/>
                <a:cs typeface="Poppins"/>
                <a:sym typeface="Poppins"/>
              </a:rPr>
            </a:br>
            <a:r>
              <a:rPr lang="es" sz="1350">
                <a:solidFill>
                  <a:schemeClr val="lt1"/>
                </a:solidFill>
                <a:latin typeface="Poppins"/>
                <a:ea typeface="Poppins"/>
                <a:cs typeface="Poppins"/>
                <a:sym typeface="Poppins"/>
              </a:rPr>
              <a:t>y promueva la salud integral y su autocuido.</a:t>
            </a:r>
            <a:endParaRPr sz="1350">
              <a:solidFill>
                <a:schemeClr val="lt1"/>
              </a:solidFill>
              <a:latin typeface="Poppins"/>
              <a:ea typeface="Poppins"/>
              <a:cs typeface="Poppins"/>
              <a:sym typeface="Poppins"/>
            </a:endParaRPr>
          </a:p>
          <a:p>
            <a:pPr marL="0" lvl="0" indent="0" algn="r" rtl="0">
              <a:spcBef>
                <a:spcPts val="0"/>
              </a:spcBef>
              <a:spcAft>
                <a:spcPts val="0"/>
              </a:spcAft>
              <a:buNone/>
            </a:pPr>
            <a:endParaRPr sz="1350">
              <a:solidFill>
                <a:schemeClr val="lt1"/>
              </a:solidFill>
              <a:latin typeface="Poppins"/>
              <a:ea typeface="Poppins"/>
              <a:cs typeface="Poppins"/>
              <a:sym typeface="Poppins"/>
            </a:endParaRPr>
          </a:p>
        </p:txBody>
      </p:sp>
      <p:sp>
        <p:nvSpPr>
          <p:cNvPr id="25" name="Google Shape;339;p23">
            <a:hlinkClick r:id="" action="ppaction://hlinkshowjump?jump=previousslide"/>
            <a:extLst>
              <a:ext uri="{FF2B5EF4-FFF2-40B4-BE49-F238E27FC236}">
                <a16:creationId xmlns="" xmlns:a16="http://schemas.microsoft.com/office/drawing/2014/main" id="{D0C896F3-8204-4888-A453-CB82A623F27A}"/>
              </a:ext>
            </a:extLst>
          </p:cNvPr>
          <p:cNvSpPr/>
          <p:nvPr/>
        </p:nvSpPr>
        <p:spPr>
          <a:xfrm rot="5400000">
            <a:off x="-99975" y="2262150"/>
            <a:ext cx="495300" cy="619200"/>
          </a:xfrm>
          <a:prstGeom prst="round2SameRect">
            <a:avLst>
              <a:gd name="adj1" fmla="val 14089"/>
              <a:gd name="adj2" fmla="val 0"/>
            </a:avLst>
          </a:prstGeom>
          <a:solidFill>
            <a:srgbClr val="434343">
              <a:alpha val="57140"/>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6" name="Google Shape;340;p23">
            <a:hlinkClick r:id="" action="ppaction://hlinkshowjump?jump=previousslide"/>
            <a:extLst>
              <a:ext uri="{FF2B5EF4-FFF2-40B4-BE49-F238E27FC236}">
                <a16:creationId xmlns="" xmlns:a16="http://schemas.microsoft.com/office/drawing/2014/main" id="{0EB92B36-2D71-4E4E-88FA-D85AF7101654}"/>
              </a:ext>
            </a:extLst>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Google Shape;341;p23">
            <a:hlinkClick r:id="" action="ppaction://hlinkshowjump?jump=previousslide"/>
            <a:extLst>
              <a:ext uri="{FF2B5EF4-FFF2-40B4-BE49-F238E27FC236}">
                <a16:creationId xmlns="" xmlns:a16="http://schemas.microsoft.com/office/drawing/2014/main" id="{55889995-3A20-4FAD-8CEA-1F8E8BEFDD52}"/>
              </a:ext>
            </a:extLst>
          </p:cNvPr>
          <p:cNvPicPr preferRelativeResize="0"/>
          <p:nvPr/>
        </p:nvPicPr>
        <p:blipFill>
          <a:blip r:embed="rId5">
            <a:alphaModFix/>
          </a:blip>
          <a:stretch>
            <a:fillRect/>
          </a:stretch>
        </p:blipFill>
        <p:spPr>
          <a:xfrm>
            <a:off x="108007" y="2462700"/>
            <a:ext cx="145833" cy="218733"/>
          </a:xfrm>
          <a:prstGeom prst="rect">
            <a:avLst/>
          </a:prstGeom>
          <a:noFill/>
          <a:ln>
            <a:noFill/>
          </a:ln>
        </p:spPr>
      </p:pic>
      <p:sp>
        <p:nvSpPr>
          <p:cNvPr id="28" name="Google Shape;331;p23">
            <a:hlinkClick r:id="" action="ppaction://hlinkshowjump?jump=nextslide"/>
            <a:extLst>
              <a:ext uri="{FF2B5EF4-FFF2-40B4-BE49-F238E27FC236}">
                <a16:creationId xmlns="" xmlns:a16="http://schemas.microsoft.com/office/drawing/2014/main" id="{8ED66FFA-3521-4ACA-AAEF-5BB8FEDCA7B0}"/>
              </a:ext>
            </a:extLst>
          </p:cNvPr>
          <p:cNvSpPr/>
          <p:nvPr/>
        </p:nvSpPr>
        <p:spPr>
          <a:xfrm rot="-5400000">
            <a:off x="8763038" y="2271737"/>
            <a:ext cx="495300" cy="619200"/>
          </a:xfrm>
          <a:prstGeom prst="round2SameRect">
            <a:avLst>
              <a:gd name="adj1" fmla="val 14089"/>
              <a:gd name="adj2" fmla="val 0"/>
            </a:avLst>
          </a:prstGeom>
          <a:solidFill>
            <a:srgbClr val="434343">
              <a:alpha val="57140"/>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9" name="Google Shape;342;p23">
            <a:hlinkClick r:id="" action="ppaction://hlinkshowjump?jump=nextslide"/>
            <a:extLst>
              <a:ext uri="{FF2B5EF4-FFF2-40B4-BE49-F238E27FC236}">
                <a16:creationId xmlns="" xmlns:a16="http://schemas.microsoft.com/office/drawing/2014/main" id="{836AD89E-CA8D-40A5-84FB-3942069A6AE8}"/>
              </a:ext>
            </a:extLst>
          </p:cNvPr>
          <p:cNvSpPr/>
          <p:nvPr/>
        </p:nvSpPr>
        <p:spPr>
          <a:xfrm rot="10800000">
            <a:off x="8792255" y="2448974"/>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 name="Google Shape;343;p23">
            <a:hlinkClick r:id="" action="ppaction://hlinkshowjump?jump=nextslide"/>
            <a:extLst>
              <a:ext uri="{FF2B5EF4-FFF2-40B4-BE49-F238E27FC236}">
                <a16:creationId xmlns="" xmlns:a16="http://schemas.microsoft.com/office/drawing/2014/main" id="{22243B9A-9FAC-451E-851B-7B5A111C3309}"/>
              </a:ext>
            </a:extLst>
          </p:cNvPr>
          <p:cNvPicPr preferRelativeResize="0"/>
          <p:nvPr/>
        </p:nvPicPr>
        <p:blipFill>
          <a:blip r:embed="rId5">
            <a:alphaModFix/>
          </a:blip>
          <a:stretch>
            <a:fillRect/>
          </a:stretch>
        </p:blipFill>
        <p:spPr>
          <a:xfrm rot="10800000">
            <a:off x="8890323" y="2488829"/>
            <a:ext cx="145833" cy="218733"/>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4"/>
        <p:cNvGrpSpPr/>
        <p:nvPr/>
      </p:nvGrpSpPr>
      <p:grpSpPr>
        <a:xfrm>
          <a:off x="0" y="0"/>
          <a:ext cx="0" cy="0"/>
          <a:chOff x="0" y="0"/>
          <a:chExt cx="0" cy="0"/>
        </a:xfrm>
      </p:grpSpPr>
      <p:sp>
        <p:nvSpPr>
          <p:cNvPr id="375" name="Google Shape;375;p25"/>
          <p:cNvSpPr/>
          <p:nvPr/>
        </p:nvSpPr>
        <p:spPr>
          <a:xfrm>
            <a:off x="747075" y="3358030"/>
            <a:ext cx="7647000" cy="1515600"/>
          </a:xfrm>
          <a:prstGeom prst="rect">
            <a:avLst/>
          </a:pr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5"/>
          <p:cNvSpPr/>
          <p:nvPr/>
        </p:nvSpPr>
        <p:spPr>
          <a:xfrm>
            <a:off x="747050" y="3353975"/>
            <a:ext cx="4366800" cy="1515600"/>
          </a:xfrm>
          <a:prstGeom prst="homePlate">
            <a:avLst>
              <a:gd name="adj" fmla="val 29536"/>
            </a:avLst>
          </a:prstGeom>
          <a:solidFill>
            <a:srgbClr val="F78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7" name="Google Shape;377;p25"/>
          <p:cNvPicPr preferRelativeResize="0"/>
          <p:nvPr/>
        </p:nvPicPr>
        <p:blipFill rotWithShape="1">
          <a:blip r:embed="rId4">
            <a:alphaModFix/>
          </a:blip>
          <a:srcRect/>
          <a:stretch/>
        </p:blipFill>
        <p:spPr>
          <a:xfrm>
            <a:off x="907338" y="3516775"/>
            <a:ext cx="285750" cy="266700"/>
          </a:xfrm>
          <a:prstGeom prst="rect">
            <a:avLst/>
          </a:prstGeom>
          <a:noFill/>
          <a:ln>
            <a:noFill/>
          </a:ln>
        </p:spPr>
      </p:pic>
      <p:sp>
        <p:nvSpPr>
          <p:cNvPr id="378" name="Google Shape;378;p25"/>
          <p:cNvSpPr/>
          <p:nvPr/>
        </p:nvSpPr>
        <p:spPr>
          <a:xfrm>
            <a:off x="747073" y="1971121"/>
            <a:ext cx="7647000" cy="1314900"/>
          </a:xfrm>
          <a:prstGeom prst="rect">
            <a:avLst/>
          </a:pr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5"/>
          <p:cNvSpPr/>
          <p:nvPr/>
        </p:nvSpPr>
        <p:spPr>
          <a:xfrm>
            <a:off x="747050" y="1967654"/>
            <a:ext cx="3722100" cy="1314900"/>
          </a:xfrm>
          <a:prstGeom prst="homePlate">
            <a:avLst>
              <a:gd name="adj" fmla="val 28753"/>
            </a:avLst>
          </a:prstGeom>
          <a:solidFill>
            <a:srgbClr val="F78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0" name="Google Shape;380;p25"/>
          <p:cNvPicPr preferRelativeResize="0"/>
          <p:nvPr/>
        </p:nvPicPr>
        <p:blipFill rotWithShape="1">
          <a:blip r:embed="rId4">
            <a:alphaModFix/>
          </a:blip>
          <a:srcRect/>
          <a:stretch/>
        </p:blipFill>
        <p:spPr>
          <a:xfrm>
            <a:off x="907338" y="2128150"/>
            <a:ext cx="285750" cy="266700"/>
          </a:xfrm>
          <a:prstGeom prst="rect">
            <a:avLst/>
          </a:prstGeom>
          <a:noFill/>
          <a:ln>
            <a:noFill/>
          </a:ln>
        </p:spPr>
      </p:pic>
      <p:sp>
        <p:nvSpPr>
          <p:cNvPr id="381" name="Google Shape;381;p25"/>
          <p:cNvSpPr txBox="1"/>
          <p:nvPr/>
        </p:nvSpPr>
        <p:spPr>
          <a:xfrm>
            <a:off x="1269075" y="1986554"/>
            <a:ext cx="3084000" cy="1290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sz="1600" b="1">
                <a:solidFill>
                  <a:schemeClr val="lt1"/>
                </a:solidFill>
                <a:latin typeface="Poppins"/>
                <a:ea typeface="Poppins"/>
                <a:cs typeface="Poppins"/>
                <a:sym typeface="Poppins"/>
              </a:rPr>
              <a:t>Favorabilidad</a:t>
            </a:r>
            <a:endParaRPr b="1">
              <a:solidFill>
                <a:srgbClr val="0C5D5E"/>
              </a:solidFill>
              <a:latin typeface="Poppins"/>
              <a:ea typeface="Poppins"/>
              <a:cs typeface="Poppins"/>
              <a:sym typeface="Poppins"/>
            </a:endParaRPr>
          </a:p>
          <a:p>
            <a:pPr marL="0" lvl="0" indent="0" algn="l" rtl="0">
              <a:lnSpc>
                <a:spcPct val="115000"/>
              </a:lnSpc>
              <a:spcBef>
                <a:spcPts val="0"/>
              </a:spcBef>
              <a:spcAft>
                <a:spcPts val="0"/>
              </a:spcAft>
              <a:buNone/>
            </a:pPr>
            <a:r>
              <a:rPr lang="es" sz="1200">
                <a:solidFill>
                  <a:schemeClr val="lt1"/>
                </a:solidFill>
                <a:latin typeface="Poppins"/>
                <a:ea typeface="Poppins"/>
                <a:cs typeface="Poppins"/>
                <a:sym typeface="Poppins"/>
              </a:rPr>
              <a:t>Cuando tenga dudas sobre la aplicación de una norma, aplique la que cumpla con el interés superior </a:t>
            </a:r>
            <a:br>
              <a:rPr lang="es" sz="1200">
                <a:solidFill>
                  <a:schemeClr val="lt1"/>
                </a:solidFill>
                <a:latin typeface="Poppins"/>
                <a:ea typeface="Poppins"/>
                <a:cs typeface="Poppins"/>
                <a:sym typeface="Poppins"/>
              </a:rPr>
            </a:br>
            <a:r>
              <a:rPr lang="es" sz="1200">
                <a:solidFill>
                  <a:schemeClr val="lt1"/>
                </a:solidFill>
                <a:latin typeface="Poppins"/>
                <a:ea typeface="Poppins"/>
                <a:cs typeface="Poppins"/>
                <a:sym typeface="Poppins"/>
              </a:rPr>
              <a:t>de las y los adolescentes.</a:t>
            </a:r>
            <a:endParaRPr sz="1200">
              <a:solidFill>
                <a:schemeClr val="lt1"/>
              </a:solidFill>
              <a:latin typeface="Poppins"/>
              <a:ea typeface="Poppins"/>
              <a:cs typeface="Poppins"/>
              <a:sym typeface="Poppins"/>
            </a:endParaRPr>
          </a:p>
        </p:txBody>
      </p:sp>
      <p:sp>
        <p:nvSpPr>
          <p:cNvPr id="382" name="Google Shape;382;p25"/>
          <p:cNvSpPr txBox="1"/>
          <p:nvPr/>
        </p:nvSpPr>
        <p:spPr>
          <a:xfrm>
            <a:off x="4493800" y="2054254"/>
            <a:ext cx="3722100" cy="1185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sz="1300">
                <a:solidFill>
                  <a:schemeClr val="lt1"/>
                </a:solidFill>
                <a:latin typeface="Poppins"/>
                <a:ea typeface="Poppins"/>
                <a:cs typeface="Poppins"/>
                <a:sym typeface="Poppins"/>
              </a:rPr>
              <a:t>Si tiene dudas al atender a una adolescente sin documentos de identidad al día, recuerde que cuando se trata de menores de edad, se aplica la acción que favorezca a la adolescente.</a:t>
            </a:r>
            <a:endParaRPr sz="1300">
              <a:solidFill>
                <a:schemeClr val="lt1"/>
              </a:solidFill>
              <a:latin typeface="Poppins"/>
              <a:ea typeface="Poppins"/>
              <a:cs typeface="Poppins"/>
              <a:sym typeface="Poppins"/>
            </a:endParaRPr>
          </a:p>
        </p:txBody>
      </p:sp>
      <p:sp>
        <p:nvSpPr>
          <p:cNvPr id="383" name="Google Shape;383;p25"/>
          <p:cNvSpPr txBox="1"/>
          <p:nvPr/>
        </p:nvSpPr>
        <p:spPr>
          <a:xfrm>
            <a:off x="5075775" y="3419804"/>
            <a:ext cx="3140100" cy="13854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None/>
            </a:pPr>
            <a:r>
              <a:rPr lang="es" sz="1300">
                <a:solidFill>
                  <a:schemeClr val="lt1"/>
                </a:solidFill>
                <a:latin typeface="Poppins"/>
                <a:ea typeface="Poppins"/>
                <a:cs typeface="Poppins"/>
                <a:sym typeface="Poppins"/>
              </a:rPr>
              <a:t>Si está dentro de sus posibilidades, promueva citas de seguimiento con la adolescente y mantenga abiertas las oportunidades </a:t>
            </a:r>
            <a:br>
              <a:rPr lang="es" sz="1300">
                <a:solidFill>
                  <a:schemeClr val="lt1"/>
                </a:solidFill>
                <a:latin typeface="Poppins"/>
                <a:ea typeface="Poppins"/>
                <a:cs typeface="Poppins"/>
                <a:sym typeface="Poppins"/>
              </a:rPr>
            </a:br>
            <a:r>
              <a:rPr lang="es" sz="1300">
                <a:solidFill>
                  <a:schemeClr val="lt1"/>
                </a:solidFill>
                <a:latin typeface="Poppins"/>
                <a:ea typeface="Poppins"/>
                <a:cs typeface="Poppins"/>
                <a:sym typeface="Poppins"/>
              </a:rPr>
              <a:t>de aclarar dudas y consultas mediante diferentes medios.</a:t>
            </a:r>
            <a:endParaRPr sz="1300">
              <a:latin typeface="Poppins"/>
              <a:ea typeface="Poppins"/>
              <a:cs typeface="Poppins"/>
              <a:sym typeface="Poppins"/>
            </a:endParaRPr>
          </a:p>
        </p:txBody>
      </p:sp>
      <p:sp>
        <p:nvSpPr>
          <p:cNvPr id="384" name="Google Shape;384;p25"/>
          <p:cNvSpPr txBox="1"/>
          <p:nvPr/>
        </p:nvSpPr>
        <p:spPr>
          <a:xfrm>
            <a:off x="1269075" y="3371029"/>
            <a:ext cx="3472800" cy="150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sz="1600" b="1">
                <a:solidFill>
                  <a:schemeClr val="lt1"/>
                </a:solidFill>
                <a:latin typeface="Poppins"/>
                <a:ea typeface="Poppins"/>
                <a:cs typeface="Poppins"/>
                <a:sym typeface="Poppins"/>
              </a:rPr>
              <a:t>Continuidad</a:t>
            </a:r>
            <a:endParaRPr sz="1600" b="1">
              <a:solidFill>
                <a:schemeClr val="lt1"/>
              </a:solidFill>
              <a:latin typeface="Poppins"/>
              <a:ea typeface="Poppins"/>
              <a:cs typeface="Poppins"/>
              <a:sym typeface="Poppins"/>
            </a:endParaRPr>
          </a:p>
          <a:p>
            <a:pPr marL="0" lvl="0" indent="0" algn="l" rtl="0">
              <a:lnSpc>
                <a:spcPct val="115000"/>
              </a:lnSpc>
              <a:spcBef>
                <a:spcPts val="0"/>
              </a:spcBef>
              <a:spcAft>
                <a:spcPts val="0"/>
              </a:spcAft>
              <a:buNone/>
            </a:pPr>
            <a:r>
              <a:rPr lang="es" sz="1200">
                <a:solidFill>
                  <a:schemeClr val="lt1"/>
                </a:solidFill>
                <a:latin typeface="Poppins"/>
                <a:ea typeface="Poppins"/>
                <a:cs typeface="Poppins"/>
                <a:sym typeface="Poppins"/>
              </a:rPr>
              <a:t>El servicio de salud debe prestarse de manera ininterrumpida, constante y permanente. Deben ofrecerse de manera regular y continua, y su garantía debe ser responsabilidad del Estado.</a:t>
            </a:r>
            <a:endParaRPr sz="1200">
              <a:solidFill>
                <a:schemeClr val="dk1"/>
              </a:solidFill>
              <a:latin typeface="Poppins"/>
              <a:ea typeface="Poppins"/>
              <a:cs typeface="Poppins"/>
              <a:sym typeface="Poppins"/>
            </a:endParaRPr>
          </a:p>
        </p:txBody>
      </p:sp>
      <p:sp>
        <p:nvSpPr>
          <p:cNvPr id="385" name="Google Shape;385;p25"/>
          <p:cNvSpPr txBox="1"/>
          <p:nvPr/>
        </p:nvSpPr>
        <p:spPr>
          <a:xfrm>
            <a:off x="4673400" y="166579"/>
            <a:ext cx="3722100" cy="477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sz="1900">
                <a:solidFill>
                  <a:srgbClr val="B45F06"/>
                </a:solidFill>
                <a:latin typeface="Poppins"/>
                <a:ea typeface="Poppins"/>
                <a:cs typeface="Poppins"/>
                <a:sym typeface="Poppins"/>
              </a:rPr>
              <a:t>¿Cómo aplicarlo?</a:t>
            </a:r>
            <a:endParaRPr sz="1900">
              <a:solidFill>
                <a:srgbClr val="B45F06"/>
              </a:solidFill>
              <a:latin typeface="Poppins"/>
              <a:ea typeface="Poppins"/>
              <a:cs typeface="Poppins"/>
              <a:sym typeface="Poppins"/>
            </a:endParaRPr>
          </a:p>
        </p:txBody>
      </p:sp>
      <p:sp>
        <p:nvSpPr>
          <p:cNvPr id="386" name="Google Shape;386;p25"/>
          <p:cNvSpPr txBox="1"/>
          <p:nvPr/>
        </p:nvSpPr>
        <p:spPr>
          <a:xfrm>
            <a:off x="748575" y="147179"/>
            <a:ext cx="30000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900">
                <a:solidFill>
                  <a:srgbClr val="B45F06"/>
                </a:solidFill>
                <a:latin typeface="Poppins"/>
                <a:ea typeface="Poppins"/>
                <a:cs typeface="Poppins"/>
                <a:sym typeface="Poppins"/>
              </a:rPr>
              <a:t>Principio</a:t>
            </a:r>
            <a:r>
              <a:rPr lang="es" sz="1900">
                <a:solidFill>
                  <a:srgbClr val="38761D"/>
                </a:solidFill>
                <a:latin typeface="Poppins"/>
                <a:ea typeface="Poppins"/>
                <a:cs typeface="Poppins"/>
                <a:sym typeface="Poppins"/>
              </a:rPr>
              <a:t> </a:t>
            </a:r>
            <a:endParaRPr sz="1900">
              <a:solidFill>
                <a:srgbClr val="38761D"/>
              </a:solidFill>
              <a:latin typeface="Poppins"/>
              <a:ea typeface="Poppins"/>
              <a:cs typeface="Poppins"/>
              <a:sym typeface="Poppins"/>
            </a:endParaRPr>
          </a:p>
        </p:txBody>
      </p:sp>
      <p:sp>
        <p:nvSpPr>
          <p:cNvPr id="387" name="Google Shape;387;p25"/>
          <p:cNvSpPr/>
          <p:nvPr/>
        </p:nvSpPr>
        <p:spPr>
          <a:xfrm>
            <a:off x="748598" y="670180"/>
            <a:ext cx="7647000" cy="1233000"/>
          </a:xfrm>
          <a:prstGeom prst="rect">
            <a:avLst/>
          </a:pr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5"/>
          <p:cNvSpPr/>
          <p:nvPr/>
        </p:nvSpPr>
        <p:spPr>
          <a:xfrm>
            <a:off x="748575" y="666925"/>
            <a:ext cx="3823500" cy="1233000"/>
          </a:xfrm>
          <a:prstGeom prst="homePlate">
            <a:avLst>
              <a:gd name="adj" fmla="val 26942"/>
            </a:avLst>
          </a:prstGeom>
          <a:solidFill>
            <a:srgbClr val="F78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5"/>
          <p:cNvSpPr txBox="1"/>
          <p:nvPr/>
        </p:nvSpPr>
        <p:spPr>
          <a:xfrm>
            <a:off x="1259550" y="677575"/>
            <a:ext cx="3000000" cy="120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sz="1600" b="1">
                <a:solidFill>
                  <a:schemeClr val="lt1"/>
                </a:solidFill>
                <a:latin typeface="Poppins"/>
                <a:ea typeface="Poppins"/>
                <a:cs typeface="Poppins"/>
                <a:sym typeface="Poppins"/>
              </a:rPr>
              <a:t>Celeridad</a:t>
            </a:r>
            <a:endParaRPr sz="1600" b="1">
              <a:solidFill>
                <a:schemeClr val="lt1"/>
              </a:solidFill>
              <a:latin typeface="Poppins"/>
              <a:ea typeface="Poppins"/>
              <a:cs typeface="Poppins"/>
              <a:sym typeface="Poppins"/>
            </a:endParaRPr>
          </a:p>
          <a:p>
            <a:pPr marL="0" lvl="0" indent="0" algn="l" rtl="0">
              <a:spcBef>
                <a:spcPts val="0"/>
              </a:spcBef>
              <a:spcAft>
                <a:spcPts val="0"/>
              </a:spcAft>
              <a:buNone/>
            </a:pPr>
            <a:r>
              <a:rPr lang="es" sz="1200">
                <a:solidFill>
                  <a:schemeClr val="lt1"/>
                </a:solidFill>
                <a:latin typeface="Poppins"/>
                <a:ea typeface="Poppins"/>
                <a:cs typeface="Poppins"/>
                <a:sym typeface="Poppins"/>
              </a:rPr>
              <a:t>Atienda de manera ágil, y promueva dispositivos de participación para canalizar inquietudes y difundir las prestaciones del servicio.</a:t>
            </a:r>
            <a:endParaRPr sz="1200" b="1">
              <a:solidFill>
                <a:schemeClr val="lt1"/>
              </a:solidFill>
              <a:latin typeface="Poppins"/>
              <a:ea typeface="Poppins"/>
              <a:cs typeface="Poppins"/>
              <a:sym typeface="Poppins"/>
            </a:endParaRPr>
          </a:p>
        </p:txBody>
      </p:sp>
      <p:sp>
        <p:nvSpPr>
          <p:cNvPr id="390" name="Google Shape;390;p25"/>
          <p:cNvSpPr txBox="1"/>
          <p:nvPr/>
        </p:nvSpPr>
        <p:spPr>
          <a:xfrm>
            <a:off x="4618575" y="593975"/>
            <a:ext cx="3597300" cy="13854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sz="1300">
                <a:solidFill>
                  <a:schemeClr val="lt1"/>
                </a:solidFill>
                <a:latin typeface="Poppins"/>
                <a:ea typeface="Poppins"/>
                <a:cs typeface="Poppins"/>
                <a:sym typeface="Poppins"/>
              </a:rPr>
              <a:t>Procure la participación de la comunidad en actividades de promoción de la salud. Difunda iniciativas de apoyo a las personas adolescentes como por ejemplo el Proyecto Amelia. </a:t>
            </a:r>
            <a:endParaRPr sz="1300">
              <a:solidFill>
                <a:schemeClr val="lt1"/>
              </a:solidFill>
              <a:latin typeface="Poppins"/>
              <a:ea typeface="Poppins"/>
              <a:cs typeface="Poppins"/>
              <a:sym typeface="Poppins"/>
            </a:endParaRPr>
          </a:p>
        </p:txBody>
      </p:sp>
      <p:pic>
        <p:nvPicPr>
          <p:cNvPr id="391" name="Google Shape;391;p25"/>
          <p:cNvPicPr preferRelativeResize="0"/>
          <p:nvPr/>
        </p:nvPicPr>
        <p:blipFill rotWithShape="1">
          <a:blip r:embed="rId4">
            <a:alphaModFix/>
          </a:blip>
          <a:srcRect/>
          <a:stretch/>
        </p:blipFill>
        <p:spPr>
          <a:xfrm>
            <a:off x="908875" y="809625"/>
            <a:ext cx="285750" cy="266700"/>
          </a:xfrm>
          <a:prstGeom prst="rect">
            <a:avLst/>
          </a:prstGeom>
          <a:noFill/>
          <a:ln>
            <a:noFill/>
          </a:ln>
        </p:spPr>
      </p:pic>
      <p:sp>
        <p:nvSpPr>
          <p:cNvPr id="25" name="Google Shape;339;p23">
            <a:hlinkClick r:id="" action="ppaction://hlinkshowjump?jump=previousslide"/>
            <a:extLst>
              <a:ext uri="{FF2B5EF4-FFF2-40B4-BE49-F238E27FC236}">
                <a16:creationId xmlns="" xmlns:a16="http://schemas.microsoft.com/office/drawing/2014/main" id="{0C4C89A5-81B8-4B52-AA81-151477EAB68B}"/>
              </a:ext>
            </a:extLst>
          </p:cNvPr>
          <p:cNvSpPr/>
          <p:nvPr/>
        </p:nvSpPr>
        <p:spPr>
          <a:xfrm rot="5400000">
            <a:off x="-99975" y="2262150"/>
            <a:ext cx="495300" cy="619200"/>
          </a:xfrm>
          <a:prstGeom prst="round2SameRect">
            <a:avLst>
              <a:gd name="adj1" fmla="val 14089"/>
              <a:gd name="adj2" fmla="val 0"/>
            </a:avLst>
          </a:prstGeom>
          <a:solidFill>
            <a:srgbClr val="434343">
              <a:alpha val="57140"/>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6" name="Google Shape;340;p23">
            <a:hlinkClick r:id="" action="ppaction://hlinkshowjump?jump=previousslide"/>
            <a:extLst>
              <a:ext uri="{FF2B5EF4-FFF2-40B4-BE49-F238E27FC236}">
                <a16:creationId xmlns="" xmlns:a16="http://schemas.microsoft.com/office/drawing/2014/main" id="{03CB07A5-0AA6-4393-B57F-AA62D0B4730A}"/>
              </a:ext>
            </a:extLst>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Google Shape;341;p23">
            <a:hlinkClick r:id="" action="ppaction://hlinkshowjump?jump=previousslide"/>
            <a:extLst>
              <a:ext uri="{FF2B5EF4-FFF2-40B4-BE49-F238E27FC236}">
                <a16:creationId xmlns="" xmlns:a16="http://schemas.microsoft.com/office/drawing/2014/main" id="{8BF59038-165B-4A36-B490-CABE6F63C145}"/>
              </a:ext>
            </a:extLst>
          </p:cNvPr>
          <p:cNvPicPr preferRelativeResize="0"/>
          <p:nvPr/>
        </p:nvPicPr>
        <p:blipFill>
          <a:blip r:embed="rId5">
            <a:alphaModFix/>
          </a:blip>
          <a:stretch>
            <a:fillRect/>
          </a:stretch>
        </p:blipFill>
        <p:spPr>
          <a:xfrm>
            <a:off x="108007" y="2462700"/>
            <a:ext cx="145833" cy="218733"/>
          </a:xfrm>
          <a:prstGeom prst="rect">
            <a:avLst/>
          </a:prstGeom>
          <a:noFill/>
          <a:ln>
            <a:noFill/>
          </a:ln>
        </p:spPr>
      </p:pic>
      <p:sp>
        <p:nvSpPr>
          <p:cNvPr id="28" name="Google Shape;331;p23">
            <a:hlinkClick r:id="" action="ppaction://hlinkshowjump?jump=nextslide"/>
            <a:extLst>
              <a:ext uri="{FF2B5EF4-FFF2-40B4-BE49-F238E27FC236}">
                <a16:creationId xmlns="" xmlns:a16="http://schemas.microsoft.com/office/drawing/2014/main" id="{06F8FB7A-FB43-4556-81F0-C5BF46615D0F}"/>
              </a:ext>
            </a:extLst>
          </p:cNvPr>
          <p:cNvSpPr/>
          <p:nvPr/>
        </p:nvSpPr>
        <p:spPr>
          <a:xfrm rot="-5400000">
            <a:off x="8763038" y="2271737"/>
            <a:ext cx="495300" cy="619200"/>
          </a:xfrm>
          <a:prstGeom prst="round2SameRect">
            <a:avLst>
              <a:gd name="adj1" fmla="val 14089"/>
              <a:gd name="adj2" fmla="val 0"/>
            </a:avLst>
          </a:prstGeom>
          <a:solidFill>
            <a:srgbClr val="434343">
              <a:alpha val="57140"/>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9" name="Google Shape;342;p23">
            <a:hlinkClick r:id="" action="ppaction://hlinkshowjump?jump=nextslide"/>
            <a:extLst>
              <a:ext uri="{FF2B5EF4-FFF2-40B4-BE49-F238E27FC236}">
                <a16:creationId xmlns="" xmlns:a16="http://schemas.microsoft.com/office/drawing/2014/main" id="{B1BCB930-7E79-4B4B-B1CC-67BF2372C8DC}"/>
              </a:ext>
            </a:extLst>
          </p:cNvPr>
          <p:cNvSpPr/>
          <p:nvPr/>
        </p:nvSpPr>
        <p:spPr>
          <a:xfrm rot="10800000">
            <a:off x="8792255" y="2448974"/>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 name="Google Shape;343;p23">
            <a:hlinkClick r:id="" action="ppaction://hlinkshowjump?jump=nextslide"/>
            <a:extLst>
              <a:ext uri="{FF2B5EF4-FFF2-40B4-BE49-F238E27FC236}">
                <a16:creationId xmlns="" xmlns:a16="http://schemas.microsoft.com/office/drawing/2014/main" id="{2C07EDCA-A395-4AA3-B95A-65363AD99AC5}"/>
              </a:ext>
            </a:extLst>
          </p:cNvPr>
          <p:cNvPicPr preferRelativeResize="0"/>
          <p:nvPr/>
        </p:nvPicPr>
        <p:blipFill>
          <a:blip r:embed="rId5">
            <a:alphaModFix/>
          </a:blip>
          <a:stretch>
            <a:fillRect/>
          </a:stretch>
        </p:blipFill>
        <p:spPr>
          <a:xfrm rot="10800000">
            <a:off x="8890323" y="2488829"/>
            <a:ext cx="145833" cy="218733"/>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1"/>
        <p:cNvGrpSpPr/>
        <p:nvPr/>
      </p:nvGrpSpPr>
      <p:grpSpPr>
        <a:xfrm>
          <a:off x="0" y="0"/>
          <a:ext cx="0" cy="0"/>
          <a:chOff x="0" y="0"/>
          <a:chExt cx="0" cy="0"/>
        </a:xfrm>
      </p:grpSpPr>
      <p:sp>
        <p:nvSpPr>
          <p:cNvPr id="402" name="Google Shape;402;p26"/>
          <p:cNvSpPr txBox="1"/>
          <p:nvPr/>
        </p:nvSpPr>
        <p:spPr>
          <a:xfrm>
            <a:off x="1562100" y="1789961"/>
            <a:ext cx="4267200" cy="21087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s" sz="2500" b="1">
                <a:solidFill>
                  <a:srgbClr val="91C73E"/>
                </a:solidFill>
                <a:latin typeface="Poppins"/>
                <a:ea typeface="Poppins"/>
                <a:cs typeface="Poppins"/>
                <a:sym typeface="Poppins"/>
              </a:rPr>
              <a:t>Escuchemos</a:t>
            </a:r>
            <a:r>
              <a:rPr lang="es" sz="2500" b="1">
                <a:solidFill>
                  <a:schemeClr val="lt1"/>
                </a:solidFill>
                <a:latin typeface="Poppins"/>
                <a:ea typeface="Poppins"/>
                <a:cs typeface="Poppins"/>
                <a:sym typeface="Poppins"/>
              </a:rPr>
              <a:t> los siguientes casos e identifiquemos cuáles abordajes aplican los principios rectores.</a:t>
            </a:r>
            <a:endParaRPr sz="2500" b="1">
              <a:solidFill>
                <a:srgbClr val="FFFFFF"/>
              </a:solidFill>
              <a:latin typeface="Poppins"/>
              <a:ea typeface="Poppins"/>
              <a:cs typeface="Poppins"/>
              <a:sym typeface="Poppins"/>
            </a:endParaRPr>
          </a:p>
        </p:txBody>
      </p:sp>
      <p:pic>
        <p:nvPicPr>
          <p:cNvPr id="408" name="Google Shape;408;p26"/>
          <p:cNvPicPr preferRelativeResize="0"/>
          <p:nvPr/>
        </p:nvPicPr>
        <p:blipFill>
          <a:blip r:embed="rId4">
            <a:alphaModFix/>
          </a:blip>
          <a:stretch>
            <a:fillRect/>
          </a:stretch>
        </p:blipFill>
        <p:spPr>
          <a:xfrm>
            <a:off x="6369557" y="1952875"/>
            <a:ext cx="2360693" cy="3428751"/>
          </a:xfrm>
          <a:prstGeom prst="rect">
            <a:avLst/>
          </a:prstGeom>
          <a:noFill/>
          <a:ln>
            <a:noFill/>
          </a:ln>
        </p:spPr>
      </p:pic>
      <p:grpSp>
        <p:nvGrpSpPr>
          <p:cNvPr id="409" name="Google Shape;409;p26"/>
          <p:cNvGrpSpPr/>
          <p:nvPr/>
        </p:nvGrpSpPr>
        <p:grpSpPr>
          <a:xfrm>
            <a:off x="1704975" y="823436"/>
            <a:ext cx="838200" cy="838200"/>
            <a:chOff x="1704975" y="752475"/>
            <a:chExt cx="838200" cy="838200"/>
          </a:xfrm>
        </p:grpSpPr>
        <p:sp>
          <p:nvSpPr>
            <p:cNvPr id="410" name="Google Shape;410;p26"/>
            <p:cNvSpPr/>
            <p:nvPr/>
          </p:nvSpPr>
          <p:spPr>
            <a:xfrm>
              <a:off x="1704975" y="752475"/>
              <a:ext cx="838200" cy="838200"/>
            </a:xfrm>
            <a:prstGeom prst="ellipse">
              <a:avLst/>
            </a:prstGeom>
            <a:solidFill>
              <a:srgbClr val="0C5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1" name="Google Shape;411;p26"/>
            <p:cNvPicPr preferRelativeResize="0"/>
            <p:nvPr/>
          </p:nvPicPr>
          <p:blipFill>
            <a:blip r:embed="rId5">
              <a:alphaModFix/>
            </a:blip>
            <a:stretch>
              <a:fillRect/>
            </a:stretch>
          </p:blipFill>
          <p:spPr>
            <a:xfrm>
              <a:off x="1833525" y="876300"/>
              <a:ext cx="590725" cy="593000"/>
            </a:xfrm>
            <a:prstGeom prst="rect">
              <a:avLst/>
            </a:prstGeom>
            <a:noFill/>
            <a:ln>
              <a:noFill/>
            </a:ln>
          </p:spPr>
        </p:pic>
      </p:grpSp>
      <p:sp>
        <p:nvSpPr>
          <p:cNvPr id="15" name="Google Shape;96;p14">
            <a:hlinkClick r:id="" action="ppaction://hlinkshowjump?jump=nextslide"/>
            <a:extLst>
              <a:ext uri="{FF2B5EF4-FFF2-40B4-BE49-F238E27FC236}">
                <a16:creationId xmlns="" xmlns:a16="http://schemas.microsoft.com/office/drawing/2014/main" id="{9267468B-2D8F-4155-AAA9-D91D28E9A165}"/>
              </a:ext>
            </a:extLst>
          </p:cNvPr>
          <p:cNvSpPr/>
          <p:nvPr/>
        </p:nvSpPr>
        <p:spPr>
          <a:xfrm rot="-5400000">
            <a:off x="8763038" y="2271737"/>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6" name="Google Shape;97;p14">
            <a:hlinkClick r:id="" action="ppaction://hlinkshowjump?jump=nextslide"/>
            <a:extLst>
              <a:ext uri="{FF2B5EF4-FFF2-40B4-BE49-F238E27FC236}">
                <a16:creationId xmlns="" xmlns:a16="http://schemas.microsoft.com/office/drawing/2014/main" id="{AE2335CD-2DAA-4816-AF11-FD0E8A7AE76E}"/>
              </a:ext>
            </a:extLst>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98;p14">
            <a:hlinkClick r:id="" action="ppaction://hlinkshowjump?jump=nextslide"/>
            <a:extLst>
              <a:ext uri="{FF2B5EF4-FFF2-40B4-BE49-F238E27FC236}">
                <a16:creationId xmlns="" xmlns:a16="http://schemas.microsoft.com/office/drawing/2014/main" id="{14597F55-37B0-40E9-98D4-B5D046C099DC}"/>
              </a:ext>
            </a:extLst>
          </p:cNvPr>
          <p:cNvPicPr preferRelativeResize="0"/>
          <p:nvPr/>
        </p:nvPicPr>
        <p:blipFill>
          <a:blip r:embed="rId6">
            <a:alphaModFix/>
          </a:blip>
          <a:stretch>
            <a:fillRect/>
          </a:stretch>
        </p:blipFill>
        <p:spPr>
          <a:xfrm rot="10800000">
            <a:off x="8904523" y="2471654"/>
            <a:ext cx="145833" cy="218733"/>
          </a:xfrm>
          <a:prstGeom prst="rect">
            <a:avLst/>
          </a:prstGeom>
          <a:noFill/>
          <a:ln>
            <a:noFill/>
          </a:ln>
        </p:spPr>
      </p:pic>
      <p:sp>
        <p:nvSpPr>
          <p:cNvPr id="18" name="Google Shape;105;p15">
            <a:hlinkClick r:id="" action="ppaction://hlinkshowjump?jump=previousslide"/>
            <a:extLst>
              <a:ext uri="{FF2B5EF4-FFF2-40B4-BE49-F238E27FC236}">
                <a16:creationId xmlns="" xmlns:a16="http://schemas.microsoft.com/office/drawing/2014/main" id="{7E549949-86C6-46B9-A6EC-31ACD61ED069}"/>
              </a:ext>
            </a:extLst>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Google Shape;106;p15">
            <a:extLst>
              <a:ext uri="{FF2B5EF4-FFF2-40B4-BE49-F238E27FC236}">
                <a16:creationId xmlns="" xmlns:a16="http://schemas.microsoft.com/office/drawing/2014/main" id="{ADEA841C-486D-40E7-A114-4F362525A958}"/>
              </a:ext>
            </a:extLst>
          </p:cNvPr>
          <p:cNvPicPr preferRelativeResize="0"/>
          <p:nvPr/>
        </p:nvPicPr>
        <p:blipFill>
          <a:blip r:embed="rId6">
            <a:alphaModFix/>
          </a:blip>
          <a:stretch>
            <a:fillRect/>
          </a:stretch>
        </p:blipFill>
        <p:spPr>
          <a:xfrm>
            <a:off x="138957" y="2462775"/>
            <a:ext cx="145833" cy="218733"/>
          </a:xfrm>
          <a:prstGeom prst="rect">
            <a:avLst/>
          </a:prstGeom>
          <a:noFill/>
          <a:ln>
            <a:noFill/>
          </a:ln>
        </p:spPr>
      </p:pic>
      <p:sp>
        <p:nvSpPr>
          <p:cNvPr id="20" name="Google Shape;107;p15">
            <a:hlinkClick r:id="" action="ppaction://hlinkshowjump?jump=previousslide"/>
            <a:extLst>
              <a:ext uri="{FF2B5EF4-FFF2-40B4-BE49-F238E27FC236}">
                <a16:creationId xmlns="" xmlns:a16="http://schemas.microsoft.com/office/drawing/2014/main" id="{72317078-5C04-403A-813F-D6E6823F3933}"/>
              </a:ext>
            </a:extLst>
          </p:cNvPr>
          <p:cNvSpPr/>
          <p:nvPr/>
        </p:nvSpPr>
        <p:spPr>
          <a:xfrm rot="5400000">
            <a:off x="-99975" y="2262150"/>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1" name="Google Shape;108;p15">
            <a:hlinkClick r:id="" action="ppaction://hlinkshowjump?jump=previousslide"/>
            <a:extLst>
              <a:ext uri="{FF2B5EF4-FFF2-40B4-BE49-F238E27FC236}">
                <a16:creationId xmlns="" xmlns:a16="http://schemas.microsoft.com/office/drawing/2014/main" id="{C2C496A2-AFFE-4301-BEA0-426EB844E3D8}"/>
              </a:ext>
            </a:extLst>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 name="Google Shape;109;p15">
            <a:hlinkClick r:id="" action="ppaction://hlinkshowjump?jump=previousslide"/>
            <a:extLst>
              <a:ext uri="{FF2B5EF4-FFF2-40B4-BE49-F238E27FC236}">
                <a16:creationId xmlns="" xmlns:a16="http://schemas.microsoft.com/office/drawing/2014/main" id="{605FA321-58A6-4569-92F0-19243AA79C6A}"/>
              </a:ext>
            </a:extLst>
          </p:cNvPr>
          <p:cNvPicPr preferRelativeResize="0"/>
          <p:nvPr/>
        </p:nvPicPr>
        <p:blipFill>
          <a:blip r:embed="rId6">
            <a:alphaModFix/>
          </a:blip>
          <a:stretch>
            <a:fillRect/>
          </a:stretch>
        </p:blipFill>
        <p:spPr>
          <a:xfrm>
            <a:off x="108007" y="2462700"/>
            <a:ext cx="145833" cy="218733"/>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2E8E4"/>
        </a:solidFill>
        <a:effectLst/>
      </p:bgPr>
    </p:bg>
    <p:spTree>
      <p:nvGrpSpPr>
        <p:cNvPr id="1" name="Shape 418"/>
        <p:cNvGrpSpPr/>
        <p:nvPr/>
      </p:nvGrpSpPr>
      <p:grpSpPr>
        <a:xfrm>
          <a:off x="0" y="0"/>
          <a:ext cx="0" cy="0"/>
          <a:chOff x="0" y="0"/>
          <a:chExt cx="0" cy="0"/>
        </a:xfrm>
      </p:grpSpPr>
      <p:pic>
        <p:nvPicPr>
          <p:cNvPr id="419" name="Google Shape;419;p27"/>
          <p:cNvPicPr preferRelativeResize="0"/>
          <p:nvPr/>
        </p:nvPicPr>
        <p:blipFill>
          <a:blip r:embed="rId5">
            <a:alphaModFix amt="83000"/>
          </a:blip>
          <a:stretch>
            <a:fillRect/>
          </a:stretch>
        </p:blipFill>
        <p:spPr>
          <a:xfrm rot="2700000">
            <a:off x="512612" y="1542463"/>
            <a:ext cx="3753901" cy="3164626"/>
          </a:xfrm>
          <a:prstGeom prst="rect">
            <a:avLst/>
          </a:prstGeom>
          <a:noFill/>
          <a:ln>
            <a:noFill/>
          </a:ln>
        </p:spPr>
      </p:pic>
      <p:pic>
        <p:nvPicPr>
          <p:cNvPr id="420" name="Google Shape;420;p27"/>
          <p:cNvPicPr preferRelativeResize="0"/>
          <p:nvPr/>
        </p:nvPicPr>
        <p:blipFill>
          <a:blip r:embed="rId6">
            <a:alphaModFix/>
          </a:blip>
          <a:stretch>
            <a:fillRect/>
          </a:stretch>
        </p:blipFill>
        <p:spPr>
          <a:xfrm>
            <a:off x="52800" y="1427400"/>
            <a:ext cx="4628653" cy="3371726"/>
          </a:xfrm>
          <a:prstGeom prst="rect">
            <a:avLst/>
          </a:prstGeom>
          <a:noFill/>
          <a:ln>
            <a:noFill/>
          </a:ln>
        </p:spPr>
      </p:pic>
      <p:sp>
        <p:nvSpPr>
          <p:cNvPr id="421" name="Google Shape;421;p27"/>
          <p:cNvSpPr/>
          <p:nvPr/>
        </p:nvSpPr>
        <p:spPr>
          <a:xfrm>
            <a:off x="4449373" y="0"/>
            <a:ext cx="43623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solidFill>
                <a:srgbClr val="38761D"/>
              </a:solidFill>
              <a:latin typeface="Poppins"/>
              <a:ea typeface="Poppins"/>
              <a:cs typeface="Poppins"/>
              <a:sym typeface="Poppins"/>
            </a:endParaRPr>
          </a:p>
        </p:txBody>
      </p:sp>
      <p:sp>
        <p:nvSpPr>
          <p:cNvPr id="422" name="Google Shape;422;p27"/>
          <p:cNvSpPr/>
          <p:nvPr/>
        </p:nvSpPr>
        <p:spPr>
          <a:xfrm>
            <a:off x="586825" y="352950"/>
            <a:ext cx="1546800" cy="475200"/>
          </a:xfrm>
          <a:prstGeom prst="roundRect">
            <a:avLst>
              <a:gd name="adj" fmla="val 50000"/>
            </a:avLst>
          </a:prstGeom>
          <a:solidFill>
            <a:srgbClr val="0C5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600" b="1" dirty="0">
                <a:solidFill>
                  <a:srgbClr val="FFFFFF"/>
                </a:solidFill>
                <a:latin typeface="Century Gothic"/>
                <a:ea typeface="Century Gothic"/>
                <a:cs typeface="Century Gothic"/>
                <a:sym typeface="Century Gothic"/>
              </a:rPr>
              <a:t>Caso #1</a:t>
            </a:r>
            <a:endParaRPr sz="1600" b="1" dirty="0">
              <a:solidFill>
                <a:srgbClr val="FFFFFF"/>
              </a:solidFill>
              <a:latin typeface="Century Gothic"/>
              <a:ea typeface="Century Gothic"/>
              <a:cs typeface="Century Gothic"/>
              <a:sym typeface="Century Gothic"/>
            </a:endParaRPr>
          </a:p>
        </p:txBody>
      </p:sp>
      <p:sp>
        <p:nvSpPr>
          <p:cNvPr id="423" name="Google Shape;423;p27"/>
          <p:cNvSpPr txBox="1"/>
          <p:nvPr/>
        </p:nvSpPr>
        <p:spPr>
          <a:xfrm>
            <a:off x="4633898" y="226799"/>
            <a:ext cx="39333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a:solidFill>
                  <a:srgbClr val="9E9E9E"/>
                </a:solidFill>
                <a:latin typeface="Poppins"/>
                <a:ea typeface="Poppins"/>
                <a:cs typeface="Poppins"/>
                <a:sym typeface="Poppins"/>
              </a:rPr>
              <a:t>Seleccione una forma de </a:t>
            </a:r>
            <a:br>
              <a:rPr lang="es" sz="1600">
                <a:solidFill>
                  <a:srgbClr val="9E9E9E"/>
                </a:solidFill>
                <a:latin typeface="Poppins"/>
                <a:ea typeface="Poppins"/>
                <a:cs typeface="Poppins"/>
                <a:sym typeface="Poppins"/>
              </a:rPr>
            </a:br>
            <a:r>
              <a:rPr lang="es" sz="1600">
                <a:solidFill>
                  <a:srgbClr val="9E9E9E"/>
                </a:solidFill>
                <a:latin typeface="Poppins"/>
                <a:ea typeface="Poppins"/>
                <a:cs typeface="Poppins"/>
                <a:sym typeface="Poppins"/>
              </a:rPr>
              <a:t>aplicar un principio rector:</a:t>
            </a:r>
            <a:endParaRPr sz="1600">
              <a:solidFill>
                <a:srgbClr val="9E9E9E"/>
              </a:solidFill>
              <a:latin typeface="Poppins"/>
              <a:ea typeface="Poppins"/>
              <a:cs typeface="Poppins"/>
              <a:sym typeface="Poppins"/>
            </a:endParaRPr>
          </a:p>
        </p:txBody>
      </p:sp>
      <p:sp>
        <p:nvSpPr>
          <p:cNvPr id="424" name="Google Shape;424;p27">
            <a:hlinkClick r:id="rId7" action="ppaction://hlinksldjump"/>
          </p:cNvPr>
          <p:cNvSpPr/>
          <p:nvPr/>
        </p:nvSpPr>
        <p:spPr>
          <a:xfrm>
            <a:off x="4813125" y="1056425"/>
            <a:ext cx="3753900" cy="1033500"/>
          </a:xfrm>
          <a:prstGeom prst="roundRect">
            <a:avLst>
              <a:gd name="adj" fmla="val 16667"/>
            </a:avLst>
          </a:prstGeom>
          <a:noFill/>
          <a:ln w="19050" cap="flat" cmpd="sng">
            <a:solidFill>
              <a:srgbClr val="91C73E"/>
            </a:solidFill>
            <a:prstDash val="solid"/>
            <a:round/>
            <a:headEnd type="none" w="sm" len="sm"/>
            <a:tailEnd type="none" w="sm" len="sm"/>
          </a:ln>
        </p:spPr>
        <p:txBody>
          <a:bodyPr spcFirstLastPara="1" wrap="square" lIns="306000" tIns="126000" rIns="162000" bIns="126000" anchor="ctr" anchorCtr="0">
            <a:noAutofit/>
          </a:bodyPr>
          <a:lstStyle/>
          <a:p>
            <a:pPr marL="0" lvl="0" indent="0" algn="just" rtl="0">
              <a:spcBef>
                <a:spcPts val="0"/>
              </a:spcBef>
              <a:spcAft>
                <a:spcPts val="0"/>
              </a:spcAft>
              <a:buNone/>
            </a:pPr>
            <a:r>
              <a:rPr lang="es" sz="1200">
                <a:solidFill>
                  <a:srgbClr val="38761D"/>
                </a:solidFill>
                <a:latin typeface="Poppins"/>
                <a:ea typeface="Poppins"/>
                <a:cs typeface="Poppins"/>
                <a:sym typeface="Poppins"/>
              </a:rPr>
              <a:t>Le pedí a Jocelin que tomara su tiempo, que respirara tranquila y le ofrecí un vaso de agua mientras yo salía a llamar a su mamá para que la apoyara.</a:t>
            </a:r>
            <a:endParaRPr sz="1200">
              <a:solidFill>
                <a:srgbClr val="38761D"/>
              </a:solidFill>
              <a:latin typeface="Century Gothic"/>
              <a:ea typeface="Century Gothic"/>
              <a:cs typeface="Century Gothic"/>
              <a:sym typeface="Century Gothic"/>
            </a:endParaRPr>
          </a:p>
        </p:txBody>
      </p:sp>
      <p:sp>
        <p:nvSpPr>
          <p:cNvPr id="425" name="Google Shape;425;p27">
            <a:hlinkClick r:id="rId8" action="ppaction://hlinksldjump"/>
          </p:cNvPr>
          <p:cNvSpPr/>
          <p:nvPr/>
        </p:nvSpPr>
        <p:spPr>
          <a:xfrm>
            <a:off x="4813300" y="3652125"/>
            <a:ext cx="3753900" cy="993000"/>
          </a:xfrm>
          <a:prstGeom prst="roundRect">
            <a:avLst>
              <a:gd name="adj" fmla="val 16667"/>
            </a:avLst>
          </a:prstGeom>
          <a:noFill/>
          <a:ln w="19050" cap="flat" cmpd="sng">
            <a:solidFill>
              <a:srgbClr val="91C73E"/>
            </a:solidFill>
            <a:prstDash val="solid"/>
            <a:round/>
            <a:headEnd type="none" w="sm" len="sm"/>
            <a:tailEnd type="none" w="sm" len="sm"/>
          </a:ln>
        </p:spPr>
        <p:txBody>
          <a:bodyPr spcFirstLastPara="1" wrap="square" lIns="306000" tIns="126000" rIns="162000" bIns="126000" anchor="ctr" anchorCtr="0">
            <a:noAutofit/>
          </a:bodyPr>
          <a:lstStyle/>
          <a:p>
            <a:pPr marL="0" marR="0" lvl="0" indent="0" algn="just" rtl="0">
              <a:lnSpc>
                <a:spcPct val="100000"/>
              </a:lnSpc>
              <a:spcBef>
                <a:spcPts val="0"/>
              </a:spcBef>
              <a:spcAft>
                <a:spcPts val="0"/>
              </a:spcAft>
              <a:buNone/>
            </a:pPr>
            <a:r>
              <a:rPr lang="es" sz="1200">
                <a:solidFill>
                  <a:srgbClr val="38761D"/>
                </a:solidFill>
                <a:latin typeface="Poppins"/>
                <a:ea typeface="Poppins"/>
                <a:cs typeface="Poppins"/>
                <a:sym typeface="Poppins"/>
              </a:rPr>
              <a:t>Le dije a Jocelin que no debía llorar, que tenía que tranquilizarse un poco para que al salir del consultorio pudiera hablar con su mamá.</a:t>
            </a:r>
            <a:endParaRPr sz="1200">
              <a:solidFill>
                <a:srgbClr val="38761D"/>
              </a:solidFill>
              <a:latin typeface="Poppins"/>
              <a:ea typeface="Poppins"/>
              <a:cs typeface="Poppins"/>
              <a:sym typeface="Poppins"/>
            </a:endParaRPr>
          </a:p>
        </p:txBody>
      </p:sp>
      <p:sp>
        <p:nvSpPr>
          <p:cNvPr id="426" name="Google Shape;426;p27">
            <a:hlinkClick r:id="rId9" action="ppaction://hlinksldjump"/>
          </p:cNvPr>
          <p:cNvSpPr/>
          <p:nvPr/>
        </p:nvSpPr>
        <p:spPr>
          <a:xfrm>
            <a:off x="4813125" y="2260525"/>
            <a:ext cx="3753900" cy="1221000"/>
          </a:xfrm>
          <a:prstGeom prst="roundRect">
            <a:avLst>
              <a:gd name="adj" fmla="val 16667"/>
            </a:avLst>
          </a:prstGeom>
          <a:noFill/>
          <a:ln w="19050" cap="flat" cmpd="sng">
            <a:solidFill>
              <a:srgbClr val="91C73E"/>
            </a:solidFill>
            <a:prstDash val="solid"/>
            <a:round/>
            <a:headEnd type="none" w="sm" len="sm"/>
            <a:tailEnd type="none" w="sm" len="sm"/>
          </a:ln>
        </p:spPr>
        <p:txBody>
          <a:bodyPr spcFirstLastPara="1" wrap="square" lIns="306000" tIns="126000" rIns="162000" bIns="126000" anchor="ctr" anchorCtr="0">
            <a:noAutofit/>
          </a:bodyPr>
          <a:lstStyle/>
          <a:p>
            <a:pPr marL="0" marR="0" lvl="0" indent="0" algn="just" rtl="0">
              <a:lnSpc>
                <a:spcPct val="100000"/>
              </a:lnSpc>
              <a:spcBef>
                <a:spcPts val="0"/>
              </a:spcBef>
              <a:spcAft>
                <a:spcPts val="0"/>
              </a:spcAft>
              <a:buNone/>
            </a:pPr>
            <a:r>
              <a:rPr lang="es" sz="1200">
                <a:solidFill>
                  <a:srgbClr val="38761D"/>
                </a:solidFill>
                <a:latin typeface="Poppins"/>
                <a:ea typeface="Poppins"/>
                <a:cs typeface="Poppins"/>
                <a:sym typeface="Poppins"/>
              </a:rPr>
              <a:t>Le recordé a Jocelin que la consulta era privada y confidencial. Además le comenté que  estaba disponible para apoyarla, por lo que era un espacio seguro para hablar si lo deseaba.</a:t>
            </a:r>
            <a:endParaRPr sz="1200">
              <a:solidFill>
                <a:srgbClr val="38761D"/>
              </a:solidFill>
              <a:latin typeface="Poppins"/>
              <a:ea typeface="Poppins"/>
              <a:cs typeface="Poppins"/>
              <a:sym typeface="Poppins"/>
            </a:endParaRPr>
          </a:p>
        </p:txBody>
      </p:sp>
      <p:sp>
        <p:nvSpPr>
          <p:cNvPr id="427" name="Google Shape;427;p27"/>
          <p:cNvSpPr txBox="1"/>
          <p:nvPr/>
        </p:nvSpPr>
        <p:spPr>
          <a:xfrm>
            <a:off x="586825" y="877975"/>
            <a:ext cx="1567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a:solidFill>
                  <a:srgbClr val="88B539"/>
                </a:solidFill>
                <a:latin typeface="Poppins"/>
                <a:ea typeface="Poppins"/>
                <a:cs typeface="Poppins"/>
                <a:sym typeface="Poppins"/>
              </a:rPr>
              <a:t>Click en el ícono para escuchar el caso.</a:t>
            </a:r>
            <a:endParaRPr sz="900">
              <a:solidFill>
                <a:srgbClr val="88B539"/>
              </a:solidFill>
              <a:latin typeface="Poppins"/>
              <a:ea typeface="Poppins"/>
              <a:cs typeface="Poppins"/>
              <a:sym typeface="Poppins"/>
            </a:endParaRPr>
          </a:p>
        </p:txBody>
      </p:sp>
      <p:sp>
        <p:nvSpPr>
          <p:cNvPr id="428" name="Google Shape;428;p27">
            <a:hlinkClick r:id="" action="ppaction://hlinkshowjump?jump=previousslide"/>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9" name="Google Shape;429;p27"/>
          <p:cNvPicPr preferRelativeResize="0"/>
          <p:nvPr/>
        </p:nvPicPr>
        <p:blipFill>
          <a:blip r:embed="rId10">
            <a:alphaModFix/>
          </a:blip>
          <a:stretch>
            <a:fillRect/>
          </a:stretch>
        </p:blipFill>
        <p:spPr>
          <a:xfrm>
            <a:off x="138957" y="2462775"/>
            <a:ext cx="145833" cy="218733"/>
          </a:xfrm>
          <a:prstGeom prst="rect">
            <a:avLst/>
          </a:prstGeom>
          <a:noFill/>
          <a:ln>
            <a:noFill/>
          </a:ln>
        </p:spPr>
      </p:pic>
      <p:sp>
        <p:nvSpPr>
          <p:cNvPr id="430" name="Google Shape;430;p27">
            <a:hlinkClick r:id="" action="ppaction://hlinkshowjump?jump=previousslide"/>
          </p:cNvPr>
          <p:cNvSpPr/>
          <p:nvPr/>
        </p:nvSpPr>
        <p:spPr>
          <a:xfrm rot="5400000">
            <a:off x="-99975" y="2262150"/>
            <a:ext cx="495300" cy="619200"/>
          </a:xfrm>
          <a:prstGeom prst="round2SameRect">
            <a:avLst>
              <a:gd name="adj1" fmla="val 14089"/>
              <a:gd name="adj2" fmla="val 0"/>
            </a:avLst>
          </a:prstGeom>
          <a:solidFill>
            <a:srgbClr val="274E13"/>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431" name="Google Shape;431;p27">
            <a:hlinkClick r:id="" action="ppaction://hlinkshowjump?jump=previousslide"/>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2" name="Google Shape;432;p27">
            <a:hlinkClick r:id="" action="ppaction://hlinkshowjump?jump=previousslide"/>
          </p:cNvPr>
          <p:cNvPicPr preferRelativeResize="0"/>
          <p:nvPr/>
        </p:nvPicPr>
        <p:blipFill rotWithShape="1">
          <a:blip r:embed="rId11">
            <a:alphaModFix/>
          </a:blip>
          <a:srcRect b="10"/>
          <a:stretch/>
        </p:blipFill>
        <p:spPr>
          <a:xfrm>
            <a:off x="108007" y="2462700"/>
            <a:ext cx="145833" cy="218733"/>
          </a:xfrm>
          <a:prstGeom prst="rect">
            <a:avLst/>
          </a:prstGeom>
          <a:noFill/>
          <a:ln>
            <a:noFill/>
          </a:ln>
        </p:spPr>
      </p:pic>
      <p:grpSp>
        <p:nvGrpSpPr>
          <p:cNvPr id="5" name="Grupo 4">
            <a:extLst>
              <a:ext uri="{FF2B5EF4-FFF2-40B4-BE49-F238E27FC236}">
                <a16:creationId xmlns="" xmlns:a16="http://schemas.microsoft.com/office/drawing/2014/main" id="{DBB72C9E-D8DB-424E-BC9E-CDDDA21216B2}"/>
              </a:ext>
            </a:extLst>
          </p:cNvPr>
          <p:cNvGrpSpPr/>
          <p:nvPr/>
        </p:nvGrpSpPr>
        <p:grpSpPr>
          <a:xfrm>
            <a:off x="8698697" y="2333370"/>
            <a:ext cx="619200" cy="495300"/>
            <a:chOff x="8698697" y="2333370"/>
            <a:chExt cx="619200" cy="495300"/>
          </a:xfrm>
        </p:grpSpPr>
        <p:sp>
          <p:nvSpPr>
            <p:cNvPr id="433" name="Google Shape;433;p27">
              <a:hlinkClick r:id="rId12" action="ppaction://hlinksldjump"/>
            </p:cNvPr>
            <p:cNvSpPr/>
            <p:nvPr/>
          </p:nvSpPr>
          <p:spPr>
            <a:xfrm rot="-5400000">
              <a:off x="8760647" y="2271420"/>
              <a:ext cx="495300" cy="619200"/>
            </a:xfrm>
            <a:prstGeom prst="round2SameRect">
              <a:avLst>
                <a:gd name="adj1" fmla="val 14089"/>
                <a:gd name="adj2" fmla="val 0"/>
              </a:avLst>
            </a:prstGeom>
            <a:solidFill>
              <a:srgbClr val="274E13"/>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434" name="Google Shape;434;p27">
              <a:hlinkClick r:id="rId12" action="ppaction://hlinksldjump"/>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5" name="Google Shape;435;p27">
              <a:hlinkClick r:id="rId12" action="ppaction://hlinksldjump"/>
            </p:cNvPr>
            <p:cNvPicPr preferRelativeResize="0"/>
            <p:nvPr/>
          </p:nvPicPr>
          <p:blipFill rotWithShape="1">
            <a:blip r:embed="rId11">
              <a:alphaModFix/>
            </a:blip>
            <a:srcRect b="10"/>
            <a:stretch/>
          </p:blipFill>
          <p:spPr>
            <a:xfrm rot="10800000">
              <a:off x="8904523" y="2471654"/>
              <a:ext cx="145833" cy="218733"/>
            </a:xfrm>
            <a:prstGeom prst="rect">
              <a:avLst/>
            </a:prstGeom>
            <a:noFill/>
            <a:ln>
              <a:noFill/>
            </a:ln>
          </p:spPr>
        </p:pic>
      </p:grpSp>
      <p:sp>
        <p:nvSpPr>
          <p:cNvPr id="437" name="Google Shape;437;p27"/>
          <p:cNvSpPr/>
          <p:nvPr/>
        </p:nvSpPr>
        <p:spPr>
          <a:xfrm>
            <a:off x="4655826" y="1252850"/>
            <a:ext cx="359100" cy="363300"/>
          </a:xfrm>
          <a:prstGeom prst="ellipse">
            <a:avLst/>
          </a:prstGeom>
          <a:solidFill>
            <a:srgbClr val="91C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7">
            <a:hlinkClick r:id="rId7" action="ppaction://hlinksldjump"/>
          </p:cNvPr>
          <p:cNvSpPr txBox="1"/>
          <p:nvPr/>
        </p:nvSpPr>
        <p:spPr>
          <a:xfrm>
            <a:off x="4655825" y="1218950"/>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dirty="0">
                <a:solidFill>
                  <a:schemeClr val="lt1"/>
                </a:solidFill>
                <a:latin typeface="Poppins"/>
                <a:ea typeface="Poppins"/>
                <a:cs typeface="Poppins"/>
                <a:sym typeface="Poppins"/>
              </a:rPr>
              <a:t>A</a:t>
            </a:r>
            <a:endParaRPr sz="1600" dirty="0">
              <a:solidFill>
                <a:schemeClr val="lt1"/>
              </a:solidFill>
            </a:endParaRPr>
          </a:p>
        </p:txBody>
      </p:sp>
      <p:sp>
        <p:nvSpPr>
          <p:cNvPr id="440" name="Google Shape;440;p27"/>
          <p:cNvSpPr/>
          <p:nvPr/>
        </p:nvSpPr>
        <p:spPr>
          <a:xfrm>
            <a:off x="4655826" y="2501105"/>
            <a:ext cx="359100" cy="363300"/>
          </a:xfrm>
          <a:prstGeom prst="ellipse">
            <a:avLst/>
          </a:prstGeom>
          <a:solidFill>
            <a:srgbClr val="91C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7">
            <a:hlinkClick r:id="rId9" action="ppaction://hlinksldjump"/>
          </p:cNvPr>
          <p:cNvSpPr txBox="1"/>
          <p:nvPr/>
        </p:nvSpPr>
        <p:spPr>
          <a:xfrm>
            <a:off x="4655825" y="2465883"/>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dirty="0">
                <a:solidFill>
                  <a:schemeClr val="lt1"/>
                </a:solidFill>
                <a:latin typeface="Poppins"/>
                <a:ea typeface="Poppins"/>
                <a:cs typeface="Poppins"/>
                <a:sym typeface="Poppins"/>
              </a:rPr>
              <a:t>B</a:t>
            </a:r>
            <a:endParaRPr sz="1600" dirty="0">
              <a:solidFill>
                <a:schemeClr val="lt1"/>
              </a:solidFill>
            </a:endParaRPr>
          </a:p>
        </p:txBody>
      </p:sp>
      <p:sp>
        <p:nvSpPr>
          <p:cNvPr id="443" name="Google Shape;443;p27"/>
          <p:cNvSpPr/>
          <p:nvPr/>
        </p:nvSpPr>
        <p:spPr>
          <a:xfrm>
            <a:off x="4655826" y="3850978"/>
            <a:ext cx="359100" cy="363300"/>
          </a:xfrm>
          <a:prstGeom prst="ellipse">
            <a:avLst/>
          </a:prstGeom>
          <a:solidFill>
            <a:srgbClr val="91C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7">
            <a:hlinkClick r:id="rId8" action="ppaction://hlinksldjump"/>
          </p:cNvPr>
          <p:cNvSpPr txBox="1"/>
          <p:nvPr/>
        </p:nvSpPr>
        <p:spPr>
          <a:xfrm>
            <a:off x="4655825" y="3817078"/>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dirty="0">
                <a:solidFill>
                  <a:schemeClr val="lt1"/>
                </a:solidFill>
                <a:latin typeface="Poppins"/>
                <a:ea typeface="Poppins"/>
                <a:cs typeface="Poppins"/>
                <a:sym typeface="Poppins"/>
              </a:rPr>
              <a:t>C</a:t>
            </a:r>
            <a:endParaRPr sz="1600" dirty="0">
              <a:solidFill>
                <a:schemeClr val="lt1"/>
              </a:solidFill>
            </a:endParaRPr>
          </a:p>
        </p:txBody>
      </p:sp>
      <p:pic>
        <p:nvPicPr>
          <p:cNvPr id="446" name="Google Shape;446;p27"/>
          <p:cNvPicPr preferRelativeResize="0"/>
          <p:nvPr/>
        </p:nvPicPr>
        <p:blipFill rotWithShape="1">
          <a:blip r:embed="rId13">
            <a:alphaModFix/>
          </a:blip>
          <a:srcRect/>
          <a:stretch/>
        </p:blipFill>
        <p:spPr>
          <a:xfrm>
            <a:off x="1858722" y="678720"/>
            <a:ext cx="546950" cy="615325"/>
          </a:xfrm>
          <a:prstGeom prst="rect">
            <a:avLst/>
          </a:prstGeom>
          <a:noFill/>
          <a:ln>
            <a:noFill/>
          </a:ln>
        </p:spPr>
      </p:pic>
      <p:sp>
        <p:nvSpPr>
          <p:cNvPr id="3" name="Flowchart: Connector 2">
            <a:extLst>
              <a:ext uri="{FF2B5EF4-FFF2-40B4-BE49-F238E27FC236}">
                <a16:creationId xmlns="" xmlns:a16="http://schemas.microsoft.com/office/drawing/2014/main" id="{9B14F7D6-DAE7-41F6-93C5-E8A5CDBCDBFB}"/>
              </a:ext>
            </a:extLst>
          </p:cNvPr>
          <p:cNvSpPr/>
          <p:nvPr/>
        </p:nvSpPr>
        <p:spPr>
          <a:xfrm>
            <a:off x="1662749" y="400068"/>
            <a:ext cx="373682" cy="373682"/>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aso #1">
            <a:hlinkClick r:id="" action="ppaction://media"/>
            <a:extLst>
              <a:ext uri="{FF2B5EF4-FFF2-40B4-BE49-F238E27FC236}">
                <a16:creationId xmlns="" xmlns:a16="http://schemas.microsoft.com/office/drawing/2014/main" id="{3265A58D-244E-4800-9DFD-CE3F0E8B6785}"/>
              </a:ext>
            </a:extLst>
          </p:cNvPr>
          <p:cNvPicPr>
            <a:picLocks noChangeAspect="1"/>
          </p:cNvPicPr>
          <p:nvPr>
            <a:audioFile r:link="rId2"/>
            <p:extLst>
              <p:ext uri="{DAA4B4D4-6D71-4841-9C94-3DE7FCFB9230}">
                <p14:media xmlns:p14="http://schemas.microsoft.com/office/powerpoint/2010/main" r:embed="rId1"/>
              </p:ext>
            </p:extLst>
          </p:nvPr>
        </p:nvPicPr>
        <p:blipFill>
          <a:blip r:embed="rId14">
            <a:duotone>
              <a:prstClr val="black"/>
              <a:srgbClr val="91C73E">
                <a:tint val="45000"/>
                <a:satMod val="400000"/>
              </a:srgbClr>
            </a:duotone>
          </a:blip>
          <a:stretch>
            <a:fillRect/>
          </a:stretch>
        </p:blipFill>
        <p:spPr>
          <a:xfrm>
            <a:off x="1704819" y="451646"/>
            <a:ext cx="320794" cy="3207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32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2E8E4"/>
        </a:solidFill>
        <a:effectLst/>
      </p:bgPr>
    </p:bg>
    <p:spTree>
      <p:nvGrpSpPr>
        <p:cNvPr id="1" name="Shape 450"/>
        <p:cNvGrpSpPr/>
        <p:nvPr/>
      </p:nvGrpSpPr>
      <p:grpSpPr>
        <a:xfrm>
          <a:off x="0" y="0"/>
          <a:ext cx="0" cy="0"/>
          <a:chOff x="0" y="0"/>
          <a:chExt cx="0" cy="0"/>
        </a:xfrm>
      </p:grpSpPr>
      <p:sp>
        <p:nvSpPr>
          <p:cNvPr id="451" name="Google Shape;451;p28"/>
          <p:cNvSpPr/>
          <p:nvPr/>
        </p:nvSpPr>
        <p:spPr>
          <a:xfrm>
            <a:off x="4449373" y="0"/>
            <a:ext cx="43623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solidFill>
                <a:srgbClr val="38761D"/>
              </a:solidFill>
              <a:latin typeface="Poppins"/>
              <a:ea typeface="Poppins"/>
              <a:cs typeface="Poppins"/>
              <a:sym typeface="Poppins"/>
            </a:endParaRPr>
          </a:p>
        </p:txBody>
      </p:sp>
      <p:sp>
        <p:nvSpPr>
          <p:cNvPr id="452" name="Google Shape;452;p28"/>
          <p:cNvSpPr/>
          <p:nvPr/>
        </p:nvSpPr>
        <p:spPr>
          <a:xfrm>
            <a:off x="4813300" y="2261525"/>
            <a:ext cx="3753900" cy="1221000"/>
          </a:xfrm>
          <a:prstGeom prst="roundRect">
            <a:avLst>
              <a:gd name="adj" fmla="val 16667"/>
            </a:avLst>
          </a:prstGeom>
          <a:noFill/>
          <a:ln w="19050" cap="flat" cmpd="sng">
            <a:solidFill>
              <a:srgbClr val="91C73E"/>
            </a:solidFill>
            <a:prstDash val="solid"/>
            <a:round/>
            <a:headEnd type="none" w="sm" len="sm"/>
            <a:tailEnd type="none" w="sm" len="sm"/>
          </a:ln>
        </p:spPr>
        <p:txBody>
          <a:bodyPr spcFirstLastPara="1" wrap="square" lIns="234000" tIns="126000" rIns="198000" bIns="126000" anchor="ctr" anchorCtr="0">
            <a:noAutofit/>
          </a:bodyPr>
          <a:lstStyle/>
          <a:p>
            <a:pPr marL="89999" marR="0" lvl="0" indent="0" algn="just" rtl="0">
              <a:lnSpc>
                <a:spcPct val="100000"/>
              </a:lnSpc>
              <a:spcBef>
                <a:spcPts val="0"/>
              </a:spcBef>
              <a:spcAft>
                <a:spcPts val="0"/>
              </a:spcAft>
              <a:buNone/>
            </a:pPr>
            <a:r>
              <a:rPr lang="es" sz="1200">
                <a:solidFill>
                  <a:srgbClr val="38761D"/>
                </a:solidFill>
                <a:latin typeface="Poppins"/>
                <a:ea typeface="Poppins"/>
                <a:cs typeface="Poppins"/>
                <a:sym typeface="Poppins"/>
              </a:rPr>
              <a:t>Le recordé a Jocelin que la consulta era privada y confidencial. Además le comenté que  estaba disponible para apoyarla, por lo que era un espacio seguro para hablar si lo deseaba.</a:t>
            </a:r>
            <a:endParaRPr sz="1300">
              <a:solidFill>
                <a:srgbClr val="91C73E"/>
              </a:solidFill>
              <a:latin typeface="Poppins"/>
              <a:ea typeface="Poppins"/>
              <a:cs typeface="Poppins"/>
              <a:sym typeface="Poppins"/>
            </a:endParaRPr>
          </a:p>
        </p:txBody>
      </p:sp>
      <p:grpSp>
        <p:nvGrpSpPr>
          <p:cNvPr id="453" name="Google Shape;453;p28"/>
          <p:cNvGrpSpPr/>
          <p:nvPr/>
        </p:nvGrpSpPr>
        <p:grpSpPr>
          <a:xfrm>
            <a:off x="4655825" y="2466894"/>
            <a:ext cx="359101" cy="431100"/>
            <a:chOff x="4627250" y="1166575"/>
            <a:chExt cx="359101" cy="431100"/>
          </a:xfrm>
        </p:grpSpPr>
        <p:sp>
          <p:nvSpPr>
            <p:cNvPr id="454" name="Google Shape;454;p28"/>
            <p:cNvSpPr/>
            <p:nvPr/>
          </p:nvSpPr>
          <p:spPr>
            <a:xfrm>
              <a:off x="4627251" y="1200475"/>
              <a:ext cx="359100" cy="363300"/>
            </a:xfrm>
            <a:prstGeom prst="ellipse">
              <a:avLst/>
            </a:prstGeom>
            <a:solidFill>
              <a:srgbClr val="91C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8"/>
            <p:cNvSpPr txBox="1"/>
            <p:nvPr/>
          </p:nvSpPr>
          <p:spPr>
            <a:xfrm>
              <a:off x="4627250" y="11665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B</a:t>
              </a:r>
              <a:endParaRPr sz="1600">
                <a:solidFill>
                  <a:schemeClr val="lt1"/>
                </a:solidFill>
              </a:endParaRPr>
            </a:p>
          </p:txBody>
        </p:sp>
      </p:grpSp>
      <p:pic>
        <p:nvPicPr>
          <p:cNvPr id="456" name="Google Shape;456;p28"/>
          <p:cNvPicPr preferRelativeResize="0"/>
          <p:nvPr/>
        </p:nvPicPr>
        <p:blipFill>
          <a:blip r:embed="rId3">
            <a:alphaModFix amt="83000"/>
          </a:blip>
          <a:stretch>
            <a:fillRect/>
          </a:stretch>
        </p:blipFill>
        <p:spPr>
          <a:xfrm rot="2700000">
            <a:off x="512612" y="1542463"/>
            <a:ext cx="3753901" cy="3164626"/>
          </a:xfrm>
          <a:prstGeom prst="rect">
            <a:avLst/>
          </a:prstGeom>
          <a:noFill/>
          <a:ln>
            <a:noFill/>
          </a:ln>
        </p:spPr>
      </p:pic>
      <p:pic>
        <p:nvPicPr>
          <p:cNvPr id="457" name="Google Shape;457;p28"/>
          <p:cNvPicPr preferRelativeResize="0"/>
          <p:nvPr/>
        </p:nvPicPr>
        <p:blipFill>
          <a:blip r:embed="rId4">
            <a:alphaModFix/>
          </a:blip>
          <a:stretch>
            <a:fillRect/>
          </a:stretch>
        </p:blipFill>
        <p:spPr>
          <a:xfrm>
            <a:off x="52800" y="1427400"/>
            <a:ext cx="4628653" cy="3371726"/>
          </a:xfrm>
          <a:prstGeom prst="rect">
            <a:avLst/>
          </a:prstGeom>
          <a:noFill/>
          <a:ln>
            <a:noFill/>
          </a:ln>
        </p:spPr>
      </p:pic>
      <p:sp>
        <p:nvSpPr>
          <p:cNvPr id="458" name="Google Shape;458;p28"/>
          <p:cNvSpPr/>
          <p:nvPr/>
        </p:nvSpPr>
        <p:spPr>
          <a:xfrm>
            <a:off x="586825" y="352950"/>
            <a:ext cx="1546800" cy="475200"/>
          </a:xfrm>
          <a:prstGeom prst="roundRect">
            <a:avLst>
              <a:gd name="adj" fmla="val 50000"/>
            </a:avLst>
          </a:prstGeom>
          <a:solidFill>
            <a:srgbClr val="0C5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600" b="1">
                <a:solidFill>
                  <a:srgbClr val="FFFFFF"/>
                </a:solidFill>
                <a:latin typeface="Century Gothic"/>
                <a:ea typeface="Century Gothic"/>
                <a:cs typeface="Century Gothic"/>
                <a:sym typeface="Century Gothic"/>
              </a:rPr>
              <a:t>Caso #1</a:t>
            </a:r>
            <a:endParaRPr sz="1600" b="1">
              <a:solidFill>
                <a:srgbClr val="FFFFFF"/>
              </a:solidFill>
              <a:latin typeface="Century Gothic"/>
              <a:ea typeface="Century Gothic"/>
              <a:cs typeface="Century Gothic"/>
              <a:sym typeface="Century Gothic"/>
            </a:endParaRPr>
          </a:p>
        </p:txBody>
      </p:sp>
      <p:sp>
        <p:nvSpPr>
          <p:cNvPr id="459" name="Google Shape;459;p28"/>
          <p:cNvSpPr txBox="1"/>
          <p:nvPr/>
        </p:nvSpPr>
        <p:spPr>
          <a:xfrm>
            <a:off x="4633898" y="226799"/>
            <a:ext cx="39333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a:solidFill>
                  <a:srgbClr val="9E9E9E"/>
                </a:solidFill>
                <a:latin typeface="Poppins"/>
                <a:ea typeface="Poppins"/>
                <a:cs typeface="Poppins"/>
                <a:sym typeface="Poppins"/>
              </a:rPr>
              <a:t>Seleccione una forma de </a:t>
            </a:r>
            <a:br>
              <a:rPr lang="es" sz="1600">
                <a:solidFill>
                  <a:srgbClr val="9E9E9E"/>
                </a:solidFill>
                <a:latin typeface="Poppins"/>
                <a:ea typeface="Poppins"/>
                <a:cs typeface="Poppins"/>
                <a:sym typeface="Poppins"/>
              </a:rPr>
            </a:br>
            <a:r>
              <a:rPr lang="es" sz="1600">
                <a:solidFill>
                  <a:srgbClr val="9E9E9E"/>
                </a:solidFill>
                <a:latin typeface="Poppins"/>
                <a:ea typeface="Poppins"/>
                <a:cs typeface="Poppins"/>
                <a:sym typeface="Poppins"/>
              </a:rPr>
              <a:t>aplicar un principio rector:</a:t>
            </a:r>
            <a:endParaRPr sz="1600">
              <a:solidFill>
                <a:srgbClr val="9E9E9E"/>
              </a:solidFill>
              <a:latin typeface="Poppins"/>
              <a:ea typeface="Poppins"/>
              <a:cs typeface="Poppins"/>
              <a:sym typeface="Poppins"/>
            </a:endParaRPr>
          </a:p>
        </p:txBody>
      </p:sp>
      <p:sp>
        <p:nvSpPr>
          <p:cNvPr id="460" name="Google Shape;460;p28"/>
          <p:cNvSpPr/>
          <p:nvPr/>
        </p:nvSpPr>
        <p:spPr>
          <a:xfrm>
            <a:off x="4813300" y="3652125"/>
            <a:ext cx="3753900" cy="993000"/>
          </a:xfrm>
          <a:prstGeom prst="roundRect">
            <a:avLst>
              <a:gd name="adj" fmla="val 16667"/>
            </a:avLst>
          </a:prstGeom>
          <a:noFill/>
          <a:ln w="19050" cap="flat" cmpd="sng">
            <a:solidFill>
              <a:srgbClr val="91C73E"/>
            </a:solidFill>
            <a:prstDash val="solid"/>
            <a:round/>
            <a:headEnd type="none" w="sm" len="sm"/>
            <a:tailEnd type="none" w="sm" len="sm"/>
          </a:ln>
        </p:spPr>
        <p:txBody>
          <a:bodyPr spcFirstLastPara="1" wrap="square" lIns="306000" tIns="126000" rIns="162000" bIns="126000" anchor="ctr" anchorCtr="0">
            <a:noAutofit/>
          </a:bodyPr>
          <a:lstStyle/>
          <a:p>
            <a:pPr marL="0" marR="0" lvl="0" indent="0" algn="just" rtl="0">
              <a:lnSpc>
                <a:spcPct val="100000"/>
              </a:lnSpc>
              <a:spcBef>
                <a:spcPts val="0"/>
              </a:spcBef>
              <a:spcAft>
                <a:spcPts val="0"/>
              </a:spcAft>
              <a:buNone/>
            </a:pPr>
            <a:r>
              <a:rPr lang="es" sz="1200">
                <a:solidFill>
                  <a:srgbClr val="38761D"/>
                </a:solidFill>
                <a:latin typeface="Poppins"/>
                <a:ea typeface="Poppins"/>
                <a:cs typeface="Poppins"/>
                <a:sym typeface="Poppins"/>
              </a:rPr>
              <a:t>Le dije a Jocelin que no debía llorar, que tenía que tranquilizarse un poco para que al salir del consultorio pudiera hablar con su mamá.</a:t>
            </a:r>
            <a:endParaRPr sz="1200">
              <a:solidFill>
                <a:srgbClr val="38761D"/>
              </a:solidFill>
              <a:latin typeface="Poppins"/>
              <a:ea typeface="Poppins"/>
              <a:cs typeface="Poppins"/>
              <a:sym typeface="Poppins"/>
            </a:endParaRPr>
          </a:p>
        </p:txBody>
      </p:sp>
      <p:sp>
        <p:nvSpPr>
          <p:cNvPr id="461" name="Google Shape;461;p28"/>
          <p:cNvSpPr txBox="1"/>
          <p:nvPr/>
        </p:nvSpPr>
        <p:spPr>
          <a:xfrm>
            <a:off x="586825" y="877975"/>
            <a:ext cx="1567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a:solidFill>
                  <a:srgbClr val="88B539"/>
                </a:solidFill>
                <a:latin typeface="Poppins"/>
                <a:ea typeface="Poppins"/>
                <a:cs typeface="Poppins"/>
                <a:sym typeface="Poppins"/>
              </a:rPr>
              <a:t>Dé click en el ícono para escuchar el caso.</a:t>
            </a:r>
            <a:endParaRPr sz="900">
              <a:solidFill>
                <a:srgbClr val="88B539"/>
              </a:solidFill>
              <a:latin typeface="Poppins"/>
              <a:ea typeface="Poppins"/>
              <a:cs typeface="Poppins"/>
              <a:sym typeface="Poppins"/>
            </a:endParaRPr>
          </a:p>
        </p:txBody>
      </p:sp>
      <p:grpSp>
        <p:nvGrpSpPr>
          <p:cNvPr id="462" name="Google Shape;462;p28"/>
          <p:cNvGrpSpPr/>
          <p:nvPr/>
        </p:nvGrpSpPr>
        <p:grpSpPr>
          <a:xfrm>
            <a:off x="1678777" y="352926"/>
            <a:ext cx="475176" cy="475176"/>
            <a:chOff x="1704975" y="752475"/>
            <a:chExt cx="838200" cy="838200"/>
          </a:xfrm>
        </p:grpSpPr>
        <p:sp>
          <p:nvSpPr>
            <p:cNvPr id="463" name="Google Shape;463;p28"/>
            <p:cNvSpPr/>
            <p:nvPr/>
          </p:nvSpPr>
          <p:spPr>
            <a:xfrm>
              <a:off x="1704975" y="752475"/>
              <a:ext cx="838200" cy="838200"/>
            </a:xfrm>
            <a:prstGeom prst="ellipse">
              <a:avLst/>
            </a:prstGeom>
            <a:solidFill>
              <a:srgbClr val="3CA5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4" name="Google Shape;464;p28"/>
            <p:cNvPicPr preferRelativeResize="0"/>
            <p:nvPr/>
          </p:nvPicPr>
          <p:blipFill>
            <a:blip r:embed="rId5">
              <a:alphaModFix/>
            </a:blip>
            <a:stretch>
              <a:fillRect/>
            </a:stretch>
          </p:blipFill>
          <p:spPr>
            <a:xfrm>
              <a:off x="1833525" y="876300"/>
              <a:ext cx="590725" cy="593000"/>
            </a:xfrm>
            <a:prstGeom prst="rect">
              <a:avLst/>
            </a:prstGeom>
            <a:noFill/>
            <a:ln>
              <a:noFill/>
            </a:ln>
          </p:spPr>
        </p:pic>
      </p:grpSp>
      <p:pic>
        <p:nvPicPr>
          <p:cNvPr id="465" name="Google Shape;465;p28"/>
          <p:cNvPicPr preferRelativeResize="0"/>
          <p:nvPr/>
        </p:nvPicPr>
        <p:blipFill rotWithShape="1">
          <a:blip r:embed="rId6">
            <a:alphaModFix/>
          </a:blip>
          <a:srcRect/>
          <a:stretch/>
        </p:blipFill>
        <p:spPr>
          <a:xfrm>
            <a:off x="1858722" y="678720"/>
            <a:ext cx="546950" cy="615325"/>
          </a:xfrm>
          <a:prstGeom prst="rect">
            <a:avLst/>
          </a:prstGeom>
          <a:noFill/>
          <a:ln>
            <a:noFill/>
          </a:ln>
        </p:spPr>
      </p:pic>
      <p:grpSp>
        <p:nvGrpSpPr>
          <p:cNvPr id="466" name="Google Shape;466;p28"/>
          <p:cNvGrpSpPr/>
          <p:nvPr/>
        </p:nvGrpSpPr>
        <p:grpSpPr>
          <a:xfrm>
            <a:off x="4655825" y="3817078"/>
            <a:ext cx="359101" cy="431100"/>
            <a:chOff x="4627250" y="1166575"/>
            <a:chExt cx="359101" cy="431100"/>
          </a:xfrm>
        </p:grpSpPr>
        <p:sp>
          <p:nvSpPr>
            <p:cNvPr id="467" name="Google Shape;467;p28"/>
            <p:cNvSpPr/>
            <p:nvPr/>
          </p:nvSpPr>
          <p:spPr>
            <a:xfrm>
              <a:off x="4627251" y="1200475"/>
              <a:ext cx="359100" cy="363300"/>
            </a:xfrm>
            <a:prstGeom prst="ellipse">
              <a:avLst/>
            </a:prstGeom>
            <a:solidFill>
              <a:srgbClr val="91C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txBox="1"/>
            <p:nvPr/>
          </p:nvSpPr>
          <p:spPr>
            <a:xfrm>
              <a:off x="4627250" y="11665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C</a:t>
              </a:r>
              <a:endParaRPr sz="1600">
                <a:solidFill>
                  <a:schemeClr val="lt1"/>
                </a:solidFill>
              </a:endParaRPr>
            </a:p>
          </p:txBody>
        </p:sp>
      </p:grpSp>
      <p:pic>
        <p:nvPicPr>
          <p:cNvPr id="469" name="Google Shape;469;p28"/>
          <p:cNvPicPr preferRelativeResize="0"/>
          <p:nvPr/>
        </p:nvPicPr>
        <p:blipFill rotWithShape="1">
          <a:blip r:embed="rId7">
            <a:alphaModFix amt="75000"/>
          </a:blip>
          <a:srcRect/>
          <a:stretch/>
        </p:blipFill>
        <p:spPr>
          <a:xfrm>
            <a:off x="0" y="0"/>
            <a:ext cx="9144000" cy="5143500"/>
          </a:xfrm>
          <a:prstGeom prst="rect">
            <a:avLst/>
          </a:prstGeom>
          <a:noFill/>
          <a:ln>
            <a:noFill/>
          </a:ln>
        </p:spPr>
      </p:pic>
      <p:sp>
        <p:nvSpPr>
          <p:cNvPr id="470" name="Google Shape;470;p28"/>
          <p:cNvSpPr/>
          <p:nvPr/>
        </p:nvSpPr>
        <p:spPr>
          <a:xfrm>
            <a:off x="900550" y="370900"/>
            <a:ext cx="3399600" cy="2698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500">
                <a:solidFill>
                  <a:srgbClr val="0B8F92"/>
                </a:solidFill>
                <a:latin typeface="Poppins"/>
                <a:ea typeface="Poppins"/>
                <a:cs typeface="Poppins"/>
                <a:sym typeface="Poppins"/>
              </a:rPr>
              <a:t>¡</a:t>
            </a:r>
            <a:r>
              <a:rPr lang="es" sz="1500" b="1">
                <a:solidFill>
                  <a:srgbClr val="0B8F92"/>
                </a:solidFill>
                <a:latin typeface="Poppins"/>
                <a:ea typeface="Poppins"/>
                <a:cs typeface="Poppins"/>
                <a:sym typeface="Poppins"/>
              </a:rPr>
              <a:t>Incorrecto</a:t>
            </a:r>
            <a:r>
              <a:rPr lang="es" sz="1500">
                <a:solidFill>
                  <a:srgbClr val="0B8F92"/>
                </a:solidFill>
                <a:latin typeface="Poppins"/>
                <a:ea typeface="Poppins"/>
                <a:cs typeface="Poppins"/>
                <a:sym typeface="Poppins"/>
              </a:rPr>
              <a:t>! Si desconoce la realidad que vive la adolescente, aproveche el espacio para escucharlas y recordarles que una consulta es un </a:t>
            </a:r>
            <a:r>
              <a:rPr lang="es" sz="1500" b="1">
                <a:solidFill>
                  <a:srgbClr val="0B8F92"/>
                </a:solidFill>
                <a:latin typeface="Poppins"/>
                <a:ea typeface="Poppins"/>
                <a:cs typeface="Poppins"/>
                <a:sym typeface="Poppins"/>
              </a:rPr>
              <a:t>espacio privado, confidencial, seguro y cálido para ellas.</a:t>
            </a:r>
            <a:r>
              <a:rPr lang="es" sz="1500">
                <a:solidFill>
                  <a:srgbClr val="0B8F92"/>
                </a:solidFill>
                <a:latin typeface="Poppins"/>
                <a:ea typeface="Poppins"/>
                <a:cs typeface="Poppins"/>
                <a:sym typeface="Poppins"/>
              </a:rPr>
              <a:t> Si lo considera necesario, pregúntele si desea que su acompañante ingrese a la consulta.</a:t>
            </a:r>
            <a:endParaRPr sz="1500">
              <a:solidFill>
                <a:srgbClr val="0B8F92"/>
              </a:solidFill>
              <a:latin typeface="Poppins"/>
              <a:ea typeface="Poppins"/>
              <a:cs typeface="Poppins"/>
              <a:sym typeface="Poppins"/>
            </a:endParaRPr>
          </a:p>
        </p:txBody>
      </p:sp>
      <p:sp>
        <p:nvSpPr>
          <p:cNvPr id="471" name="Google Shape;471;p28"/>
          <p:cNvSpPr/>
          <p:nvPr/>
        </p:nvSpPr>
        <p:spPr>
          <a:xfrm rot="5400000">
            <a:off x="4208700" y="1229000"/>
            <a:ext cx="315600" cy="4110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8">
            <a:hlinkClick r:id="" action="ppaction://hlinkshowjump?jump=previousslide"/>
          </p:cNvPr>
          <p:cNvSpPr/>
          <p:nvPr/>
        </p:nvSpPr>
        <p:spPr>
          <a:xfrm rot="5400000">
            <a:off x="-99975" y="2262150"/>
            <a:ext cx="495300" cy="619200"/>
          </a:xfrm>
          <a:prstGeom prst="round2SameRect">
            <a:avLst>
              <a:gd name="adj1" fmla="val 14089"/>
              <a:gd name="adj2" fmla="val 0"/>
            </a:avLst>
          </a:prstGeom>
          <a:solidFill>
            <a:srgbClr val="99999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a:p>
        </p:txBody>
      </p:sp>
      <p:sp>
        <p:nvSpPr>
          <p:cNvPr id="473" name="Google Shape;473;p28">
            <a:hlinkClick r:id="" action="ppaction://hlinkshowjump?jump=previousslide"/>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4" name="Google Shape;474;p28">
            <a:hlinkClick r:id="rId8" action="ppaction://hlinksldjump"/>
          </p:cNvPr>
          <p:cNvPicPr preferRelativeResize="0"/>
          <p:nvPr/>
        </p:nvPicPr>
        <p:blipFill rotWithShape="1">
          <a:blip r:embed="rId9">
            <a:alphaModFix/>
          </a:blip>
          <a:srcRect b="10"/>
          <a:stretch/>
        </p:blipFill>
        <p:spPr>
          <a:xfrm>
            <a:off x="108007" y="2462700"/>
            <a:ext cx="145833" cy="218733"/>
          </a:xfrm>
          <a:prstGeom prst="rect">
            <a:avLst/>
          </a:prstGeom>
          <a:noFill/>
          <a:ln>
            <a:noFill/>
          </a:ln>
        </p:spPr>
      </p:pic>
      <p:sp>
        <p:nvSpPr>
          <p:cNvPr id="475" name="Google Shape;475;p28"/>
          <p:cNvSpPr/>
          <p:nvPr/>
        </p:nvSpPr>
        <p:spPr>
          <a:xfrm>
            <a:off x="4813125" y="1056425"/>
            <a:ext cx="3753900" cy="1033500"/>
          </a:xfrm>
          <a:prstGeom prst="roundRect">
            <a:avLst>
              <a:gd name="adj" fmla="val 16667"/>
            </a:avLst>
          </a:prstGeom>
          <a:noFill/>
          <a:ln w="19050" cap="flat" cmpd="sng">
            <a:solidFill>
              <a:srgbClr val="91C73E"/>
            </a:solidFill>
            <a:prstDash val="solid"/>
            <a:round/>
            <a:headEnd type="none" w="sm" len="sm"/>
            <a:tailEnd type="none" w="sm" len="sm"/>
          </a:ln>
        </p:spPr>
        <p:txBody>
          <a:bodyPr spcFirstLastPara="1" wrap="square" lIns="306000" tIns="126000" rIns="162000" bIns="126000" anchor="ctr" anchorCtr="0">
            <a:noAutofit/>
          </a:bodyPr>
          <a:lstStyle/>
          <a:p>
            <a:pPr marL="0" lvl="0" indent="0" algn="just" rtl="0">
              <a:spcBef>
                <a:spcPts val="0"/>
              </a:spcBef>
              <a:spcAft>
                <a:spcPts val="0"/>
              </a:spcAft>
              <a:buNone/>
            </a:pPr>
            <a:r>
              <a:rPr lang="es" sz="1200">
                <a:solidFill>
                  <a:srgbClr val="38761D"/>
                </a:solidFill>
                <a:latin typeface="Poppins"/>
                <a:ea typeface="Poppins"/>
                <a:cs typeface="Poppins"/>
                <a:sym typeface="Poppins"/>
              </a:rPr>
              <a:t>Le pedí a Jocelin que tomara su tiempo, que respirara tranquila y le ofrecí un vaso de agua mientras yo salía a llamar a su mamá para que la apoyara.</a:t>
            </a:r>
            <a:endParaRPr sz="1200">
              <a:solidFill>
                <a:srgbClr val="38761D"/>
              </a:solidFill>
              <a:latin typeface="Century Gothic"/>
              <a:ea typeface="Century Gothic"/>
              <a:cs typeface="Century Gothic"/>
              <a:sym typeface="Century Gothic"/>
            </a:endParaRPr>
          </a:p>
        </p:txBody>
      </p:sp>
      <p:grpSp>
        <p:nvGrpSpPr>
          <p:cNvPr id="476" name="Google Shape;476;p28"/>
          <p:cNvGrpSpPr/>
          <p:nvPr/>
        </p:nvGrpSpPr>
        <p:grpSpPr>
          <a:xfrm>
            <a:off x="4655825" y="1218950"/>
            <a:ext cx="359101" cy="431100"/>
            <a:chOff x="4627250" y="1166575"/>
            <a:chExt cx="359101" cy="431100"/>
          </a:xfrm>
        </p:grpSpPr>
        <p:sp>
          <p:nvSpPr>
            <p:cNvPr id="477" name="Google Shape;477;p28"/>
            <p:cNvSpPr/>
            <p:nvPr/>
          </p:nvSpPr>
          <p:spPr>
            <a:xfrm>
              <a:off x="4627251" y="1200475"/>
              <a:ext cx="359100" cy="363300"/>
            </a:xfrm>
            <a:prstGeom prst="ellipse">
              <a:avLst/>
            </a:prstGeom>
            <a:solidFill>
              <a:srgbClr val="91C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txBox="1"/>
            <p:nvPr/>
          </p:nvSpPr>
          <p:spPr>
            <a:xfrm>
              <a:off x="4627250" y="11665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A</a:t>
              </a:r>
              <a:endParaRPr sz="1600">
                <a:solidFill>
                  <a:schemeClr val="lt1"/>
                </a:solidFill>
              </a:endParaRPr>
            </a:p>
          </p:txBody>
        </p:sp>
      </p:grpSp>
      <p:sp>
        <p:nvSpPr>
          <p:cNvPr id="479" name="Google Shape;479;p28"/>
          <p:cNvSpPr/>
          <p:nvPr/>
        </p:nvSpPr>
        <p:spPr>
          <a:xfrm>
            <a:off x="4813125" y="1056425"/>
            <a:ext cx="3753900" cy="1033500"/>
          </a:xfrm>
          <a:prstGeom prst="roundRect">
            <a:avLst>
              <a:gd name="adj" fmla="val 16667"/>
            </a:avLst>
          </a:prstGeom>
          <a:solidFill>
            <a:srgbClr val="91C73E"/>
          </a:solidFill>
          <a:ln w="19050" cap="flat" cmpd="sng">
            <a:solidFill>
              <a:srgbClr val="91C73E"/>
            </a:solidFill>
            <a:prstDash val="solid"/>
            <a:round/>
            <a:headEnd type="none" w="sm" len="sm"/>
            <a:tailEnd type="none" w="sm" len="sm"/>
          </a:ln>
        </p:spPr>
        <p:txBody>
          <a:bodyPr spcFirstLastPara="1" wrap="square" lIns="306000" tIns="126000" rIns="162000" bIns="126000" anchor="ctr" anchorCtr="0">
            <a:noAutofit/>
          </a:bodyPr>
          <a:lstStyle/>
          <a:p>
            <a:pPr marL="0" lvl="0" indent="0" algn="just" rtl="0">
              <a:spcBef>
                <a:spcPts val="0"/>
              </a:spcBef>
              <a:spcAft>
                <a:spcPts val="0"/>
              </a:spcAft>
              <a:buNone/>
            </a:pPr>
            <a:r>
              <a:rPr lang="es" sz="1200">
                <a:solidFill>
                  <a:srgbClr val="FFFFFF"/>
                </a:solidFill>
                <a:latin typeface="Poppins"/>
                <a:ea typeface="Poppins"/>
                <a:cs typeface="Poppins"/>
                <a:sym typeface="Poppins"/>
              </a:rPr>
              <a:t>Le pedí a Jocelin que tomara su tiempo, que respirara tranquila y le ofrecí un vaso de agua mientras yo salía a llamar a su mamá para que la apoyara.</a:t>
            </a:r>
            <a:endParaRPr sz="1200">
              <a:solidFill>
                <a:srgbClr val="FFFFFF"/>
              </a:solidFill>
              <a:latin typeface="Century Gothic"/>
              <a:ea typeface="Century Gothic"/>
              <a:cs typeface="Century Gothic"/>
              <a:sym typeface="Century Gothic"/>
            </a:endParaRPr>
          </a:p>
        </p:txBody>
      </p:sp>
      <p:grpSp>
        <p:nvGrpSpPr>
          <p:cNvPr id="480" name="Google Shape;480;p28"/>
          <p:cNvGrpSpPr/>
          <p:nvPr/>
        </p:nvGrpSpPr>
        <p:grpSpPr>
          <a:xfrm>
            <a:off x="4655825" y="1218950"/>
            <a:ext cx="359101" cy="431100"/>
            <a:chOff x="4627250" y="1166575"/>
            <a:chExt cx="359101" cy="431100"/>
          </a:xfrm>
        </p:grpSpPr>
        <p:sp>
          <p:nvSpPr>
            <p:cNvPr id="481" name="Google Shape;481;p28"/>
            <p:cNvSpPr/>
            <p:nvPr/>
          </p:nvSpPr>
          <p:spPr>
            <a:xfrm>
              <a:off x="4627251" y="1200475"/>
              <a:ext cx="359100" cy="363300"/>
            </a:xfrm>
            <a:prstGeom prst="ellipse">
              <a:avLst/>
            </a:prstGeom>
            <a:solidFill>
              <a:srgbClr val="91C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8"/>
            <p:cNvSpPr txBox="1"/>
            <p:nvPr/>
          </p:nvSpPr>
          <p:spPr>
            <a:xfrm>
              <a:off x="4627250" y="11665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A</a:t>
              </a:r>
              <a:endParaRPr sz="1600">
                <a:solidFill>
                  <a:schemeClr val="lt1"/>
                </a:solidFill>
              </a:endParaRPr>
            </a:p>
          </p:txBody>
        </p:sp>
      </p:grpSp>
      <p:sp>
        <p:nvSpPr>
          <p:cNvPr id="483" name="Google Shape;483;p28">
            <a:hlinkClick r:id="" action="ppaction://hlinkshowjump?jump=nextslide"/>
          </p:cNvPr>
          <p:cNvSpPr/>
          <p:nvPr/>
        </p:nvSpPr>
        <p:spPr>
          <a:xfrm rot="-5400000">
            <a:off x="8763038" y="2271737"/>
            <a:ext cx="495300" cy="619200"/>
          </a:xfrm>
          <a:prstGeom prst="round2SameRect">
            <a:avLst>
              <a:gd name="adj1" fmla="val 14089"/>
              <a:gd name="adj2" fmla="val 0"/>
            </a:avLst>
          </a:prstGeom>
          <a:solidFill>
            <a:srgbClr val="99999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a:p>
        </p:txBody>
      </p:sp>
      <p:sp>
        <p:nvSpPr>
          <p:cNvPr id="484" name="Google Shape;484;p28">
            <a:hlinkClick r:id="" action="ppaction://hlinkshowjump?jump=previousslide"/>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5" name="Google Shape;485;p28">
            <a:hlinkClick r:id="rId8" action="ppaction://hlinksldjump"/>
          </p:cNvPr>
          <p:cNvPicPr preferRelativeResize="0"/>
          <p:nvPr/>
        </p:nvPicPr>
        <p:blipFill rotWithShape="1">
          <a:blip r:embed="rId9">
            <a:alphaModFix/>
          </a:blip>
          <a:srcRect b="10"/>
          <a:stretch/>
        </p:blipFill>
        <p:spPr>
          <a:xfrm rot="10800000">
            <a:off x="8904523" y="2471654"/>
            <a:ext cx="145833" cy="218733"/>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2E8E4"/>
        </a:solidFill>
        <a:effectLst/>
      </p:bgPr>
    </p:bg>
    <p:spTree>
      <p:nvGrpSpPr>
        <p:cNvPr id="1" name="Shape 489"/>
        <p:cNvGrpSpPr/>
        <p:nvPr/>
      </p:nvGrpSpPr>
      <p:grpSpPr>
        <a:xfrm>
          <a:off x="0" y="0"/>
          <a:ext cx="0" cy="0"/>
          <a:chOff x="0" y="0"/>
          <a:chExt cx="0" cy="0"/>
        </a:xfrm>
      </p:grpSpPr>
      <p:sp>
        <p:nvSpPr>
          <p:cNvPr id="490" name="Google Shape;490;p29"/>
          <p:cNvSpPr/>
          <p:nvPr/>
        </p:nvSpPr>
        <p:spPr>
          <a:xfrm>
            <a:off x="4449373" y="0"/>
            <a:ext cx="43623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solidFill>
                <a:srgbClr val="38761D"/>
              </a:solidFill>
              <a:latin typeface="Poppins"/>
              <a:ea typeface="Poppins"/>
              <a:cs typeface="Poppins"/>
              <a:sym typeface="Poppins"/>
            </a:endParaRPr>
          </a:p>
        </p:txBody>
      </p:sp>
      <p:sp>
        <p:nvSpPr>
          <p:cNvPr id="491" name="Google Shape;491;p29"/>
          <p:cNvSpPr/>
          <p:nvPr/>
        </p:nvSpPr>
        <p:spPr>
          <a:xfrm>
            <a:off x="586825" y="352950"/>
            <a:ext cx="1546800" cy="475200"/>
          </a:xfrm>
          <a:prstGeom prst="roundRect">
            <a:avLst>
              <a:gd name="adj" fmla="val 50000"/>
            </a:avLst>
          </a:prstGeom>
          <a:solidFill>
            <a:srgbClr val="0C5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600" b="1">
                <a:solidFill>
                  <a:srgbClr val="FFFFFF"/>
                </a:solidFill>
                <a:latin typeface="Century Gothic"/>
                <a:ea typeface="Century Gothic"/>
                <a:cs typeface="Century Gothic"/>
                <a:sym typeface="Century Gothic"/>
              </a:rPr>
              <a:t>Caso #1</a:t>
            </a:r>
            <a:endParaRPr sz="1600" b="1">
              <a:solidFill>
                <a:srgbClr val="FFFFFF"/>
              </a:solidFill>
              <a:latin typeface="Century Gothic"/>
              <a:ea typeface="Century Gothic"/>
              <a:cs typeface="Century Gothic"/>
              <a:sym typeface="Century Gothic"/>
            </a:endParaRPr>
          </a:p>
        </p:txBody>
      </p:sp>
      <p:sp>
        <p:nvSpPr>
          <p:cNvPr id="492" name="Google Shape;492;p29"/>
          <p:cNvSpPr txBox="1"/>
          <p:nvPr/>
        </p:nvSpPr>
        <p:spPr>
          <a:xfrm>
            <a:off x="4633898" y="226799"/>
            <a:ext cx="39333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a:solidFill>
                  <a:srgbClr val="9E9E9E"/>
                </a:solidFill>
                <a:latin typeface="Poppins"/>
                <a:ea typeface="Poppins"/>
                <a:cs typeface="Poppins"/>
                <a:sym typeface="Poppins"/>
              </a:rPr>
              <a:t>Seleccione una forma de </a:t>
            </a:r>
            <a:br>
              <a:rPr lang="es" sz="1600">
                <a:solidFill>
                  <a:srgbClr val="9E9E9E"/>
                </a:solidFill>
                <a:latin typeface="Poppins"/>
                <a:ea typeface="Poppins"/>
                <a:cs typeface="Poppins"/>
                <a:sym typeface="Poppins"/>
              </a:rPr>
            </a:br>
            <a:r>
              <a:rPr lang="es" sz="1600">
                <a:solidFill>
                  <a:srgbClr val="9E9E9E"/>
                </a:solidFill>
                <a:latin typeface="Poppins"/>
                <a:ea typeface="Poppins"/>
                <a:cs typeface="Poppins"/>
                <a:sym typeface="Poppins"/>
              </a:rPr>
              <a:t>aplicar un principio rector:</a:t>
            </a:r>
            <a:endParaRPr sz="1600">
              <a:solidFill>
                <a:srgbClr val="9E9E9E"/>
              </a:solidFill>
              <a:latin typeface="Poppins"/>
              <a:ea typeface="Poppins"/>
              <a:cs typeface="Poppins"/>
              <a:sym typeface="Poppins"/>
            </a:endParaRPr>
          </a:p>
        </p:txBody>
      </p:sp>
      <p:sp>
        <p:nvSpPr>
          <p:cNvPr id="493" name="Google Shape;493;p29"/>
          <p:cNvSpPr/>
          <p:nvPr/>
        </p:nvSpPr>
        <p:spPr>
          <a:xfrm>
            <a:off x="4813125" y="1056425"/>
            <a:ext cx="3753900" cy="1033500"/>
          </a:xfrm>
          <a:prstGeom prst="roundRect">
            <a:avLst>
              <a:gd name="adj" fmla="val 16667"/>
            </a:avLst>
          </a:prstGeom>
          <a:noFill/>
          <a:ln w="19050" cap="flat" cmpd="sng">
            <a:solidFill>
              <a:srgbClr val="91C73E"/>
            </a:solidFill>
            <a:prstDash val="solid"/>
            <a:round/>
            <a:headEnd type="none" w="sm" len="sm"/>
            <a:tailEnd type="none" w="sm" len="sm"/>
          </a:ln>
        </p:spPr>
        <p:txBody>
          <a:bodyPr spcFirstLastPara="1" wrap="square" lIns="306000" tIns="126000" rIns="162000" bIns="126000" anchor="ctr" anchorCtr="0">
            <a:noAutofit/>
          </a:bodyPr>
          <a:lstStyle/>
          <a:p>
            <a:pPr marL="0" lvl="0" indent="0" algn="just" rtl="0">
              <a:spcBef>
                <a:spcPts val="0"/>
              </a:spcBef>
              <a:spcAft>
                <a:spcPts val="0"/>
              </a:spcAft>
              <a:buNone/>
            </a:pPr>
            <a:r>
              <a:rPr lang="es" sz="1200">
                <a:solidFill>
                  <a:srgbClr val="38761D"/>
                </a:solidFill>
                <a:latin typeface="Poppins"/>
                <a:ea typeface="Poppins"/>
                <a:cs typeface="Poppins"/>
                <a:sym typeface="Poppins"/>
              </a:rPr>
              <a:t>Le pedí a Jocelin que tomara su tiempo, que respirara tranquila y le ofrecí un vaso de agua mientras yo salía a llamar a su mamá para que la apoyara.</a:t>
            </a:r>
            <a:endParaRPr sz="1200">
              <a:solidFill>
                <a:srgbClr val="38761D"/>
              </a:solidFill>
              <a:latin typeface="Century Gothic"/>
              <a:ea typeface="Century Gothic"/>
              <a:cs typeface="Century Gothic"/>
              <a:sym typeface="Century Gothic"/>
            </a:endParaRPr>
          </a:p>
        </p:txBody>
      </p:sp>
      <p:sp>
        <p:nvSpPr>
          <p:cNvPr id="494" name="Google Shape;494;p29"/>
          <p:cNvSpPr/>
          <p:nvPr/>
        </p:nvSpPr>
        <p:spPr>
          <a:xfrm>
            <a:off x="4813300" y="3652125"/>
            <a:ext cx="3753900" cy="993000"/>
          </a:xfrm>
          <a:prstGeom prst="roundRect">
            <a:avLst>
              <a:gd name="adj" fmla="val 16667"/>
            </a:avLst>
          </a:prstGeom>
          <a:noFill/>
          <a:ln w="19050" cap="flat" cmpd="sng">
            <a:solidFill>
              <a:srgbClr val="91C73E"/>
            </a:solidFill>
            <a:prstDash val="solid"/>
            <a:round/>
            <a:headEnd type="none" w="sm" len="sm"/>
            <a:tailEnd type="none" w="sm" len="sm"/>
          </a:ln>
        </p:spPr>
        <p:txBody>
          <a:bodyPr spcFirstLastPara="1" wrap="square" lIns="306000" tIns="126000" rIns="162000" bIns="126000" anchor="ctr" anchorCtr="0">
            <a:noAutofit/>
          </a:bodyPr>
          <a:lstStyle/>
          <a:p>
            <a:pPr marL="0" marR="0" lvl="0" indent="0" algn="just" rtl="0">
              <a:lnSpc>
                <a:spcPct val="100000"/>
              </a:lnSpc>
              <a:spcBef>
                <a:spcPts val="0"/>
              </a:spcBef>
              <a:spcAft>
                <a:spcPts val="0"/>
              </a:spcAft>
              <a:buNone/>
            </a:pPr>
            <a:r>
              <a:rPr lang="es" sz="1200">
                <a:solidFill>
                  <a:srgbClr val="38761D"/>
                </a:solidFill>
                <a:latin typeface="Poppins"/>
                <a:ea typeface="Poppins"/>
                <a:cs typeface="Poppins"/>
                <a:sym typeface="Poppins"/>
              </a:rPr>
              <a:t>Le dije a Jocelin que no debía llorar, que tenía que tranquilizarse un poco para que al salir del consultorio pudiera hablar con su mamá.</a:t>
            </a:r>
            <a:endParaRPr sz="1200">
              <a:solidFill>
                <a:srgbClr val="38761D"/>
              </a:solidFill>
              <a:latin typeface="Poppins"/>
              <a:ea typeface="Poppins"/>
              <a:cs typeface="Poppins"/>
              <a:sym typeface="Poppins"/>
            </a:endParaRPr>
          </a:p>
        </p:txBody>
      </p:sp>
      <p:sp>
        <p:nvSpPr>
          <p:cNvPr id="495" name="Google Shape;495;p29"/>
          <p:cNvSpPr txBox="1"/>
          <p:nvPr/>
        </p:nvSpPr>
        <p:spPr>
          <a:xfrm>
            <a:off x="586825" y="877975"/>
            <a:ext cx="1567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a:solidFill>
                  <a:srgbClr val="88B539"/>
                </a:solidFill>
                <a:latin typeface="Poppins"/>
                <a:ea typeface="Poppins"/>
                <a:cs typeface="Poppins"/>
                <a:sym typeface="Poppins"/>
              </a:rPr>
              <a:t>Dé click en el ícono para escuchar el caso.</a:t>
            </a:r>
            <a:endParaRPr sz="900">
              <a:solidFill>
                <a:srgbClr val="88B539"/>
              </a:solidFill>
              <a:latin typeface="Poppins"/>
              <a:ea typeface="Poppins"/>
              <a:cs typeface="Poppins"/>
              <a:sym typeface="Poppins"/>
            </a:endParaRPr>
          </a:p>
        </p:txBody>
      </p:sp>
      <p:grpSp>
        <p:nvGrpSpPr>
          <p:cNvPr id="496" name="Google Shape;496;p29"/>
          <p:cNvGrpSpPr/>
          <p:nvPr/>
        </p:nvGrpSpPr>
        <p:grpSpPr>
          <a:xfrm>
            <a:off x="1678777" y="352926"/>
            <a:ext cx="475176" cy="475176"/>
            <a:chOff x="1704975" y="752475"/>
            <a:chExt cx="838200" cy="838200"/>
          </a:xfrm>
        </p:grpSpPr>
        <p:sp>
          <p:nvSpPr>
            <p:cNvPr id="497" name="Google Shape;497;p29"/>
            <p:cNvSpPr/>
            <p:nvPr/>
          </p:nvSpPr>
          <p:spPr>
            <a:xfrm>
              <a:off x="1704975" y="752475"/>
              <a:ext cx="838200" cy="838200"/>
            </a:xfrm>
            <a:prstGeom prst="ellipse">
              <a:avLst/>
            </a:prstGeom>
            <a:solidFill>
              <a:srgbClr val="3CA5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8" name="Google Shape;498;p29"/>
            <p:cNvPicPr preferRelativeResize="0"/>
            <p:nvPr/>
          </p:nvPicPr>
          <p:blipFill>
            <a:blip r:embed="rId3">
              <a:alphaModFix/>
            </a:blip>
            <a:stretch>
              <a:fillRect/>
            </a:stretch>
          </p:blipFill>
          <p:spPr>
            <a:xfrm>
              <a:off x="1833525" y="876300"/>
              <a:ext cx="590725" cy="593000"/>
            </a:xfrm>
            <a:prstGeom prst="rect">
              <a:avLst/>
            </a:prstGeom>
            <a:noFill/>
            <a:ln>
              <a:noFill/>
            </a:ln>
          </p:spPr>
        </p:pic>
      </p:grpSp>
      <p:pic>
        <p:nvPicPr>
          <p:cNvPr id="499" name="Google Shape;499;p29"/>
          <p:cNvPicPr preferRelativeResize="0"/>
          <p:nvPr/>
        </p:nvPicPr>
        <p:blipFill rotWithShape="1">
          <a:blip r:embed="rId4">
            <a:alphaModFix/>
          </a:blip>
          <a:srcRect/>
          <a:stretch/>
        </p:blipFill>
        <p:spPr>
          <a:xfrm>
            <a:off x="1858722" y="678720"/>
            <a:ext cx="546950" cy="615325"/>
          </a:xfrm>
          <a:prstGeom prst="rect">
            <a:avLst/>
          </a:prstGeom>
          <a:noFill/>
          <a:ln>
            <a:noFill/>
          </a:ln>
        </p:spPr>
      </p:pic>
      <p:grpSp>
        <p:nvGrpSpPr>
          <p:cNvPr id="500" name="Google Shape;500;p29"/>
          <p:cNvGrpSpPr/>
          <p:nvPr/>
        </p:nvGrpSpPr>
        <p:grpSpPr>
          <a:xfrm>
            <a:off x="4655825" y="1218950"/>
            <a:ext cx="359101" cy="431100"/>
            <a:chOff x="4627250" y="1166575"/>
            <a:chExt cx="359101" cy="431100"/>
          </a:xfrm>
        </p:grpSpPr>
        <p:sp>
          <p:nvSpPr>
            <p:cNvPr id="501" name="Google Shape;501;p29"/>
            <p:cNvSpPr/>
            <p:nvPr/>
          </p:nvSpPr>
          <p:spPr>
            <a:xfrm>
              <a:off x="4627251" y="1200475"/>
              <a:ext cx="359100" cy="363300"/>
            </a:xfrm>
            <a:prstGeom prst="ellipse">
              <a:avLst/>
            </a:prstGeom>
            <a:solidFill>
              <a:srgbClr val="91C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9"/>
            <p:cNvSpPr txBox="1"/>
            <p:nvPr/>
          </p:nvSpPr>
          <p:spPr>
            <a:xfrm>
              <a:off x="4627250" y="11665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A</a:t>
              </a:r>
              <a:endParaRPr sz="1600">
                <a:solidFill>
                  <a:schemeClr val="lt1"/>
                </a:solidFill>
              </a:endParaRPr>
            </a:p>
          </p:txBody>
        </p:sp>
      </p:grpSp>
      <p:grpSp>
        <p:nvGrpSpPr>
          <p:cNvPr id="503" name="Google Shape;503;p29"/>
          <p:cNvGrpSpPr/>
          <p:nvPr/>
        </p:nvGrpSpPr>
        <p:grpSpPr>
          <a:xfrm>
            <a:off x="4655825" y="3814063"/>
            <a:ext cx="359101" cy="431100"/>
            <a:chOff x="4627250" y="1170961"/>
            <a:chExt cx="359101" cy="431100"/>
          </a:xfrm>
        </p:grpSpPr>
        <p:sp>
          <p:nvSpPr>
            <p:cNvPr id="504" name="Google Shape;504;p29"/>
            <p:cNvSpPr/>
            <p:nvPr/>
          </p:nvSpPr>
          <p:spPr>
            <a:xfrm>
              <a:off x="4627251" y="1200475"/>
              <a:ext cx="359100" cy="363300"/>
            </a:xfrm>
            <a:prstGeom prst="ellipse">
              <a:avLst/>
            </a:prstGeom>
            <a:solidFill>
              <a:srgbClr val="91C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9"/>
            <p:cNvSpPr txBox="1"/>
            <p:nvPr/>
          </p:nvSpPr>
          <p:spPr>
            <a:xfrm>
              <a:off x="4627250" y="1170961"/>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C</a:t>
              </a:r>
              <a:endParaRPr sz="1600">
                <a:solidFill>
                  <a:schemeClr val="lt1"/>
                </a:solidFill>
              </a:endParaRPr>
            </a:p>
          </p:txBody>
        </p:sp>
      </p:grpSp>
      <p:pic>
        <p:nvPicPr>
          <p:cNvPr id="506" name="Google Shape;506;p29"/>
          <p:cNvPicPr preferRelativeResize="0"/>
          <p:nvPr/>
        </p:nvPicPr>
        <p:blipFill>
          <a:blip r:embed="rId5">
            <a:alphaModFix amt="83000"/>
          </a:blip>
          <a:stretch>
            <a:fillRect/>
          </a:stretch>
        </p:blipFill>
        <p:spPr>
          <a:xfrm rot="2700000">
            <a:off x="512612" y="1542463"/>
            <a:ext cx="3753901" cy="3164626"/>
          </a:xfrm>
          <a:prstGeom prst="rect">
            <a:avLst/>
          </a:prstGeom>
          <a:noFill/>
          <a:ln>
            <a:noFill/>
          </a:ln>
        </p:spPr>
      </p:pic>
      <p:pic>
        <p:nvPicPr>
          <p:cNvPr id="507" name="Google Shape;507;p29"/>
          <p:cNvPicPr preferRelativeResize="0"/>
          <p:nvPr/>
        </p:nvPicPr>
        <p:blipFill>
          <a:blip r:embed="rId6">
            <a:alphaModFix/>
          </a:blip>
          <a:stretch>
            <a:fillRect/>
          </a:stretch>
        </p:blipFill>
        <p:spPr>
          <a:xfrm>
            <a:off x="52800" y="1427400"/>
            <a:ext cx="4628653" cy="3371726"/>
          </a:xfrm>
          <a:prstGeom prst="rect">
            <a:avLst/>
          </a:prstGeom>
          <a:noFill/>
          <a:ln>
            <a:noFill/>
          </a:ln>
        </p:spPr>
      </p:pic>
      <p:pic>
        <p:nvPicPr>
          <p:cNvPr id="508" name="Google Shape;508;p29"/>
          <p:cNvPicPr preferRelativeResize="0"/>
          <p:nvPr/>
        </p:nvPicPr>
        <p:blipFill rotWithShape="1">
          <a:blip r:embed="rId7">
            <a:alphaModFix amt="75000"/>
          </a:blip>
          <a:srcRect/>
          <a:stretch/>
        </p:blipFill>
        <p:spPr>
          <a:xfrm>
            <a:off x="0" y="0"/>
            <a:ext cx="9144000" cy="5143500"/>
          </a:xfrm>
          <a:prstGeom prst="rect">
            <a:avLst/>
          </a:prstGeom>
          <a:noFill/>
          <a:ln>
            <a:noFill/>
          </a:ln>
        </p:spPr>
      </p:pic>
      <p:sp>
        <p:nvSpPr>
          <p:cNvPr id="509" name="Google Shape;509;p29"/>
          <p:cNvSpPr/>
          <p:nvPr/>
        </p:nvSpPr>
        <p:spPr>
          <a:xfrm>
            <a:off x="900550" y="1421450"/>
            <a:ext cx="3399600" cy="25686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500" b="1">
                <a:solidFill>
                  <a:srgbClr val="0B8F92"/>
                </a:solidFill>
                <a:latin typeface="Poppins"/>
                <a:ea typeface="Poppins"/>
                <a:cs typeface="Poppins"/>
                <a:sym typeface="Poppins"/>
              </a:rPr>
              <a:t>¡Muy bien! </a:t>
            </a:r>
            <a:r>
              <a:rPr lang="es" sz="1500">
                <a:solidFill>
                  <a:srgbClr val="0B8F92"/>
                </a:solidFill>
                <a:latin typeface="Poppins"/>
                <a:ea typeface="Poppins"/>
                <a:cs typeface="Poppins"/>
                <a:sym typeface="Poppins"/>
              </a:rPr>
              <a:t>Respetar los sentimientos y expresiones de la adolescente es parte de un servicio integral. </a:t>
            </a:r>
            <a:endParaRPr sz="1500">
              <a:solidFill>
                <a:srgbClr val="0B8F92"/>
              </a:solidFill>
              <a:latin typeface="Poppins"/>
              <a:ea typeface="Poppins"/>
              <a:cs typeface="Poppins"/>
              <a:sym typeface="Poppins"/>
            </a:endParaRPr>
          </a:p>
          <a:p>
            <a:pPr marL="0" lvl="0" indent="0" algn="ctr" rtl="0">
              <a:spcBef>
                <a:spcPts val="0"/>
              </a:spcBef>
              <a:spcAft>
                <a:spcPts val="0"/>
              </a:spcAft>
              <a:buNone/>
            </a:pPr>
            <a:r>
              <a:rPr lang="es" sz="1500">
                <a:solidFill>
                  <a:srgbClr val="0B8F92"/>
                </a:solidFill>
                <a:latin typeface="Poppins"/>
                <a:ea typeface="Poppins"/>
                <a:cs typeface="Poppins"/>
                <a:sym typeface="Poppins"/>
              </a:rPr>
              <a:t>Por ello, aproveche el espacio para escucharla y recordarle que una consulta es un </a:t>
            </a:r>
            <a:r>
              <a:rPr lang="es" sz="1500" b="1">
                <a:solidFill>
                  <a:srgbClr val="0B8F92"/>
                </a:solidFill>
                <a:latin typeface="Poppins"/>
                <a:ea typeface="Poppins"/>
                <a:cs typeface="Poppins"/>
                <a:sym typeface="Poppins"/>
              </a:rPr>
              <a:t>espacio privado, confidencial, seguro y cálido para ella.</a:t>
            </a:r>
            <a:endParaRPr sz="1500" b="1">
              <a:solidFill>
                <a:srgbClr val="0B8F92"/>
              </a:solidFill>
              <a:latin typeface="Poppins"/>
              <a:ea typeface="Poppins"/>
              <a:cs typeface="Poppins"/>
              <a:sym typeface="Poppins"/>
            </a:endParaRPr>
          </a:p>
        </p:txBody>
      </p:sp>
      <p:sp>
        <p:nvSpPr>
          <p:cNvPr id="510" name="Google Shape;510;p29"/>
          <p:cNvSpPr/>
          <p:nvPr/>
        </p:nvSpPr>
        <p:spPr>
          <a:xfrm rot="5400000">
            <a:off x="4210750" y="2513275"/>
            <a:ext cx="315600" cy="4110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9"/>
          <p:cNvSpPr/>
          <p:nvPr/>
        </p:nvSpPr>
        <p:spPr>
          <a:xfrm>
            <a:off x="4813300" y="2261525"/>
            <a:ext cx="3753900" cy="1221000"/>
          </a:xfrm>
          <a:prstGeom prst="roundRect">
            <a:avLst>
              <a:gd name="adj" fmla="val 16667"/>
            </a:avLst>
          </a:prstGeom>
          <a:solidFill>
            <a:srgbClr val="91C73E"/>
          </a:solidFill>
          <a:ln w="19050" cap="flat" cmpd="sng">
            <a:solidFill>
              <a:srgbClr val="91C73E"/>
            </a:solidFill>
            <a:prstDash val="solid"/>
            <a:round/>
            <a:headEnd type="none" w="sm" len="sm"/>
            <a:tailEnd type="none" w="sm" len="sm"/>
          </a:ln>
        </p:spPr>
        <p:txBody>
          <a:bodyPr spcFirstLastPara="1" wrap="square" lIns="306000" tIns="126000" rIns="198000" bIns="126000" anchor="ctr" anchorCtr="0">
            <a:noAutofit/>
          </a:bodyPr>
          <a:lstStyle/>
          <a:p>
            <a:pPr marL="0" marR="0" lvl="0" indent="0" algn="just" rtl="0">
              <a:lnSpc>
                <a:spcPct val="100000"/>
              </a:lnSpc>
              <a:spcBef>
                <a:spcPts val="0"/>
              </a:spcBef>
              <a:spcAft>
                <a:spcPts val="0"/>
              </a:spcAft>
              <a:buNone/>
            </a:pPr>
            <a:r>
              <a:rPr lang="es" sz="1300">
                <a:solidFill>
                  <a:schemeClr val="lt1"/>
                </a:solidFill>
                <a:latin typeface="Poppins"/>
                <a:ea typeface="Poppins"/>
                <a:cs typeface="Poppins"/>
                <a:sym typeface="Poppins"/>
              </a:rPr>
              <a:t>Le recordé a Jocelin que la consulta era privada y confidencial. Además le comenté que  estaba disponible para apoyarla, por lo que era un espacio seguro para hablar si lo deseaba.</a:t>
            </a:r>
            <a:endParaRPr sz="1300">
              <a:solidFill>
                <a:schemeClr val="lt1"/>
              </a:solidFill>
              <a:latin typeface="Poppins"/>
              <a:ea typeface="Poppins"/>
              <a:cs typeface="Poppins"/>
              <a:sym typeface="Poppins"/>
            </a:endParaRPr>
          </a:p>
        </p:txBody>
      </p:sp>
      <p:sp>
        <p:nvSpPr>
          <p:cNvPr id="512" name="Google Shape;512;p29">
            <a:hlinkClick r:id="rId8" action="ppaction://hlinksldjump"/>
          </p:cNvPr>
          <p:cNvSpPr/>
          <p:nvPr/>
        </p:nvSpPr>
        <p:spPr>
          <a:xfrm rot="5400000">
            <a:off x="-99975" y="2262150"/>
            <a:ext cx="495300" cy="619200"/>
          </a:xfrm>
          <a:prstGeom prst="round2SameRect">
            <a:avLst>
              <a:gd name="adj1" fmla="val 14089"/>
              <a:gd name="adj2" fmla="val 0"/>
            </a:avLst>
          </a:prstGeom>
          <a:solidFill>
            <a:srgbClr val="99999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a:p>
        </p:txBody>
      </p:sp>
      <p:sp>
        <p:nvSpPr>
          <p:cNvPr id="513" name="Google Shape;513;p29">
            <a:hlinkClick r:id="rId8" action="ppaction://hlinksldjump"/>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4" name="Google Shape;514;p29">
            <a:hlinkClick r:id="rId8" action="ppaction://hlinksldjump"/>
          </p:cNvPr>
          <p:cNvPicPr preferRelativeResize="0"/>
          <p:nvPr/>
        </p:nvPicPr>
        <p:blipFill rotWithShape="1">
          <a:blip r:embed="rId9">
            <a:alphaModFix/>
          </a:blip>
          <a:srcRect b="10"/>
          <a:stretch/>
        </p:blipFill>
        <p:spPr>
          <a:xfrm>
            <a:off x="108007" y="2462700"/>
            <a:ext cx="145833" cy="218733"/>
          </a:xfrm>
          <a:prstGeom prst="rect">
            <a:avLst/>
          </a:prstGeom>
          <a:noFill/>
          <a:ln>
            <a:noFill/>
          </a:ln>
        </p:spPr>
      </p:pic>
      <p:grpSp>
        <p:nvGrpSpPr>
          <p:cNvPr id="515" name="Google Shape;515;p29"/>
          <p:cNvGrpSpPr/>
          <p:nvPr/>
        </p:nvGrpSpPr>
        <p:grpSpPr>
          <a:xfrm>
            <a:off x="4655825" y="2503213"/>
            <a:ext cx="359101" cy="431100"/>
            <a:chOff x="4627250" y="1166575"/>
            <a:chExt cx="359101" cy="431100"/>
          </a:xfrm>
        </p:grpSpPr>
        <p:sp>
          <p:nvSpPr>
            <p:cNvPr id="516" name="Google Shape;516;p29"/>
            <p:cNvSpPr/>
            <p:nvPr/>
          </p:nvSpPr>
          <p:spPr>
            <a:xfrm>
              <a:off x="4627251" y="1200475"/>
              <a:ext cx="359100" cy="363300"/>
            </a:xfrm>
            <a:prstGeom prst="ellipse">
              <a:avLst/>
            </a:prstGeom>
            <a:solidFill>
              <a:srgbClr val="91C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9"/>
            <p:cNvSpPr txBox="1"/>
            <p:nvPr/>
          </p:nvSpPr>
          <p:spPr>
            <a:xfrm>
              <a:off x="4627250" y="11665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B</a:t>
              </a:r>
              <a:endParaRPr sz="1600">
                <a:solidFill>
                  <a:schemeClr val="lt1"/>
                </a:solidFill>
              </a:endParaRPr>
            </a:p>
          </p:txBody>
        </p:sp>
      </p:grpSp>
      <p:sp>
        <p:nvSpPr>
          <p:cNvPr id="518" name="Google Shape;518;p29">
            <a:hlinkClick r:id="rId10" action="ppaction://hlinksldjump"/>
          </p:cNvPr>
          <p:cNvSpPr/>
          <p:nvPr/>
        </p:nvSpPr>
        <p:spPr>
          <a:xfrm rot="-5400000">
            <a:off x="8760988" y="2262162"/>
            <a:ext cx="495300" cy="619200"/>
          </a:xfrm>
          <a:prstGeom prst="round2SameRect">
            <a:avLst>
              <a:gd name="adj1" fmla="val 14089"/>
              <a:gd name="adj2" fmla="val 0"/>
            </a:avLst>
          </a:prstGeom>
          <a:solidFill>
            <a:srgbClr val="9E9E9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519" name="Google Shape;519;p29">
            <a:hlinkClick r:id="" action="ppaction://hlinkshowjump?jump=previousslide"/>
          </p:cNvPr>
          <p:cNvSpPr/>
          <p:nvPr/>
        </p:nvSpPr>
        <p:spPr>
          <a:xfrm rot="10800000">
            <a:off x="8804405" y="2422224"/>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0" name="Google Shape;520;p29">
            <a:hlinkClick r:id="rId10" action="ppaction://hlinksldjump"/>
          </p:cNvPr>
          <p:cNvPicPr preferRelativeResize="0"/>
          <p:nvPr/>
        </p:nvPicPr>
        <p:blipFill rotWithShape="1">
          <a:blip r:embed="rId9">
            <a:alphaModFix/>
          </a:blip>
          <a:srcRect b="10"/>
          <a:stretch/>
        </p:blipFill>
        <p:spPr>
          <a:xfrm rot="10800000">
            <a:off x="8881036" y="2452804"/>
            <a:ext cx="145833" cy="218733"/>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2E8E4"/>
        </a:solidFill>
        <a:effectLst/>
      </p:bgPr>
    </p:bg>
    <p:spTree>
      <p:nvGrpSpPr>
        <p:cNvPr id="1" name="Shape 524"/>
        <p:cNvGrpSpPr/>
        <p:nvPr/>
      </p:nvGrpSpPr>
      <p:grpSpPr>
        <a:xfrm>
          <a:off x="0" y="0"/>
          <a:ext cx="0" cy="0"/>
          <a:chOff x="0" y="0"/>
          <a:chExt cx="0" cy="0"/>
        </a:xfrm>
      </p:grpSpPr>
      <p:sp>
        <p:nvSpPr>
          <p:cNvPr id="525" name="Google Shape;525;p30"/>
          <p:cNvSpPr/>
          <p:nvPr/>
        </p:nvSpPr>
        <p:spPr>
          <a:xfrm>
            <a:off x="4449373" y="0"/>
            <a:ext cx="43623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solidFill>
                <a:srgbClr val="38761D"/>
              </a:solidFill>
              <a:latin typeface="Poppins"/>
              <a:ea typeface="Poppins"/>
              <a:cs typeface="Poppins"/>
              <a:sym typeface="Poppins"/>
            </a:endParaRPr>
          </a:p>
        </p:txBody>
      </p:sp>
      <p:sp>
        <p:nvSpPr>
          <p:cNvPr id="526" name="Google Shape;526;p30"/>
          <p:cNvSpPr/>
          <p:nvPr/>
        </p:nvSpPr>
        <p:spPr>
          <a:xfrm>
            <a:off x="4813300" y="2261525"/>
            <a:ext cx="3753900" cy="1221000"/>
          </a:xfrm>
          <a:prstGeom prst="roundRect">
            <a:avLst>
              <a:gd name="adj" fmla="val 16667"/>
            </a:avLst>
          </a:prstGeom>
          <a:noFill/>
          <a:ln w="19050" cap="flat" cmpd="sng">
            <a:solidFill>
              <a:srgbClr val="91C73E"/>
            </a:solidFill>
            <a:prstDash val="solid"/>
            <a:round/>
            <a:headEnd type="none" w="sm" len="sm"/>
            <a:tailEnd type="none" w="sm" len="sm"/>
          </a:ln>
        </p:spPr>
        <p:txBody>
          <a:bodyPr spcFirstLastPara="1" wrap="square" lIns="306000" tIns="126000" rIns="198000" bIns="126000" anchor="ctr" anchorCtr="0">
            <a:noAutofit/>
          </a:bodyPr>
          <a:lstStyle/>
          <a:p>
            <a:pPr marL="0" marR="0" lvl="0" indent="0" algn="just" rtl="0">
              <a:lnSpc>
                <a:spcPct val="100000"/>
              </a:lnSpc>
              <a:spcBef>
                <a:spcPts val="0"/>
              </a:spcBef>
              <a:spcAft>
                <a:spcPts val="0"/>
              </a:spcAft>
              <a:buNone/>
            </a:pPr>
            <a:r>
              <a:rPr lang="es" sz="1200">
                <a:solidFill>
                  <a:srgbClr val="38761D"/>
                </a:solidFill>
                <a:latin typeface="Poppins"/>
                <a:ea typeface="Poppins"/>
                <a:cs typeface="Poppins"/>
                <a:sym typeface="Poppins"/>
              </a:rPr>
              <a:t>Le recordé a Jocelin que la consulta era privada y confidencial. Además le comenté que  estaba disponible para apoyarla, por lo que era un espacio seguro para hablar si lo deseaba.</a:t>
            </a:r>
            <a:endParaRPr sz="1300">
              <a:solidFill>
                <a:srgbClr val="38761D"/>
              </a:solidFill>
              <a:latin typeface="Poppins"/>
              <a:ea typeface="Poppins"/>
              <a:cs typeface="Poppins"/>
              <a:sym typeface="Poppins"/>
            </a:endParaRPr>
          </a:p>
        </p:txBody>
      </p:sp>
      <p:grpSp>
        <p:nvGrpSpPr>
          <p:cNvPr id="527" name="Google Shape;527;p30"/>
          <p:cNvGrpSpPr/>
          <p:nvPr/>
        </p:nvGrpSpPr>
        <p:grpSpPr>
          <a:xfrm>
            <a:off x="4655825" y="2503213"/>
            <a:ext cx="359101" cy="431100"/>
            <a:chOff x="4627250" y="1166575"/>
            <a:chExt cx="359101" cy="431100"/>
          </a:xfrm>
        </p:grpSpPr>
        <p:sp>
          <p:nvSpPr>
            <p:cNvPr id="528" name="Google Shape;528;p30"/>
            <p:cNvSpPr/>
            <p:nvPr/>
          </p:nvSpPr>
          <p:spPr>
            <a:xfrm>
              <a:off x="4627251" y="1200475"/>
              <a:ext cx="359100" cy="363300"/>
            </a:xfrm>
            <a:prstGeom prst="ellipse">
              <a:avLst/>
            </a:prstGeom>
            <a:solidFill>
              <a:srgbClr val="91C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0"/>
            <p:cNvSpPr txBox="1"/>
            <p:nvPr/>
          </p:nvSpPr>
          <p:spPr>
            <a:xfrm>
              <a:off x="4627250" y="11665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B</a:t>
              </a:r>
              <a:endParaRPr sz="1600">
                <a:solidFill>
                  <a:schemeClr val="lt1"/>
                </a:solidFill>
              </a:endParaRPr>
            </a:p>
          </p:txBody>
        </p:sp>
      </p:grpSp>
      <p:pic>
        <p:nvPicPr>
          <p:cNvPr id="530" name="Google Shape;530;p30"/>
          <p:cNvPicPr preferRelativeResize="0"/>
          <p:nvPr/>
        </p:nvPicPr>
        <p:blipFill>
          <a:blip r:embed="rId3">
            <a:alphaModFix amt="83000"/>
          </a:blip>
          <a:stretch>
            <a:fillRect/>
          </a:stretch>
        </p:blipFill>
        <p:spPr>
          <a:xfrm rot="2700000">
            <a:off x="512612" y="1542463"/>
            <a:ext cx="3753901" cy="3164626"/>
          </a:xfrm>
          <a:prstGeom prst="rect">
            <a:avLst/>
          </a:prstGeom>
          <a:noFill/>
          <a:ln>
            <a:noFill/>
          </a:ln>
        </p:spPr>
      </p:pic>
      <p:pic>
        <p:nvPicPr>
          <p:cNvPr id="531" name="Google Shape;531;p30"/>
          <p:cNvPicPr preferRelativeResize="0"/>
          <p:nvPr/>
        </p:nvPicPr>
        <p:blipFill>
          <a:blip r:embed="rId4">
            <a:alphaModFix/>
          </a:blip>
          <a:stretch>
            <a:fillRect/>
          </a:stretch>
        </p:blipFill>
        <p:spPr>
          <a:xfrm>
            <a:off x="52800" y="1427400"/>
            <a:ext cx="4628653" cy="3371726"/>
          </a:xfrm>
          <a:prstGeom prst="rect">
            <a:avLst/>
          </a:prstGeom>
          <a:noFill/>
          <a:ln>
            <a:noFill/>
          </a:ln>
        </p:spPr>
      </p:pic>
      <p:sp>
        <p:nvSpPr>
          <p:cNvPr id="532" name="Google Shape;532;p30"/>
          <p:cNvSpPr/>
          <p:nvPr/>
        </p:nvSpPr>
        <p:spPr>
          <a:xfrm>
            <a:off x="586825" y="352950"/>
            <a:ext cx="1546800" cy="475200"/>
          </a:xfrm>
          <a:prstGeom prst="roundRect">
            <a:avLst>
              <a:gd name="adj" fmla="val 50000"/>
            </a:avLst>
          </a:prstGeom>
          <a:solidFill>
            <a:srgbClr val="0C5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600" b="1">
                <a:solidFill>
                  <a:srgbClr val="FFFFFF"/>
                </a:solidFill>
                <a:latin typeface="Century Gothic"/>
                <a:ea typeface="Century Gothic"/>
                <a:cs typeface="Century Gothic"/>
                <a:sym typeface="Century Gothic"/>
              </a:rPr>
              <a:t>Caso #1</a:t>
            </a:r>
            <a:endParaRPr sz="1600" b="1">
              <a:solidFill>
                <a:srgbClr val="FFFFFF"/>
              </a:solidFill>
              <a:latin typeface="Century Gothic"/>
              <a:ea typeface="Century Gothic"/>
              <a:cs typeface="Century Gothic"/>
              <a:sym typeface="Century Gothic"/>
            </a:endParaRPr>
          </a:p>
        </p:txBody>
      </p:sp>
      <p:sp>
        <p:nvSpPr>
          <p:cNvPr id="533" name="Google Shape;533;p30"/>
          <p:cNvSpPr txBox="1"/>
          <p:nvPr/>
        </p:nvSpPr>
        <p:spPr>
          <a:xfrm>
            <a:off x="4633898" y="226799"/>
            <a:ext cx="39333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a:solidFill>
                  <a:srgbClr val="9E9E9E"/>
                </a:solidFill>
                <a:latin typeface="Poppins"/>
                <a:ea typeface="Poppins"/>
                <a:cs typeface="Poppins"/>
                <a:sym typeface="Poppins"/>
              </a:rPr>
              <a:t>Seleccione una forma de </a:t>
            </a:r>
            <a:br>
              <a:rPr lang="es" sz="1600">
                <a:solidFill>
                  <a:srgbClr val="9E9E9E"/>
                </a:solidFill>
                <a:latin typeface="Poppins"/>
                <a:ea typeface="Poppins"/>
                <a:cs typeface="Poppins"/>
                <a:sym typeface="Poppins"/>
              </a:rPr>
            </a:br>
            <a:r>
              <a:rPr lang="es" sz="1600">
                <a:solidFill>
                  <a:srgbClr val="9E9E9E"/>
                </a:solidFill>
                <a:latin typeface="Poppins"/>
                <a:ea typeface="Poppins"/>
                <a:cs typeface="Poppins"/>
                <a:sym typeface="Poppins"/>
              </a:rPr>
              <a:t>aplicar un principio rector:</a:t>
            </a:r>
            <a:endParaRPr sz="1600">
              <a:solidFill>
                <a:srgbClr val="9E9E9E"/>
              </a:solidFill>
              <a:latin typeface="Poppins"/>
              <a:ea typeface="Poppins"/>
              <a:cs typeface="Poppins"/>
              <a:sym typeface="Poppins"/>
            </a:endParaRPr>
          </a:p>
        </p:txBody>
      </p:sp>
      <p:sp>
        <p:nvSpPr>
          <p:cNvPr id="534" name="Google Shape;534;p30"/>
          <p:cNvSpPr/>
          <p:nvPr/>
        </p:nvSpPr>
        <p:spPr>
          <a:xfrm>
            <a:off x="4813125" y="1056425"/>
            <a:ext cx="3753900" cy="1033500"/>
          </a:xfrm>
          <a:prstGeom prst="roundRect">
            <a:avLst>
              <a:gd name="adj" fmla="val 16667"/>
            </a:avLst>
          </a:prstGeom>
          <a:noFill/>
          <a:ln w="19050" cap="flat" cmpd="sng">
            <a:solidFill>
              <a:srgbClr val="91C73E"/>
            </a:solidFill>
            <a:prstDash val="solid"/>
            <a:round/>
            <a:headEnd type="none" w="sm" len="sm"/>
            <a:tailEnd type="none" w="sm" len="sm"/>
          </a:ln>
        </p:spPr>
        <p:txBody>
          <a:bodyPr spcFirstLastPara="1" wrap="square" lIns="306000" tIns="126000" rIns="162000" bIns="126000" anchor="ctr" anchorCtr="0">
            <a:noAutofit/>
          </a:bodyPr>
          <a:lstStyle/>
          <a:p>
            <a:pPr marL="0" lvl="0" indent="0" algn="just" rtl="0">
              <a:spcBef>
                <a:spcPts val="0"/>
              </a:spcBef>
              <a:spcAft>
                <a:spcPts val="0"/>
              </a:spcAft>
              <a:buNone/>
            </a:pPr>
            <a:r>
              <a:rPr lang="es" sz="1200">
                <a:solidFill>
                  <a:srgbClr val="38761D"/>
                </a:solidFill>
                <a:latin typeface="Poppins"/>
                <a:ea typeface="Poppins"/>
                <a:cs typeface="Poppins"/>
                <a:sym typeface="Poppins"/>
              </a:rPr>
              <a:t>Le pedí a Jocelin que tomara su tiempo, que respirara tranquila y le ofrecí un vaso de agua mientras yo salía a llamar a su mamá para que la apoyara.</a:t>
            </a:r>
            <a:endParaRPr sz="1200">
              <a:solidFill>
                <a:srgbClr val="38761D"/>
              </a:solidFill>
              <a:latin typeface="Century Gothic"/>
              <a:ea typeface="Century Gothic"/>
              <a:cs typeface="Century Gothic"/>
              <a:sym typeface="Century Gothic"/>
            </a:endParaRPr>
          </a:p>
        </p:txBody>
      </p:sp>
      <p:sp>
        <p:nvSpPr>
          <p:cNvPr id="535" name="Google Shape;535;p30"/>
          <p:cNvSpPr txBox="1"/>
          <p:nvPr/>
        </p:nvSpPr>
        <p:spPr>
          <a:xfrm>
            <a:off x="586825" y="877975"/>
            <a:ext cx="1567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a:solidFill>
                  <a:srgbClr val="88B539"/>
                </a:solidFill>
                <a:latin typeface="Poppins"/>
                <a:ea typeface="Poppins"/>
                <a:cs typeface="Poppins"/>
                <a:sym typeface="Poppins"/>
              </a:rPr>
              <a:t>Dé click en el ícono para escuchar el caso.</a:t>
            </a:r>
            <a:endParaRPr sz="900">
              <a:solidFill>
                <a:srgbClr val="88B539"/>
              </a:solidFill>
              <a:latin typeface="Poppins"/>
              <a:ea typeface="Poppins"/>
              <a:cs typeface="Poppins"/>
              <a:sym typeface="Poppins"/>
            </a:endParaRPr>
          </a:p>
        </p:txBody>
      </p:sp>
      <p:grpSp>
        <p:nvGrpSpPr>
          <p:cNvPr id="536" name="Google Shape;536;p30"/>
          <p:cNvGrpSpPr/>
          <p:nvPr/>
        </p:nvGrpSpPr>
        <p:grpSpPr>
          <a:xfrm>
            <a:off x="1678777" y="352926"/>
            <a:ext cx="475176" cy="475176"/>
            <a:chOff x="1704975" y="752475"/>
            <a:chExt cx="838200" cy="838200"/>
          </a:xfrm>
        </p:grpSpPr>
        <p:sp>
          <p:nvSpPr>
            <p:cNvPr id="537" name="Google Shape;537;p30"/>
            <p:cNvSpPr/>
            <p:nvPr/>
          </p:nvSpPr>
          <p:spPr>
            <a:xfrm>
              <a:off x="1704975" y="752475"/>
              <a:ext cx="838200" cy="838200"/>
            </a:xfrm>
            <a:prstGeom prst="ellipse">
              <a:avLst/>
            </a:prstGeom>
            <a:solidFill>
              <a:srgbClr val="3CA5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8" name="Google Shape;538;p30"/>
            <p:cNvPicPr preferRelativeResize="0"/>
            <p:nvPr/>
          </p:nvPicPr>
          <p:blipFill>
            <a:blip r:embed="rId5">
              <a:alphaModFix/>
            </a:blip>
            <a:stretch>
              <a:fillRect/>
            </a:stretch>
          </p:blipFill>
          <p:spPr>
            <a:xfrm>
              <a:off x="1833525" y="876300"/>
              <a:ext cx="590725" cy="593000"/>
            </a:xfrm>
            <a:prstGeom prst="rect">
              <a:avLst/>
            </a:prstGeom>
            <a:noFill/>
            <a:ln>
              <a:noFill/>
            </a:ln>
          </p:spPr>
        </p:pic>
      </p:grpSp>
      <p:pic>
        <p:nvPicPr>
          <p:cNvPr id="539" name="Google Shape;539;p30"/>
          <p:cNvPicPr preferRelativeResize="0"/>
          <p:nvPr/>
        </p:nvPicPr>
        <p:blipFill rotWithShape="1">
          <a:blip r:embed="rId6">
            <a:alphaModFix/>
          </a:blip>
          <a:srcRect/>
          <a:stretch/>
        </p:blipFill>
        <p:spPr>
          <a:xfrm>
            <a:off x="1858722" y="678720"/>
            <a:ext cx="546950" cy="615325"/>
          </a:xfrm>
          <a:prstGeom prst="rect">
            <a:avLst/>
          </a:prstGeom>
          <a:noFill/>
          <a:ln>
            <a:noFill/>
          </a:ln>
        </p:spPr>
      </p:pic>
      <p:grpSp>
        <p:nvGrpSpPr>
          <p:cNvPr id="540" name="Google Shape;540;p30"/>
          <p:cNvGrpSpPr/>
          <p:nvPr/>
        </p:nvGrpSpPr>
        <p:grpSpPr>
          <a:xfrm>
            <a:off x="4655825" y="1218950"/>
            <a:ext cx="359101" cy="431100"/>
            <a:chOff x="4627250" y="1166575"/>
            <a:chExt cx="359101" cy="431100"/>
          </a:xfrm>
        </p:grpSpPr>
        <p:sp>
          <p:nvSpPr>
            <p:cNvPr id="541" name="Google Shape;541;p30"/>
            <p:cNvSpPr/>
            <p:nvPr/>
          </p:nvSpPr>
          <p:spPr>
            <a:xfrm>
              <a:off x="4627251" y="1200475"/>
              <a:ext cx="359100" cy="363300"/>
            </a:xfrm>
            <a:prstGeom prst="ellipse">
              <a:avLst/>
            </a:prstGeom>
            <a:solidFill>
              <a:srgbClr val="91C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0"/>
            <p:cNvSpPr txBox="1"/>
            <p:nvPr/>
          </p:nvSpPr>
          <p:spPr>
            <a:xfrm>
              <a:off x="4627250" y="11665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A</a:t>
              </a:r>
              <a:endParaRPr sz="1600">
                <a:solidFill>
                  <a:schemeClr val="lt1"/>
                </a:solidFill>
              </a:endParaRPr>
            </a:p>
          </p:txBody>
        </p:sp>
      </p:grpSp>
      <p:pic>
        <p:nvPicPr>
          <p:cNvPr id="543" name="Google Shape;543;p30"/>
          <p:cNvPicPr preferRelativeResize="0"/>
          <p:nvPr/>
        </p:nvPicPr>
        <p:blipFill rotWithShape="1">
          <a:blip r:embed="rId7">
            <a:alphaModFix amt="75000"/>
          </a:blip>
          <a:srcRect/>
          <a:stretch/>
        </p:blipFill>
        <p:spPr>
          <a:xfrm>
            <a:off x="0" y="0"/>
            <a:ext cx="9144000" cy="5143500"/>
          </a:xfrm>
          <a:prstGeom prst="rect">
            <a:avLst/>
          </a:prstGeom>
          <a:noFill/>
          <a:ln>
            <a:noFill/>
          </a:ln>
        </p:spPr>
      </p:pic>
      <p:sp>
        <p:nvSpPr>
          <p:cNvPr id="544" name="Google Shape;544;p30"/>
          <p:cNvSpPr/>
          <p:nvPr/>
        </p:nvSpPr>
        <p:spPr>
          <a:xfrm>
            <a:off x="856750" y="1427400"/>
            <a:ext cx="3399600" cy="3371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500" b="1">
                <a:solidFill>
                  <a:srgbClr val="0B8F92"/>
                </a:solidFill>
                <a:latin typeface="Poppins"/>
                <a:ea typeface="Poppins"/>
                <a:cs typeface="Poppins"/>
                <a:sym typeface="Poppins"/>
              </a:rPr>
              <a:t>¡Incorrecto! </a:t>
            </a:r>
            <a:r>
              <a:rPr lang="es" sz="1500">
                <a:solidFill>
                  <a:srgbClr val="0B8F92"/>
                </a:solidFill>
                <a:latin typeface="Poppins"/>
                <a:ea typeface="Poppins"/>
                <a:cs typeface="Poppins"/>
                <a:sym typeface="Poppins"/>
              </a:rPr>
              <a:t>Respetar los sentimientos y expresiones de la adolescente es parte de un servicio integral. </a:t>
            </a:r>
            <a:endParaRPr sz="1500">
              <a:solidFill>
                <a:srgbClr val="0B8F92"/>
              </a:solidFill>
              <a:latin typeface="Poppins"/>
              <a:ea typeface="Poppins"/>
              <a:cs typeface="Poppins"/>
              <a:sym typeface="Poppins"/>
            </a:endParaRPr>
          </a:p>
          <a:p>
            <a:pPr marL="0" lvl="0" indent="0" algn="ctr" rtl="0">
              <a:spcBef>
                <a:spcPts val="0"/>
              </a:spcBef>
              <a:spcAft>
                <a:spcPts val="0"/>
              </a:spcAft>
              <a:buNone/>
            </a:pPr>
            <a:r>
              <a:rPr lang="es" sz="1500">
                <a:solidFill>
                  <a:srgbClr val="0B8F92"/>
                </a:solidFill>
                <a:latin typeface="Poppins"/>
                <a:ea typeface="Poppins"/>
                <a:cs typeface="Poppins"/>
                <a:sym typeface="Poppins"/>
              </a:rPr>
              <a:t>No debe subestimar los sentimientos de la adolescente ni asumir la situación que enfrentan. Al contrario, aproveche el espacio para escucharla y recordarle que una consulta es un </a:t>
            </a:r>
            <a:r>
              <a:rPr lang="es" sz="1500" b="1">
                <a:solidFill>
                  <a:srgbClr val="0B8F92"/>
                </a:solidFill>
                <a:latin typeface="Poppins"/>
                <a:ea typeface="Poppins"/>
                <a:cs typeface="Poppins"/>
                <a:sym typeface="Poppins"/>
              </a:rPr>
              <a:t>espacio privado, confidencial, seguro y cálido para ella.</a:t>
            </a:r>
            <a:endParaRPr sz="1500" b="1">
              <a:solidFill>
                <a:srgbClr val="0B8F92"/>
              </a:solidFill>
              <a:latin typeface="Poppins"/>
              <a:ea typeface="Poppins"/>
              <a:cs typeface="Poppins"/>
              <a:sym typeface="Poppins"/>
            </a:endParaRPr>
          </a:p>
        </p:txBody>
      </p:sp>
      <p:sp>
        <p:nvSpPr>
          <p:cNvPr id="545" name="Google Shape;545;p30"/>
          <p:cNvSpPr/>
          <p:nvPr/>
        </p:nvSpPr>
        <p:spPr>
          <a:xfrm rot="5400000">
            <a:off x="4208700" y="3797525"/>
            <a:ext cx="315600" cy="4110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0">
            <a:hlinkClick r:id="" action="ppaction://hlinkshowjump?jump=nextslide"/>
          </p:cNvPr>
          <p:cNvSpPr/>
          <p:nvPr/>
        </p:nvSpPr>
        <p:spPr>
          <a:xfrm rot="-5400000">
            <a:off x="8763038" y="2271737"/>
            <a:ext cx="495300" cy="619200"/>
          </a:xfrm>
          <a:prstGeom prst="round2SameRect">
            <a:avLst>
              <a:gd name="adj1" fmla="val 14089"/>
              <a:gd name="adj2" fmla="val 0"/>
            </a:avLst>
          </a:prstGeom>
          <a:solidFill>
            <a:srgbClr val="99999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a:p>
        </p:txBody>
      </p:sp>
      <p:sp>
        <p:nvSpPr>
          <p:cNvPr id="547" name="Google Shape;547;p30">
            <a:hlinkClick r:id="" action="ppaction://hlinkshowjump?jump=previousslide"/>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8" name="Google Shape;548;p30">
            <a:hlinkClick r:id="rId8" action="ppaction://hlinksldjump"/>
          </p:cNvPr>
          <p:cNvPicPr preferRelativeResize="0"/>
          <p:nvPr/>
        </p:nvPicPr>
        <p:blipFill rotWithShape="1">
          <a:blip r:embed="rId9">
            <a:alphaModFix/>
          </a:blip>
          <a:srcRect b="10"/>
          <a:stretch/>
        </p:blipFill>
        <p:spPr>
          <a:xfrm rot="10800000">
            <a:off x="8904523" y="2471654"/>
            <a:ext cx="145833" cy="218733"/>
          </a:xfrm>
          <a:prstGeom prst="rect">
            <a:avLst/>
          </a:prstGeom>
          <a:noFill/>
          <a:ln>
            <a:noFill/>
          </a:ln>
        </p:spPr>
      </p:pic>
      <p:sp>
        <p:nvSpPr>
          <p:cNvPr id="549" name="Google Shape;549;p30"/>
          <p:cNvSpPr/>
          <p:nvPr/>
        </p:nvSpPr>
        <p:spPr>
          <a:xfrm>
            <a:off x="4813300" y="3652125"/>
            <a:ext cx="3753900" cy="993000"/>
          </a:xfrm>
          <a:prstGeom prst="roundRect">
            <a:avLst>
              <a:gd name="adj" fmla="val 16667"/>
            </a:avLst>
          </a:prstGeom>
          <a:solidFill>
            <a:srgbClr val="91C73E"/>
          </a:solidFill>
          <a:ln w="19050" cap="flat" cmpd="sng">
            <a:solidFill>
              <a:srgbClr val="91C73E"/>
            </a:solidFill>
            <a:prstDash val="solid"/>
            <a:round/>
            <a:headEnd type="none" w="sm" len="sm"/>
            <a:tailEnd type="none" w="sm" len="sm"/>
          </a:ln>
        </p:spPr>
        <p:txBody>
          <a:bodyPr spcFirstLastPara="1" wrap="square" lIns="306000" tIns="126000" rIns="162000" bIns="126000" anchor="ctr" anchorCtr="0">
            <a:noAutofit/>
          </a:bodyPr>
          <a:lstStyle/>
          <a:p>
            <a:pPr marL="0" marR="0" lvl="0" indent="0" algn="just" rtl="0">
              <a:lnSpc>
                <a:spcPct val="100000"/>
              </a:lnSpc>
              <a:spcBef>
                <a:spcPts val="0"/>
              </a:spcBef>
              <a:spcAft>
                <a:spcPts val="0"/>
              </a:spcAft>
              <a:buNone/>
            </a:pPr>
            <a:r>
              <a:rPr lang="es" sz="1200">
                <a:solidFill>
                  <a:srgbClr val="FFFFFF"/>
                </a:solidFill>
                <a:latin typeface="Poppins"/>
                <a:ea typeface="Poppins"/>
                <a:cs typeface="Poppins"/>
                <a:sym typeface="Poppins"/>
              </a:rPr>
              <a:t>Le dije a Jocelin que no debía llorar, que tenía que tranquilizarse un poco para que al salir del consultorio pudiera hablar con su mamá.</a:t>
            </a:r>
            <a:endParaRPr sz="1200">
              <a:solidFill>
                <a:srgbClr val="FFFFFF"/>
              </a:solidFill>
              <a:latin typeface="Poppins"/>
              <a:ea typeface="Poppins"/>
              <a:cs typeface="Poppins"/>
              <a:sym typeface="Poppins"/>
            </a:endParaRPr>
          </a:p>
        </p:txBody>
      </p:sp>
      <p:grpSp>
        <p:nvGrpSpPr>
          <p:cNvPr id="550" name="Google Shape;550;p30"/>
          <p:cNvGrpSpPr/>
          <p:nvPr/>
        </p:nvGrpSpPr>
        <p:grpSpPr>
          <a:xfrm>
            <a:off x="4655825" y="3787475"/>
            <a:ext cx="359101" cy="431100"/>
            <a:chOff x="4627250" y="1166575"/>
            <a:chExt cx="359101" cy="431100"/>
          </a:xfrm>
        </p:grpSpPr>
        <p:sp>
          <p:nvSpPr>
            <p:cNvPr id="551" name="Google Shape;551;p30"/>
            <p:cNvSpPr/>
            <p:nvPr/>
          </p:nvSpPr>
          <p:spPr>
            <a:xfrm>
              <a:off x="4627251" y="1200475"/>
              <a:ext cx="359100" cy="363300"/>
            </a:xfrm>
            <a:prstGeom prst="ellipse">
              <a:avLst/>
            </a:prstGeom>
            <a:solidFill>
              <a:srgbClr val="91C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0"/>
            <p:cNvSpPr txBox="1"/>
            <p:nvPr/>
          </p:nvSpPr>
          <p:spPr>
            <a:xfrm>
              <a:off x="4627250" y="11665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C</a:t>
              </a:r>
              <a:endParaRPr sz="1600">
                <a:solidFill>
                  <a:schemeClr val="lt1"/>
                </a:solidFill>
              </a:endParaRPr>
            </a:p>
          </p:txBody>
        </p:sp>
      </p:grpSp>
      <p:sp>
        <p:nvSpPr>
          <p:cNvPr id="33" name="Google Shape;512;p29">
            <a:hlinkClick r:id="rId8" action="ppaction://hlinksldjump"/>
            <a:extLst>
              <a:ext uri="{FF2B5EF4-FFF2-40B4-BE49-F238E27FC236}">
                <a16:creationId xmlns="" xmlns:a16="http://schemas.microsoft.com/office/drawing/2014/main" id="{32EB9232-6255-45F0-8E0C-3F2DE69D2B70}"/>
              </a:ext>
            </a:extLst>
          </p:cNvPr>
          <p:cNvSpPr/>
          <p:nvPr/>
        </p:nvSpPr>
        <p:spPr>
          <a:xfrm rot="5400000">
            <a:off x="-99975" y="2262150"/>
            <a:ext cx="495300" cy="619200"/>
          </a:xfrm>
          <a:prstGeom prst="round2SameRect">
            <a:avLst>
              <a:gd name="adj1" fmla="val 14089"/>
              <a:gd name="adj2" fmla="val 0"/>
            </a:avLst>
          </a:prstGeom>
          <a:solidFill>
            <a:srgbClr val="99999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a:p>
        </p:txBody>
      </p:sp>
      <p:sp>
        <p:nvSpPr>
          <p:cNvPr id="34" name="Google Shape;513;p29">
            <a:hlinkClick r:id="" action="ppaction://hlinkshowjump?jump=previousslide"/>
            <a:extLst>
              <a:ext uri="{FF2B5EF4-FFF2-40B4-BE49-F238E27FC236}">
                <a16:creationId xmlns="" xmlns:a16="http://schemas.microsoft.com/office/drawing/2014/main" id="{B35534A8-1B54-4C02-9105-C6568BCE9674}"/>
              </a:ext>
            </a:extLst>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oogle Shape;514;p29">
            <a:hlinkClick r:id="rId8" action="ppaction://hlinksldjump"/>
            <a:extLst>
              <a:ext uri="{FF2B5EF4-FFF2-40B4-BE49-F238E27FC236}">
                <a16:creationId xmlns="" xmlns:a16="http://schemas.microsoft.com/office/drawing/2014/main" id="{DBE21F17-8B26-46FF-B7CD-1588DF8A4A5D}"/>
              </a:ext>
            </a:extLst>
          </p:cNvPr>
          <p:cNvPicPr preferRelativeResize="0"/>
          <p:nvPr/>
        </p:nvPicPr>
        <p:blipFill rotWithShape="1">
          <a:blip r:embed="rId9">
            <a:alphaModFix/>
          </a:blip>
          <a:srcRect b="10"/>
          <a:stretch/>
        </p:blipFill>
        <p:spPr>
          <a:xfrm>
            <a:off x="108007" y="2462700"/>
            <a:ext cx="145833" cy="218733"/>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559"/>
        <p:cNvGrpSpPr/>
        <p:nvPr/>
      </p:nvGrpSpPr>
      <p:grpSpPr>
        <a:xfrm>
          <a:off x="0" y="0"/>
          <a:ext cx="0" cy="0"/>
          <a:chOff x="0" y="0"/>
          <a:chExt cx="0" cy="0"/>
        </a:xfrm>
      </p:grpSpPr>
      <p:pic>
        <p:nvPicPr>
          <p:cNvPr id="560" name="Google Shape;560;p31"/>
          <p:cNvPicPr preferRelativeResize="0"/>
          <p:nvPr/>
        </p:nvPicPr>
        <p:blipFill rotWithShape="1">
          <a:blip r:embed="rId6">
            <a:alphaModFix amt="70000"/>
          </a:blip>
          <a:srcRect/>
          <a:stretch/>
        </p:blipFill>
        <p:spPr>
          <a:xfrm>
            <a:off x="961924" y="1322625"/>
            <a:ext cx="2775075" cy="3533775"/>
          </a:xfrm>
          <a:prstGeom prst="rect">
            <a:avLst/>
          </a:prstGeom>
          <a:noFill/>
          <a:ln>
            <a:noFill/>
          </a:ln>
        </p:spPr>
      </p:pic>
      <p:sp>
        <p:nvSpPr>
          <p:cNvPr id="561" name="Google Shape;561;p31"/>
          <p:cNvSpPr/>
          <p:nvPr/>
        </p:nvSpPr>
        <p:spPr>
          <a:xfrm>
            <a:off x="586825" y="352950"/>
            <a:ext cx="1546800" cy="475200"/>
          </a:xfrm>
          <a:prstGeom prst="roundRect">
            <a:avLst>
              <a:gd name="adj" fmla="val 50000"/>
            </a:avLst>
          </a:prstGeom>
          <a:solidFill>
            <a:srgbClr val="0C5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600" b="1">
                <a:solidFill>
                  <a:srgbClr val="FFFFFF"/>
                </a:solidFill>
                <a:latin typeface="Century Gothic"/>
                <a:ea typeface="Century Gothic"/>
                <a:cs typeface="Century Gothic"/>
                <a:sym typeface="Century Gothic"/>
              </a:rPr>
              <a:t>Caso #2</a:t>
            </a:r>
            <a:endParaRPr sz="1600" b="1">
              <a:solidFill>
                <a:srgbClr val="FFFFFF"/>
              </a:solidFill>
              <a:latin typeface="Century Gothic"/>
              <a:ea typeface="Century Gothic"/>
              <a:cs typeface="Century Gothic"/>
              <a:sym typeface="Century Gothic"/>
            </a:endParaRPr>
          </a:p>
        </p:txBody>
      </p:sp>
      <p:sp>
        <p:nvSpPr>
          <p:cNvPr id="562" name="Google Shape;562;p31"/>
          <p:cNvSpPr txBox="1"/>
          <p:nvPr/>
        </p:nvSpPr>
        <p:spPr>
          <a:xfrm>
            <a:off x="586825" y="877975"/>
            <a:ext cx="1567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a:solidFill>
                  <a:srgbClr val="B45F06"/>
                </a:solidFill>
                <a:latin typeface="Poppins"/>
                <a:ea typeface="Poppins"/>
                <a:cs typeface="Poppins"/>
                <a:sym typeface="Poppins"/>
              </a:rPr>
              <a:t>Click en el ícono para escuchar el caso.</a:t>
            </a:r>
            <a:endParaRPr sz="900">
              <a:solidFill>
                <a:srgbClr val="B45F06"/>
              </a:solidFill>
              <a:latin typeface="Poppins"/>
              <a:ea typeface="Poppins"/>
              <a:cs typeface="Poppins"/>
              <a:sym typeface="Poppins"/>
            </a:endParaRPr>
          </a:p>
        </p:txBody>
      </p:sp>
      <p:pic>
        <p:nvPicPr>
          <p:cNvPr id="564" name="Google Shape;564;p31"/>
          <p:cNvPicPr preferRelativeResize="0"/>
          <p:nvPr/>
        </p:nvPicPr>
        <p:blipFill rotWithShape="1">
          <a:blip r:embed="rId7">
            <a:alphaModFix/>
          </a:blip>
          <a:srcRect/>
          <a:stretch/>
        </p:blipFill>
        <p:spPr>
          <a:xfrm>
            <a:off x="1858722" y="678720"/>
            <a:ext cx="546950" cy="615325"/>
          </a:xfrm>
          <a:prstGeom prst="rect">
            <a:avLst/>
          </a:prstGeom>
          <a:noFill/>
          <a:ln>
            <a:noFill/>
          </a:ln>
        </p:spPr>
      </p:pic>
      <p:sp>
        <p:nvSpPr>
          <p:cNvPr id="565" name="Google Shape;565;p31"/>
          <p:cNvSpPr/>
          <p:nvPr/>
        </p:nvSpPr>
        <p:spPr>
          <a:xfrm>
            <a:off x="4045950" y="0"/>
            <a:ext cx="47727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solidFill>
                <a:srgbClr val="38761D"/>
              </a:solidFill>
              <a:latin typeface="Poppins"/>
              <a:ea typeface="Poppins"/>
              <a:cs typeface="Poppins"/>
              <a:sym typeface="Poppins"/>
            </a:endParaRPr>
          </a:p>
        </p:txBody>
      </p:sp>
      <p:sp>
        <p:nvSpPr>
          <p:cNvPr id="566" name="Google Shape;566;p31"/>
          <p:cNvSpPr txBox="1"/>
          <p:nvPr/>
        </p:nvSpPr>
        <p:spPr>
          <a:xfrm>
            <a:off x="4509873" y="226799"/>
            <a:ext cx="39333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a:solidFill>
                  <a:srgbClr val="9E9E9E"/>
                </a:solidFill>
                <a:latin typeface="Poppins"/>
                <a:ea typeface="Poppins"/>
                <a:cs typeface="Poppins"/>
                <a:sym typeface="Poppins"/>
              </a:rPr>
              <a:t>Seleccione una forma de </a:t>
            </a:r>
            <a:br>
              <a:rPr lang="es" sz="1600">
                <a:solidFill>
                  <a:srgbClr val="9E9E9E"/>
                </a:solidFill>
                <a:latin typeface="Poppins"/>
                <a:ea typeface="Poppins"/>
                <a:cs typeface="Poppins"/>
                <a:sym typeface="Poppins"/>
              </a:rPr>
            </a:br>
            <a:r>
              <a:rPr lang="es" sz="1600">
                <a:solidFill>
                  <a:srgbClr val="9E9E9E"/>
                </a:solidFill>
                <a:latin typeface="Poppins"/>
                <a:ea typeface="Poppins"/>
                <a:cs typeface="Poppins"/>
                <a:sym typeface="Poppins"/>
              </a:rPr>
              <a:t>aplicar un principio rector:</a:t>
            </a:r>
            <a:endParaRPr sz="1600">
              <a:solidFill>
                <a:srgbClr val="9E9E9E"/>
              </a:solidFill>
              <a:latin typeface="Poppins"/>
              <a:ea typeface="Poppins"/>
              <a:cs typeface="Poppins"/>
              <a:sym typeface="Poppins"/>
            </a:endParaRPr>
          </a:p>
        </p:txBody>
      </p:sp>
      <p:sp>
        <p:nvSpPr>
          <p:cNvPr id="567" name="Google Shape;567;p31">
            <a:hlinkClick r:id="rId8" action="ppaction://hlinksldjump"/>
          </p:cNvPr>
          <p:cNvSpPr/>
          <p:nvPr/>
        </p:nvSpPr>
        <p:spPr>
          <a:xfrm>
            <a:off x="4355925" y="1056425"/>
            <a:ext cx="4240800" cy="1515300"/>
          </a:xfrm>
          <a:prstGeom prst="roundRect">
            <a:avLst>
              <a:gd name="adj" fmla="val 16667"/>
            </a:avLst>
          </a:prstGeom>
          <a:noFill/>
          <a:ln w="19050" cap="flat" cmpd="sng">
            <a:solidFill>
              <a:srgbClr val="F6B26B"/>
            </a:solidFill>
            <a:prstDash val="solid"/>
            <a:round/>
            <a:headEnd type="none" w="sm" len="sm"/>
            <a:tailEnd type="none" w="sm" len="sm"/>
          </a:ln>
        </p:spPr>
        <p:txBody>
          <a:bodyPr spcFirstLastPara="1" wrap="square" lIns="306000" tIns="126000" rIns="162000" bIns="126000" anchor="ctr" anchorCtr="0">
            <a:noAutofit/>
          </a:bodyPr>
          <a:lstStyle/>
          <a:p>
            <a:pPr marL="0" lvl="0" indent="0" algn="l" rtl="0">
              <a:spcBef>
                <a:spcPts val="0"/>
              </a:spcBef>
              <a:spcAft>
                <a:spcPts val="0"/>
              </a:spcAft>
              <a:buClr>
                <a:schemeClr val="dk1"/>
              </a:buClr>
              <a:buSzPts val="1100"/>
              <a:buFont typeface="Arial"/>
              <a:buNone/>
            </a:pPr>
            <a:r>
              <a:rPr lang="es" sz="1200" dirty="0">
                <a:solidFill>
                  <a:srgbClr val="B45F06"/>
                </a:solidFill>
                <a:latin typeface="Poppins"/>
                <a:ea typeface="Poppins"/>
                <a:cs typeface="Poppins"/>
                <a:sym typeface="Poppins"/>
              </a:rPr>
              <a:t>Traté de atenderla de manera muy </a:t>
            </a:r>
            <a:br>
              <a:rPr lang="es" sz="1200" dirty="0">
                <a:solidFill>
                  <a:srgbClr val="B45F06"/>
                </a:solidFill>
                <a:latin typeface="Poppins"/>
                <a:ea typeface="Poppins"/>
                <a:cs typeface="Poppins"/>
                <a:sym typeface="Poppins"/>
              </a:rPr>
            </a:br>
            <a:r>
              <a:rPr lang="es" sz="1200" dirty="0">
                <a:solidFill>
                  <a:srgbClr val="B45F06"/>
                </a:solidFill>
                <a:latin typeface="Poppins"/>
                <a:ea typeface="Poppins"/>
                <a:cs typeface="Poppins"/>
                <a:sym typeface="Poppins"/>
              </a:rPr>
              <a:t>respetuosa y cordial, le expliqué los resultados de los exámenes y aproveché la oportunidad para preguntarle a Lucía si además de </a:t>
            </a:r>
            <a:br>
              <a:rPr lang="es" sz="1200" dirty="0">
                <a:solidFill>
                  <a:srgbClr val="B45F06"/>
                </a:solidFill>
                <a:latin typeface="Poppins"/>
                <a:ea typeface="Poppins"/>
                <a:cs typeface="Poppins"/>
                <a:sym typeface="Poppins"/>
              </a:rPr>
            </a:br>
            <a:r>
              <a:rPr lang="es" sz="1200" dirty="0">
                <a:solidFill>
                  <a:srgbClr val="B45F06"/>
                </a:solidFill>
                <a:latin typeface="Poppins"/>
                <a:ea typeface="Poppins"/>
                <a:cs typeface="Poppins"/>
                <a:sym typeface="Poppins"/>
              </a:rPr>
              <a:t>los resultados existía algo que le estuviera preocupando, o si podía hacer algo extra </a:t>
            </a:r>
            <a:br>
              <a:rPr lang="es" sz="1200" dirty="0">
                <a:solidFill>
                  <a:srgbClr val="B45F06"/>
                </a:solidFill>
                <a:latin typeface="Poppins"/>
                <a:ea typeface="Poppins"/>
                <a:cs typeface="Poppins"/>
                <a:sym typeface="Poppins"/>
              </a:rPr>
            </a:br>
            <a:r>
              <a:rPr lang="es" sz="1200" dirty="0">
                <a:solidFill>
                  <a:srgbClr val="B45F06"/>
                </a:solidFill>
                <a:latin typeface="Poppins"/>
                <a:ea typeface="Poppins"/>
                <a:cs typeface="Poppins"/>
                <a:sym typeface="Poppins"/>
              </a:rPr>
              <a:t>para ayudarla.</a:t>
            </a:r>
            <a:endParaRPr sz="1200" dirty="0">
              <a:solidFill>
                <a:srgbClr val="B45F06"/>
              </a:solidFill>
              <a:latin typeface="Century Gothic"/>
              <a:ea typeface="Century Gothic"/>
              <a:cs typeface="Century Gothic"/>
              <a:sym typeface="Century Gothic"/>
            </a:endParaRPr>
          </a:p>
        </p:txBody>
      </p:sp>
      <p:sp>
        <p:nvSpPr>
          <p:cNvPr id="568" name="Google Shape;568;p31">
            <a:hlinkClick r:id="rId9" action="ppaction://hlinksldjump"/>
          </p:cNvPr>
          <p:cNvSpPr/>
          <p:nvPr/>
        </p:nvSpPr>
        <p:spPr>
          <a:xfrm>
            <a:off x="4356125" y="3852150"/>
            <a:ext cx="4240800" cy="993000"/>
          </a:xfrm>
          <a:prstGeom prst="roundRect">
            <a:avLst>
              <a:gd name="adj" fmla="val 16667"/>
            </a:avLst>
          </a:prstGeom>
          <a:noFill/>
          <a:ln w="19050" cap="flat" cmpd="sng">
            <a:solidFill>
              <a:srgbClr val="F6B26B"/>
            </a:solidFill>
            <a:prstDash val="solid"/>
            <a:round/>
            <a:headEnd type="none" w="sm" len="sm"/>
            <a:tailEnd type="none" w="sm" len="sm"/>
          </a:ln>
        </p:spPr>
        <p:txBody>
          <a:bodyPr spcFirstLastPara="1" wrap="square" lIns="306000" tIns="126000" rIns="162000" bIns="126000" anchor="ctr" anchorCtr="0">
            <a:noAutofit/>
          </a:bodyPr>
          <a:lstStyle/>
          <a:p>
            <a:pPr marL="0" lvl="0" indent="0" algn="l" rtl="0">
              <a:spcBef>
                <a:spcPts val="0"/>
              </a:spcBef>
              <a:spcAft>
                <a:spcPts val="0"/>
              </a:spcAft>
              <a:buClr>
                <a:schemeClr val="dk1"/>
              </a:buClr>
              <a:buSzPts val="1100"/>
              <a:buFont typeface="Arial"/>
              <a:buNone/>
            </a:pPr>
            <a:r>
              <a:rPr lang="es" sz="1200">
                <a:solidFill>
                  <a:srgbClr val="B45F06"/>
                </a:solidFill>
                <a:latin typeface="Poppins"/>
                <a:ea typeface="Poppins"/>
                <a:cs typeface="Poppins"/>
                <a:sym typeface="Poppins"/>
              </a:rPr>
              <a:t>Como siguió con una mala actitud, decidí pedirle muy respetuosamente que si no quería estar en mi consultorio y esperar, mejor que volviera cuando se sintiera más tranquila.</a:t>
            </a:r>
            <a:endParaRPr sz="1200">
              <a:solidFill>
                <a:srgbClr val="E69138"/>
              </a:solidFill>
              <a:latin typeface="Poppins"/>
              <a:ea typeface="Poppins"/>
              <a:cs typeface="Poppins"/>
              <a:sym typeface="Poppins"/>
            </a:endParaRPr>
          </a:p>
        </p:txBody>
      </p:sp>
      <p:sp>
        <p:nvSpPr>
          <p:cNvPr id="569" name="Google Shape;569;p31">
            <a:hlinkClick r:id="rId10" action="ppaction://hlinksldjump"/>
          </p:cNvPr>
          <p:cNvSpPr/>
          <p:nvPr/>
        </p:nvSpPr>
        <p:spPr>
          <a:xfrm>
            <a:off x="4356125" y="2733124"/>
            <a:ext cx="4240800" cy="969600"/>
          </a:xfrm>
          <a:prstGeom prst="roundRect">
            <a:avLst>
              <a:gd name="adj" fmla="val 16667"/>
            </a:avLst>
          </a:prstGeom>
          <a:noFill/>
          <a:ln w="19050" cap="flat" cmpd="sng">
            <a:solidFill>
              <a:srgbClr val="F6B26B"/>
            </a:solidFill>
            <a:prstDash val="solid"/>
            <a:round/>
            <a:headEnd type="none" w="sm" len="sm"/>
            <a:tailEnd type="none" w="sm" len="sm"/>
          </a:ln>
        </p:spPr>
        <p:txBody>
          <a:bodyPr spcFirstLastPara="1" wrap="square" lIns="306000" tIns="126000" rIns="162000" bIns="126000" anchor="ctr" anchorCtr="0">
            <a:noAutofit/>
          </a:bodyPr>
          <a:lstStyle/>
          <a:p>
            <a:pPr marL="0" lvl="0" indent="0" algn="l" rtl="0">
              <a:spcBef>
                <a:spcPts val="0"/>
              </a:spcBef>
              <a:spcAft>
                <a:spcPts val="0"/>
              </a:spcAft>
              <a:buClr>
                <a:schemeClr val="dk1"/>
              </a:buClr>
              <a:buSzPts val="1100"/>
              <a:buFont typeface="Arial"/>
              <a:buNone/>
            </a:pPr>
            <a:r>
              <a:rPr lang="es" sz="1200">
                <a:solidFill>
                  <a:srgbClr val="B45F06"/>
                </a:solidFill>
                <a:latin typeface="Poppins"/>
                <a:ea typeface="Poppins"/>
                <a:cs typeface="Poppins"/>
                <a:sym typeface="Poppins"/>
              </a:rPr>
              <a:t>Le recordé a Lucía que no era la única paciente en el hospital, y que debía esperar su turno sin quejas. Me limité a darle sus resultados rápido y sin demora tal como ella quería.</a:t>
            </a:r>
            <a:endParaRPr sz="1200">
              <a:solidFill>
                <a:srgbClr val="E69138"/>
              </a:solidFill>
              <a:latin typeface="Poppins"/>
              <a:ea typeface="Poppins"/>
              <a:cs typeface="Poppins"/>
              <a:sym typeface="Poppins"/>
            </a:endParaRPr>
          </a:p>
        </p:txBody>
      </p:sp>
      <p:sp>
        <p:nvSpPr>
          <p:cNvPr id="571" name="Google Shape;571;p31"/>
          <p:cNvSpPr/>
          <p:nvPr/>
        </p:nvSpPr>
        <p:spPr>
          <a:xfrm>
            <a:off x="4198626" y="1252850"/>
            <a:ext cx="359100" cy="3633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1">
            <a:hlinkClick r:id="rId8" action="ppaction://hlinksldjump"/>
          </p:cNvPr>
          <p:cNvSpPr txBox="1"/>
          <p:nvPr/>
        </p:nvSpPr>
        <p:spPr>
          <a:xfrm>
            <a:off x="4198625" y="1218950"/>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A</a:t>
            </a:r>
            <a:endParaRPr sz="1600">
              <a:solidFill>
                <a:schemeClr val="lt1"/>
              </a:solidFill>
            </a:endParaRPr>
          </a:p>
        </p:txBody>
      </p:sp>
      <p:sp>
        <p:nvSpPr>
          <p:cNvPr id="574" name="Google Shape;574;p31"/>
          <p:cNvSpPr/>
          <p:nvPr/>
        </p:nvSpPr>
        <p:spPr>
          <a:xfrm>
            <a:off x="4198626" y="2938450"/>
            <a:ext cx="359100" cy="3633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a:hlinkClick r:id="rId10" action="ppaction://hlinksldjump"/>
          </p:cNvPr>
          <p:cNvSpPr txBox="1"/>
          <p:nvPr/>
        </p:nvSpPr>
        <p:spPr>
          <a:xfrm>
            <a:off x="4198625" y="2904563"/>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B</a:t>
            </a:r>
            <a:endParaRPr sz="1600">
              <a:solidFill>
                <a:schemeClr val="lt1"/>
              </a:solidFill>
            </a:endParaRPr>
          </a:p>
        </p:txBody>
      </p:sp>
      <p:sp>
        <p:nvSpPr>
          <p:cNvPr id="577" name="Google Shape;577;p31"/>
          <p:cNvSpPr/>
          <p:nvPr/>
        </p:nvSpPr>
        <p:spPr>
          <a:xfrm>
            <a:off x="4198626" y="4021400"/>
            <a:ext cx="359100" cy="3633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a:hlinkClick r:id="rId9" action="ppaction://hlinksldjump"/>
          </p:cNvPr>
          <p:cNvSpPr txBox="1"/>
          <p:nvPr/>
        </p:nvSpPr>
        <p:spPr>
          <a:xfrm>
            <a:off x="4198625" y="3987500"/>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C</a:t>
            </a:r>
            <a:endParaRPr sz="1600">
              <a:solidFill>
                <a:schemeClr val="lt1"/>
              </a:solidFill>
            </a:endParaRPr>
          </a:p>
        </p:txBody>
      </p:sp>
      <p:sp>
        <p:nvSpPr>
          <p:cNvPr id="579" name="Google Shape;579;p31">
            <a:hlinkClick r:id="" action="ppaction://hlinkshowjump?jump=previousslide"/>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0" name="Google Shape;580;p31"/>
          <p:cNvPicPr preferRelativeResize="0"/>
          <p:nvPr/>
        </p:nvPicPr>
        <p:blipFill>
          <a:blip r:embed="rId11">
            <a:alphaModFix/>
          </a:blip>
          <a:stretch>
            <a:fillRect/>
          </a:stretch>
        </p:blipFill>
        <p:spPr>
          <a:xfrm>
            <a:off x="138957" y="2462775"/>
            <a:ext cx="145833" cy="218733"/>
          </a:xfrm>
          <a:prstGeom prst="rect">
            <a:avLst/>
          </a:prstGeom>
          <a:noFill/>
          <a:ln>
            <a:noFill/>
          </a:ln>
        </p:spPr>
      </p:pic>
      <p:sp>
        <p:nvSpPr>
          <p:cNvPr id="581" name="Google Shape;581;p31">
            <a:hlinkClick r:id="rId12" action="ppaction://hlinksldjump"/>
          </p:cNvPr>
          <p:cNvSpPr/>
          <p:nvPr/>
        </p:nvSpPr>
        <p:spPr>
          <a:xfrm rot="5400000">
            <a:off x="-99975" y="2262150"/>
            <a:ext cx="495300" cy="619200"/>
          </a:xfrm>
          <a:prstGeom prst="round2SameRect">
            <a:avLst>
              <a:gd name="adj1" fmla="val 14089"/>
              <a:gd name="adj2" fmla="val 0"/>
            </a:avLst>
          </a:prstGeom>
          <a:solidFill>
            <a:srgbClr val="783F0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582" name="Google Shape;582;p31">
            <a:hlinkClick r:id="rId12" action="ppaction://hlinksldjump"/>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3" name="Google Shape;583;p31">
            <a:hlinkClick r:id="rId12" action="ppaction://hlinksldjump"/>
          </p:cNvPr>
          <p:cNvPicPr preferRelativeResize="0"/>
          <p:nvPr/>
        </p:nvPicPr>
        <p:blipFill>
          <a:blip r:embed="rId11">
            <a:alphaModFix/>
          </a:blip>
          <a:stretch>
            <a:fillRect/>
          </a:stretch>
        </p:blipFill>
        <p:spPr>
          <a:xfrm>
            <a:off x="108007" y="2462700"/>
            <a:ext cx="145833" cy="218733"/>
          </a:xfrm>
          <a:prstGeom prst="rect">
            <a:avLst/>
          </a:prstGeom>
          <a:noFill/>
          <a:ln>
            <a:noFill/>
          </a:ln>
        </p:spPr>
      </p:pic>
      <p:sp>
        <p:nvSpPr>
          <p:cNvPr id="584" name="Google Shape;584;p31">
            <a:hlinkClick r:id="rId13" action="ppaction://hlinksldjump"/>
          </p:cNvPr>
          <p:cNvSpPr/>
          <p:nvPr/>
        </p:nvSpPr>
        <p:spPr>
          <a:xfrm rot="-5400000">
            <a:off x="8763038" y="2271737"/>
            <a:ext cx="495300" cy="619200"/>
          </a:xfrm>
          <a:prstGeom prst="round2SameRect">
            <a:avLst>
              <a:gd name="adj1" fmla="val 14089"/>
              <a:gd name="adj2" fmla="val 0"/>
            </a:avLst>
          </a:prstGeom>
          <a:solidFill>
            <a:srgbClr val="783F0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585" name="Google Shape;585;p31">
            <a:hlinkClick r:id="rId13" action="ppaction://hlinksldjump"/>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6" name="Google Shape;586;p31">
            <a:hlinkClick r:id="rId13" action="ppaction://hlinksldjump"/>
          </p:cNvPr>
          <p:cNvPicPr preferRelativeResize="0"/>
          <p:nvPr/>
        </p:nvPicPr>
        <p:blipFill>
          <a:blip r:embed="rId11">
            <a:alphaModFix/>
          </a:blip>
          <a:stretch>
            <a:fillRect/>
          </a:stretch>
        </p:blipFill>
        <p:spPr>
          <a:xfrm rot="10800000">
            <a:off x="8904523" y="2471654"/>
            <a:ext cx="145833" cy="218733"/>
          </a:xfrm>
          <a:prstGeom prst="rect">
            <a:avLst/>
          </a:prstGeom>
          <a:noFill/>
          <a:ln>
            <a:noFill/>
          </a:ln>
        </p:spPr>
      </p:pic>
      <p:pic>
        <p:nvPicPr>
          <p:cNvPr id="587" name="Google Shape;587;p31"/>
          <p:cNvPicPr preferRelativeResize="0"/>
          <p:nvPr/>
        </p:nvPicPr>
        <p:blipFill>
          <a:blip r:embed="rId14">
            <a:alphaModFix/>
          </a:blip>
          <a:stretch>
            <a:fillRect/>
          </a:stretch>
        </p:blipFill>
        <p:spPr>
          <a:xfrm>
            <a:off x="552525" y="1885538"/>
            <a:ext cx="3283875" cy="2621581"/>
          </a:xfrm>
          <a:prstGeom prst="rect">
            <a:avLst/>
          </a:prstGeom>
          <a:noFill/>
          <a:ln>
            <a:noFill/>
          </a:ln>
        </p:spPr>
      </p:pic>
      <p:sp>
        <p:nvSpPr>
          <p:cNvPr id="31" name="Flowchart: Connector 30">
            <a:extLst>
              <a:ext uri="{FF2B5EF4-FFF2-40B4-BE49-F238E27FC236}">
                <a16:creationId xmlns="" xmlns:a16="http://schemas.microsoft.com/office/drawing/2014/main" id="{EE2A1E28-879C-4962-A6BC-C3919C737788}"/>
              </a:ext>
            </a:extLst>
          </p:cNvPr>
          <p:cNvSpPr/>
          <p:nvPr/>
        </p:nvSpPr>
        <p:spPr>
          <a:xfrm>
            <a:off x="1662749" y="400068"/>
            <a:ext cx="373682" cy="373682"/>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aso #2">
            <a:hlinkClick r:id="" action="ppaction://media"/>
            <a:extLst>
              <a:ext uri="{FF2B5EF4-FFF2-40B4-BE49-F238E27FC236}">
                <a16:creationId xmlns="" xmlns:a16="http://schemas.microsoft.com/office/drawing/2014/main" id="{60F3B61C-AE84-4DE3-A2EF-E1C648B66153}"/>
              </a:ext>
            </a:extLst>
          </p:cNvPr>
          <p:cNvPicPr>
            <a:picLocks noChangeAspect="1"/>
          </p:cNvPicPr>
          <p:nvPr>
            <a:audioFile r:link="rId2"/>
            <p:extLst>
              <p:ext uri="{DAA4B4D4-6D71-4841-9C94-3DE7FCFB9230}">
                <p14:media xmlns:p14="http://schemas.microsoft.com/office/powerpoint/2010/main" r:embed="rId1"/>
              </p:ext>
            </p:extLst>
          </p:nvPr>
        </p:nvPicPr>
        <p:blipFill>
          <a:blip r:embed="rId15">
            <a:duotone>
              <a:prstClr val="black"/>
              <a:srgbClr val="E69138">
                <a:tint val="45000"/>
                <a:satMod val="400000"/>
              </a:srgbClr>
            </a:duotone>
          </a:blip>
          <a:stretch>
            <a:fillRect/>
          </a:stretch>
        </p:blipFill>
        <p:spPr>
          <a:xfrm>
            <a:off x="1720581" y="462139"/>
            <a:ext cx="276282" cy="2762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85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4"/>
          <p:cNvSpPr/>
          <p:nvPr/>
        </p:nvSpPr>
        <p:spPr>
          <a:xfrm>
            <a:off x="800100" y="352425"/>
            <a:ext cx="4781700" cy="4429200"/>
          </a:xfrm>
          <a:prstGeom prst="rect">
            <a:avLst/>
          </a:prstGeom>
          <a:solidFill>
            <a:srgbClr val="0C5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p:nvPr/>
        </p:nvSpPr>
        <p:spPr>
          <a:xfrm>
            <a:off x="1559907" y="1069188"/>
            <a:ext cx="4019700" cy="35394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s" b="1" dirty="0">
                <a:solidFill>
                  <a:srgbClr val="FFFFFF"/>
                </a:solidFill>
                <a:latin typeface="Poppins"/>
                <a:ea typeface="Poppins"/>
                <a:cs typeface="Poppins"/>
                <a:sym typeface="Poppins"/>
              </a:rPr>
              <a:t>Contextualización: </a:t>
            </a:r>
            <a:br>
              <a:rPr lang="es" b="1" dirty="0">
                <a:solidFill>
                  <a:srgbClr val="FFFFFF"/>
                </a:solidFill>
                <a:latin typeface="Poppins"/>
                <a:ea typeface="Poppins"/>
                <a:cs typeface="Poppins"/>
                <a:sym typeface="Poppins"/>
              </a:rPr>
            </a:br>
            <a:r>
              <a:rPr lang="es" dirty="0">
                <a:solidFill>
                  <a:srgbClr val="FFFFFF"/>
                </a:solidFill>
                <a:latin typeface="Poppins"/>
                <a:ea typeface="Poppins"/>
                <a:cs typeface="Poppins"/>
                <a:sym typeface="Poppins"/>
              </a:rPr>
              <a:t>Adolescentes mujeres en </a:t>
            </a:r>
            <a:br>
              <a:rPr lang="es" dirty="0">
                <a:solidFill>
                  <a:srgbClr val="FFFFFF"/>
                </a:solidFill>
                <a:latin typeface="Poppins"/>
                <a:ea typeface="Poppins"/>
                <a:cs typeface="Poppins"/>
                <a:sym typeface="Poppins"/>
              </a:rPr>
            </a:br>
            <a:r>
              <a:rPr lang="es" dirty="0">
                <a:solidFill>
                  <a:srgbClr val="FFFFFF"/>
                </a:solidFill>
                <a:latin typeface="Poppins"/>
                <a:ea typeface="Poppins"/>
                <a:cs typeface="Poppins"/>
                <a:sym typeface="Poppins"/>
              </a:rPr>
              <a:t>Costa Rica</a:t>
            </a:r>
            <a:endParaRPr b="1" dirty="0">
              <a:solidFill>
                <a:srgbClr val="FFFFFF"/>
              </a:solidFill>
              <a:latin typeface="Poppins"/>
              <a:ea typeface="Poppins"/>
              <a:cs typeface="Poppins"/>
              <a:sym typeface="Poppins"/>
            </a:endParaRPr>
          </a:p>
          <a:p>
            <a:pPr marL="0" lvl="0" indent="0" algn="l" rtl="0">
              <a:spcBef>
                <a:spcPts val="1000"/>
              </a:spcBef>
              <a:spcAft>
                <a:spcPts val="0"/>
              </a:spcAft>
              <a:buNone/>
            </a:pPr>
            <a:r>
              <a:rPr lang="es" b="1" dirty="0">
                <a:solidFill>
                  <a:srgbClr val="FFFFFF"/>
                </a:solidFill>
                <a:latin typeface="Poppins"/>
                <a:ea typeface="Poppins"/>
                <a:cs typeface="Poppins"/>
                <a:sym typeface="Poppins"/>
              </a:rPr>
              <a:t>Importancia de la escucha</a:t>
            </a:r>
            <a:r>
              <a:rPr lang="es" dirty="0">
                <a:solidFill>
                  <a:srgbClr val="FFFFFF"/>
                </a:solidFill>
                <a:latin typeface="Poppins"/>
                <a:ea typeface="Poppins"/>
                <a:cs typeface="Poppins"/>
                <a:sym typeface="Poppins"/>
              </a:rPr>
              <a:t> </a:t>
            </a:r>
            <a:br>
              <a:rPr lang="es" dirty="0">
                <a:solidFill>
                  <a:srgbClr val="FFFFFF"/>
                </a:solidFill>
                <a:latin typeface="Poppins"/>
                <a:ea typeface="Poppins"/>
                <a:cs typeface="Poppins"/>
                <a:sym typeface="Poppins"/>
              </a:rPr>
            </a:br>
            <a:r>
              <a:rPr lang="es" dirty="0">
                <a:solidFill>
                  <a:srgbClr val="FFFFFF"/>
                </a:solidFill>
                <a:latin typeface="Poppins"/>
                <a:ea typeface="Poppins"/>
                <a:cs typeface="Poppins"/>
                <a:sym typeface="Poppins"/>
              </a:rPr>
              <a:t>en la atención con calidez y </a:t>
            </a:r>
            <a:r>
              <a:rPr lang="es" dirty="0">
                <a:solidFill>
                  <a:schemeClr val="lt1"/>
                </a:solidFill>
                <a:latin typeface="Poppins"/>
                <a:ea typeface="Poppins"/>
                <a:cs typeface="Poppins"/>
                <a:sym typeface="Poppins"/>
              </a:rPr>
              <a:t>calidad.</a:t>
            </a:r>
            <a:endParaRPr dirty="0">
              <a:solidFill>
                <a:srgbClr val="FFFFFF"/>
              </a:solidFill>
              <a:latin typeface="Poppins"/>
              <a:ea typeface="Poppins"/>
              <a:cs typeface="Poppins"/>
              <a:sym typeface="Poppins"/>
            </a:endParaRPr>
          </a:p>
          <a:p>
            <a:pPr marL="0" lvl="0" indent="0" algn="l" rtl="0">
              <a:spcBef>
                <a:spcPts val="1000"/>
              </a:spcBef>
              <a:spcAft>
                <a:spcPts val="0"/>
              </a:spcAft>
              <a:buNone/>
            </a:pPr>
            <a:r>
              <a:rPr lang="es" b="1" dirty="0">
                <a:solidFill>
                  <a:srgbClr val="FFFFFF"/>
                </a:solidFill>
                <a:latin typeface="Poppins"/>
                <a:ea typeface="Poppins"/>
                <a:cs typeface="Poppins"/>
                <a:sym typeface="Poppins"/>
              </a:rPr>
              <a:t>Principios rectores: </a:t>
            </a:r>
            <a:r>
              <a:rPr lang="es" dirty="0">
                <a:solidFill>
                  <a:srgbClr val="FFFFFF"/>
                </a:solidFill>
                <a:latin typeface="Poppins"/>
                <a:ea typeface="Poppins"/>
                <a:cs typeface="Poppins"/>
                <a:sym typeface="Poppins"/>
              </a:rPr>
              <a:t>¿Qué debo tomar en cuenta al atender a una adolescente?</a:t>
            </a:r>
            <a:endParaRPr dirty="0">
              <a:solidFill>
                <a:srgbClr val="FFFFFF"/>
              </a:solidFill>
              <a:latin typeface="Poppins"/>
              <a:ea typeface="Poppins"/>
              <a:cs typeface="Poppins"/>
              <a:sym typeface="Poppins"/>
            </a:endParaRPr>
          </a:p>
          <a:p>
            <a:pPr marL="0" lvl="0" indent="0" algn="l" rtl="0">
              <a:lnSpc>
                <a:spcPct val="100000"/>
              </a:lnSpc>
              <a:spcBef>
                <a:spcPts val="1000"/>
              </a:spcBef>
              <a:spcAft>
                <a:spcPts val="0"/>
              </a:spcAft>
              <a:buNone/>
            </a:pPr>
            <a:r>
              <a:rPr lang="es" b="1" dirty="0">
                <a:solidFill>
                  <a:srgbClr val="FFFFFF"/>
                </a:solidFill>
                <a:latin typeface="Poppins"/>
                <a:ea typeface="Poppins"/>
                <a:cs typeface="Poppins"/>
                <a:sym typeface="Poppins"/>
              </a:rPr>
              <a:t>Derecho al aseguramiento de las personas adolescentes </a:t>
            </a:r>
            <a:endParaRPr dirty="0">
              <a:solidFill>
                <a:srgbClr val="FFFFFF"/>
              </a:solidFill>
              <a:latin typeface="Poppins"/>
              <a:ea typeface="Poppins"/>
              <a:cs typeface="Poppins"/>
              <a:sym typeface="Poppins"/>
            </a:endParaRPr>
          </a:p>
          <a:p>
            <a:pPr marL="0" lvl="0" indent="0" algn="l" rtl="0">
              <a:lnSpc>
                <a:spcPct val="150000"/>
              </a:lnSpc>
              <a:spcBef>
                <a:spcPts val="1000"/>
              </a:spcBef>
              <a:spcAft>
                <a:spcPts val="0"/>
              </a:spcAft>
              <a:buNone/>
            </a:pPr>
            <a:r>
              <a:rPr lang="es" b="1" dirty="0">
                <a:solidFill>
                  <a:srgbClr val="FFFFFF"/>
                </a:solidFill>
                <a:latin typeface="Poppins"/>
                <a:ea typeface="Poppins"/>
                <a:cs typeface="Poppins"/>
                <a:sym typeface="Poppins"/>
              </a:rPr>
              <a:t>Normativa Institucional</a:t>
            </a:r>
            <a:endParaRPr b="1" dirty="0">
              <a:solidFill>
                <a:srgbClr val="FFFFFF"/>
              </a:solidFill>
              <a:latin typeface="Poppins"/>
              <a:ea typeface="Poppins"/>
              <a:cs typeface="Poppins"/>
              <a:sym typeface="Poppins"/>
            </a:endParaRPr>
          </a:p>
          <a:p>
            <a:pPr marL="0" lvl="0" indent="0" algn="l" rtl="0">
              <a:lnSpc>
                <a:spcPct val="150000"/>
              </a:lnSpc>
              <a:spcBef>
                <a:spcPts val="1000"/>
              </a:spcBef>
              <a:spcAft>
                <a:spcPts val="0"/>
              </a:spcAft>
              <a:buNone/>
            </a:pPr>
            <a:r>
              <a:rPr lang="es" b="1" dirty="0">
                <a:solidFill>
                  <a:srgbClr val="FFFFFF"/>
                </a:solidFill>
                <a:latin typeface="Poppins"/>
                <a:ea typeface="Poppins"/>
                <a:cs typeface="Poppins"/>
                <a:sym typeface="Poppins"/>
              </a:rPr>
              <a:t>Consejería con calidez</a:t>
            </a:r>
            <a:endParaRPr b="1" dirty="0">
              <a:solidFill>
                <a:srgbClr val="FFFFFF"/>
              </a:solidFill>
              <a:latin typeface="Poppins"/>
              <a:ea typeface="Poppins"/>
              <a:cs typeface="Poppins"/>
              <a:sym typeface="Poppins"/>
            </a:endParaRPr>
          </a:p>
        </p:txBody>
      </p:sp>
      <p:sp>
        <p:nvSpPr>
          <p:cNvPr id="67" name="Google Shape;67;p14"/>
          <p:cNvSpPr/>
          <p:nvPr/>
        </p:nvSpPr>
        <p:spPr>
          <a:xfrm>
            <a:off x="1057275" y="400050"/>
            <a:ext cx="3524400" cy="619200"/>
          </a:xfrm>
          <a:prstGeom prst="roundRect">
            <a:avLst>
              <a:gd name="adj" fmla="val 16667"/>
            </a:avLst>
          </a:prstGeom>
          <a:solidFill>
            <a:srgbClr val="0C5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2700" b="1">
                <a:solidFill>
                  <a:schemeClr val="lt1"/>
                </a:solidFill>
                <a:latin typeface="Poppins"/>
                <a:ea typeface="Poppins"/>
                <a:cs typeface="Poppins"/>
                <a:sym typeface="Poppins"/>
              </a:rPr>
              <a:t>Contenidos</a:t>
            </a:r>
            <a:endParaRPr/>
          </a:p>
        </p:txBody>
      </p:sp>
      <p:pic>
        <p:nvPicPr>
          <p:cNvPr id="73" name="Google Shape;73;p14"/>
          <p:cNvPicPr preferRelativeResize="0"/>
          <p:nvPr/>
        </p:nvPicPr>
        <p:blipFill rotWithShape="1">
          <a:blip r:embed="rId4">
            <a:alphaModFix/>
          </a:blip>
          <a:srcRect/>
          <a:stretch/>
        </p:blipFill>
        <p:spPr>
          <a:xfrm>
            <a:off x="6369557" y="1952875"/>
            <a:ext cx="2360693" cy="3428751"/>
          </a:xfrm>
          <a:prstGeom prst="rect">
            <a:avLst/>
          </a:prstGeom>
          <a:noFill/>
          <a:ln>
            <a:noFill/>
          </a:ln>
        </p:spPr>
      </p:pic>
      <p:grpSp>
        <p:nvGrpSpPr>
          <p:cNvPr id="74" name="Google Shape;74;p14"/>
          <p:cNvGrpSpPr/>
          <p:nvPr/>
        </p:nvGrpSpPr>
        <p:grpSpPr>
          <a:xfrm>
            <a:off x="1184368" y="1224941"/>
            <a:ext cx="299111" cy="461751"/>
            <a:chOff x="909650" y="1948326"/>
            <a:chExt cx="385750" cy="595500"/>
          </a:xfrm>
        </p:grpSpPr>
        <p:sp>
          <p:nvSpPr>
            <p:cNvPr id="75" name="Google Shape;75;p14"/>
            <p:cNvSpPr/>
            <p:nvPr/>
          </p:nvSpPr>
          <p:spPr>
            <a:xfrm>
              <a:off x="914400" y="2050800"/>
              <a:ext cx="381000" cy="381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txBox="1"/>
            <p:nvPr/>
          </p:nvSpPr>
          <p:spPr>
            <a:xfrm>
              <a:off x="909650" y="1948326"/>
              <a:ext cx="381000" cy="595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sz="1800" b="1" dirty="0">
                  <a:solidFill>
                    <a:srgbClr val="0C5D5E"/>
                  </a:solidFill>
                  <a:latin typeface="Poppins"/>
                  <a:ea typeface="Poppins"/>
                  <a:cs typeface="Poppins"/>
                  <a:sym typeface="Poppins"/>
                </a:rPr>
                <a:t>1</a:t>
              </a:r>
              <a:endParaRPr dirty="0">
                <a:solidFill>
                  <a:srgbClr val="0C5D5E"/>
                </a:solidFill>
              </a:endParaRPr>
            </a:p>
          </p:txBody>
        </p:sp>
      </p:grpSp>
      <p:grpSp>
        <p:nvGrpSpPr>
          <p:cNvPr id="77" name="Google Shape;77;p14"/>
          <p:cNvGrpSpPr/>
          <p:nvPr/>
        </p:nvGrpSpPr>
        <p:grpSpPr>
          <a:xfrm>
            <a:off x="5034950" y="456075"/>
            <a:ext cx="2533800" cy="1933697"/>
            <a:chOff x="4414875" y="797200"/>
            <a:chExt cx="2533800" cy="1933697"/>
          </a:xfrm>
        </p:grpSpPr>
        <p:sp>
          <p:nvSpPr>
            <p:cNvPr id="78" name="Google Shape;78;p14"/>
            <p:cNvSpPr/>
            <p:nvPr/>
          </p:nvSpPr>
          <p:spPr>
            <a:xfrm>
              <a:off x="4414875" y="797200"/>
              <a:ext cx="2533800" cy="1581300"/>
            </a:xfrm>
            <a:prstGeom prst="rect">
              <a:avLst/>
            </a:prstGeom>
            <a:solidFill>
              <a:srgbClr val="FFFFFF"/>
            </a:solidFill>
            <a:ln>
              <a:noFill/>
            </a:ln>
          </p:spPr>
          <p:txBody>
            <a:bodyPr spcFirstLastPara="1" wrap="square" lIns="180000" tIns="180000" rIns="180000" bIns="180000" anchor="ctr" anchorCtr="0">
              <a:noAutofit/>
            </a:bodyPr>
            <a:lstStyle/>
            <a:p>
              <a:pPr marL="0" lvl="0" indent="0" algn="ctr" rtl="0">
                <a:spcBef>
                  <a:spcPts val="0"/>
                </a:spcBef>
                <a:spcAft>
                  <a:spcPts val="0"/>
                </a:spcAft>
                <a:buClr>
                  <a:schemeClr val="dk1"/>
                </a:buClr>
                <a:buSzPts val="1100"/>
                <a:buFont typeface="Arial"/>
                <a:buNone/>
              </a:pPr>
              <a:r>
                <a:rPr lang="es" sz="1300">
                  <a:solidFill>
                    <a:srgbClr val="0B5394"/>
                  </a:solidFill>
                  <a:latin typeface="Poppins"/>
                  <a:ea typeface="Poppins"/>
                  <a:cs typeface="Poppins"/>
                  <a:sym typeface="Poppins"/>
                </a:rPr>
                <a:t>¡Hola!</a:t>
              </a:r>
              <a:endParaRPr sz="1300">
                <a:solidFill>
                  <a:srgbClr val="0B5394"/>
                </a:solidFill>
                <a:latin typeface="Poppins"/>
                <a:ea typeface="Poppins"/>
                <a:cs typeface="Poppins"/>
                <a:sym typeface="Poppins"/>
              </a:endParaRPr>
            </a:p>
            <a:p>
              <a:pPr marL="0" lvl="0" indent="0" algn="ctr" rtl="0">
                <a:spcBef>
                  <a:spcPts val="0"/>
                </a:spcBef>
                <a:spcAft>
                  <a:spcPts val="0"/>
                </a:spcAft>
                <a:buNone/>
              </a:pPr>
              <a:r>
                <a:rPr lang="es" sz="1300">
                  <a:solidFill>
                    <a:srgbClr val="0B5394"/>
                  </a:solidFill>
                  <a:latin typeface="Poppins"/>
                  <a:ea typeface="Poppins"/>
                  <a:cs typeface="Poppins"/>
                  <a:sym typeface="Poppins"/>
                </a:rPr>
                <a:t>Hoy vamos a conocer algunas herramientas de la CCSS para la atención de las adolescentes en </a:t>
              </a:r>
              <a:br>
                <a:rPr lang="es" sz="1300">
                  <a:solidFill>
                    <a:srgbClr val="0B5394"/>
                  </a:solidFill>
                  <a:latin typeface="Poppins"/>
                  <a:ea typeface="Poppins"/>
                  <a:cs typeface="Poppins"/>
                  <a:sym typeface="Poppins"/>
                </a:rPr>
              </a:br>
              <a:r>
                <a:rPr lang="es" sz="1300">
                  <a:solidFill>
                    <a:srgbClr val="0B5394"/>
                  </a:solidFill>
                  <a:latin typeface="Poppins"/>
                  <a:ea typeface="Poppins"/>
                  <a:cs typeface="Poppins"/>
                  <a:sym typeface="Poppins"/>
                </a:rPr>
                <a:t>los servicios de salud.</a:t>
              </a:r>
              <a:endParaRPr>
                <a:solidFill>
                  <a:srgbClr val="0B5394"/>
                </a:solidFill>
                <a:latin typeface="Poppins"/>
                <a:ea typeface="Poppins"/>
                <a:cs typeface="Poppins"/>
                <a:sym typeface="Poppins"/>
              </a:endParaRPr>
            </a:p>
          </p:txBody>
        </p:sp>
        <p:sp>
          <p:nvSpPr>
            <p:cNvPr id="79" name="Google Shape;79;p14"/>
            <p:cNvSpPr/>
            <p:nvPr/>
          </p:nvSpPr>
          <p:spPr>
            <a:xfrm rot="9780125">
              <a:off x="6331734" y="2273758"/>
              <a:ext cx="385856" cy="409677"/>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0" name="Google Shape;80;p14"/>
          <p:cNvCxnSpPr/>
          <p:nvPr/>
        </p:nvCxnSpPr>
        <p:spPr>
          <a:xfrm>
            <a:off x="790575" y="1028700"/>
            <a:ext cx="3448200" cy="0"/>
          </a:xfrm>
          <a:prstGeom prst="straightConnector1">
            <a:avLst/>
          </a:prstGeom>
          <a:noFill/>
          <a:ln w="28575" cap="flat" cmpd="sng">
            <a:solidFill>
              <a:srgbClr val="3CA5A8"/>
            </a:solidFill>
            <a:prstDash val="solid"/>
            <a:round/>
            <a:headEnd type="none" w="med" len="med"/>
            <a:tailEnd type="none" w="med" len="med"/>
          </a:ln>
        </p:spPr>
      </p:cxnSp>
      <p:grpSp>
        <p:nvGrpSpPr>
          <p:cNvPr id="81" name="Google Shape;81;p14"/>
          <p:cNvGrpSpPr/>
          <p:nvPr/>
        </p:nvGrpSpPr>
        <p:grpSpPr>
          <a:xfrm>
            <a:off x="1180677" y="1967617"/>
            <a:ext cx="299111" cy="461751"/>
            <a:chOff x="909650" y="1948326"/>
            <a:chExt cx="385750" cy="595500"/>
          </a:xfrm>
        </p:grpSpPr>
        <p:sp>
          <p:nvSpPr>
            <p:cNvPr id="82" name="Google Shape;82;p14"/>
            <p:cNvSpPr/>
            <p:nvPr/>
          </p:nvSpPr>
          <p:spPr>
            <a:xfrm>
              <a:off x="914400" y="2050800"/>
              <a:ext cx="381000" cy="381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txBox="1"/>
            <p:nvPr/>
          </p:nvSpPr>
          <p:spPr>
            <a:xfrm>
              <a:off x="909650" y="1948326"/>
              <a:ext cx="381000" cy="595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sz="1800" b="1" dirty="0">
                  <a:solidFill>
                    <a:srgbClr val="0C5D5E"/>
                  </a:solidFill>
                  <a:latin typeface="Poppins"/>
                  <a:ea typeface="Poppins"/>
                  <a:cs typeface="Poppins"/>
                  <a:sym typeface="Poppins"/>
                </a:rPr>
                <a:t>2</a:t>
              </a:r>
              <a:endParaRPr dirty="0">
                <a:solidFill>
                  <a:srgbClr val="0C5D5E"/>
                </a:solidFill>
              </a:endParaRPr>
            </a:p>
          </p:txBody>
        </p:sp>
      </p:grpSp>
      <p:grpSp>
        <p:nvGrpSpPr>
          <p:cNvPr id="84" name="Google Shape;84;p14"/>
          <p:cNvGrpSpPr/>
          <p:nvPr/>
        </p:nvGrpSpPr>
        <p:grpSpPr>
          <a:xfrm>
            <a:off x="1175631" y="2530287"/>
            <a:ext cx="307848" cy="461751"/>
            <a:chOff x="898382" y="1948309"/>
            <a:chExt cx="397018" cy="595500"/>
          </a:xfrm>
        </p:grpSpPr>
        <p:sp>
          <p:nvSpPr>
            <p:cNvPr id="85" name="Google Shape;85;p14"/>
            <p:cNvSpPr/>
            <p:nvPr/>
          </p:nvSpPr>
          <p:spPr>
            <a:xfrm>
              <a:off x="914400" y="2050800"/>
              <a:ext cx="381000" cy="381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txBox="1"/>
            <p:nvPr/>
          </p:nvSpPr>
          <p:spPr>
            <a:xfrm>
              <a:off x="898382" y="1948309"/>
              <a:ext cx="381000" cy="595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sz="1800" b="1" dirty="0">
                  <a:solidFill>
                    <a:srgbClr val="0C5D5E"/>
                  </a:solidFill>
                  <a:latin typeface="Poppins"/>
                  <a:ea typeface="Poppins"/>
                  <a:cs typeface="Poppins"/>
                  <a:sym typeface="Poppins"/>
                </a:rPr>
                <a:t>3</a:t>
              </a:r>
              <a:endParaRPr dirty="0">
                <a:solidFill>
                  <a:srgbClr val="0C5D5E"/>
                </a:solidFill>
              </a:endParaRPr>
            </a:p>
          </p:txBody>
        </p:sp>
      </p:grpSp>
      <p:grpSp>
        <p:nvGrpSpPr>
          <p:cNvPr id="87" name="Google Shape;87;p14"/>
          <p:cNvGrpSpPr/>
          <p:nvPr/>
        </p:nvGrpSpPr>
        <p:grpSpPr>
          <a:xfrm>
            <a:off x="1159463" y="3092958"/>
            <a:ext cx="322923" cy="461751"/>
            <a:chOff x="878940" y="1948326"/>
            <a:chExt cx="416460" cy="595500"/>
          </a:xfrm>
        </p:grpSpPr>
        <p:sp>
          <p:nvSpPr>
            <p:cNvPr id="88" name="Google Shape;88;p14"/>
            <p:cNvSpPr/>
            <p:nvPr/>
          </p:nvSpPr>
          <p:spPr>
            <a:xfrm>
              <a:off x="914400" y="2050800"/>
              <a:ext cx="381000" cy="381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txBox="1"/>
            <p:nvPr/>
          </p:nvSpPr>
          <p:spPr>
            <a:xfrm>
              <a:off x="878940" y="1948326"/>
              <a:ext cx="381000" cy="595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sz="1800" b="1" dirty="0">
                  <a:solidFill>
                    <a:srgbClr val="0C5D5E"/>
                  </a:solidFill>
                  <a:latin typeface="Poppins"/>
                  <a:ea typeface="Poppins"/>
                  <a:cs typeface="Poppins"/>
                  <a:sym typeface="Poppins"/>
                </a:rPr>
                <a:t>4</a:t>
              </a:r>
              <a:endParaRPr dirty="0">
                <a:solidFill>
                  <a:srgbClr val="0C5D5E"/>
                </a:solidFill>
              </a:endParaRPr>
            </a:p>
          </p:txBody>
        </p:sp>
      </p:grpSp>
      <p:grpSp>
        <p:nvGrpSpPr>
          <p:cNvPr id="90" name="Google Shape;90;p14"/>
          <p:cNvGrpSpPr/>
          <p:nvPr/>
        </p:nvGrpSpPr>
        <p:grpSpPr>
          <a:xfrm>
            <a:off x="1173527" y="3687440"/>
            <a:ext cx="313398" cy="461751"/>
            <a:chOff x="891224" y="1954468"/>
            <a:chExt cx="404176" cy="595500"/>
          </a:xfrm>
        </p:grpSpPr>
        <p:sp>
          <p:nvSpPr>
            <p:cNvPr id="91" name="Google Shape;91;p14"/>
            <p:cNvSpPr/>
            <p:nvPr/>
          </p:nvSpPr>
          <p:spPr>
            <a:xfrm>
              <a:off x="914400" y="2050800"/>
              <a:ext cx="381000" cy="381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4"/>
            <p:cNvSpPr txBox="1"/>
            <p:nvPr/>
          </p:nvSpPr>
          <p:spPr>
            <a:xfrm>
              <a:off x="891224" y="1954468"/>
              <a:ext cx="381000" cy="595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sz="1800" b="1" dirty="0">
                  <a:solidFill>
                    <a:srgbClr val="0C5D5E"/>
                  </a:solidFill>
                  <a:latin typeface="Poppins"/>
                  <a:ea typeface="Poppins"/>
                  <a:cs typeface="Poppins"/>
                  <a:sym typeface="Poppins"/>
                </a:rPr>
                <a:t>5</a:t>
              </a:r>
              <a:endParaRPr dirty="0">
                <a:solidFill>
                  <a:srgbClr val="0C5D5E"/>
                </a:solidFill>
              </a:endParaRPr>
            </a:p>
          </p:txBody>
        </p:sp>
      </p:grpSp>
      <p:grpSp>
        <p:nvGrpSpPr>
          <p:cNvPr id="93" name="Google Shape;93;p14"/>
          <p:cNvGrpSpPr/>
          <p:nvPr/>
        </p:nvGrpSpPr>
        <p:grpSpPr>
          <a:xfrm>
            <a:off x="1178065" y="4115392"/>
            <a:ext cx="313398" cy="461751"/>
            <a:chOff x="891224" y="1948326"/>
            <a:chExt cx="404176" cy="595500"/>
          </a:xfrm>
        </p:grpSpPr>
        <p:sp>
          <p:nvSpPr>
            <p:cNvPr id="94" name="Google Shape;94;p14"/>
            <p:cNvSpPr/>
            <p:nvPr/>
          </p:nvSpPr>
          <p:spPr>
            <a:xfrm>
              <a:off x="914400" y="2050800"/>
              <a:ext cx="381000" cy="381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4"/>
            <p:cNvSpPr txBox="1"/>
            <p:nvPr/>
          </p:nvSpPr>
          <p:spPr>
            <a:xfrm>
              <a:off x="891224" y="1948326"/>
              <a:ext cx="381000" cy="595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sz="1800" b="1" dirty="0">
                  <a:solidFill>
                    <a:srgbClr val="0C5D5E"/>
                  </a:solidFill>
                  <a:latin typeface="Poppins"/>
                  <a:ea typeface="Poppins"/>
                  <a:cs typeface="Poppins"/>
                  <a:sym typeface="Poppins"/>
                </a:rPr>
                <a:t>6</a:t>
              </a:r>
              <a:endParaRPr dirty="0">
                <a:solidFill>
                  <a:srgbClr val="0C5D5E"/>
                </a:solidFill>
              </a:endParaRPr>
            </a:p>
          </p:txBody>
        </p:sp>
      </p:grpSp>
      <p:sp>
        <p:nvSpPr>
          <p:cNvPr id="96" name="Google Shape;96;p14">
            <a:hlinkClick r:id="" action="ppaction://hlinkshowjump?jump=nextslide"/>
          </p:cNvPr>
          <p:cNvSpPr/>
          <p:nvPr/>
        </p:nvSpPr>
        <p:spPr>
          <a:xfrm rot="-5400000">
            <a:off x="8763038" y="2271737"/>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97" name="Google Shape;97;p14">
            <a:hlinkClick r:id="" action="ppaction://hlinkshowjump?jump=nextslide"/>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Google Shape;98;p14">
            <a:hlinkClick r:id="" action="ppaction://hlinkshowjump?jump=nextslide"/>
          </p:cNvPr>
          <p:cNvPicPr preferRelativeResize="0"/>
          <p:nvPr/>
        </p:nvPicPr>
        <p:blipFill>
          <a:blip r:embed="rId5">
            <a:alphaModFix/>
          </a:blip>
          <a:stretch>
            <a:fillRect/>
          </a:stretch>
        </p:blipFill>
        <p:spPr>
          <a:xfrm rot="10800000">
            <a:off x="8904523" y="2471654"/>
            <a:ext cx="145833" cy="218733"/>
          </a:xfrm>
          <a:prstGeom prst="rect">
            <a:avLst/>
          </a:prstGeom>
          <a:noFill/>
          <a:ln>
            <a:noFill/>
          </a:ln>
        </p:spPr>
      </p:pic>
      <p:sp>
        <p:nvSpPr>
          <p:cNvPr id="36" name="Google Shape;105;p15">
            <a:hlinkClick r:id="" action="ppaction://hlinkshowjump?jump=previousslide"/>
            <a:extLst>
              <a:ext uri="{FF2B5EF4-FFF2-40B4-BE49-F238E27FC236}">
                <a16:creationId xmlns="" xmlns:a16="http://schemas.microsoft.com/office/drawing/2014/main" id="{7EFA3806-5512-40DE-ACEF-8DA8025789B6}"/>
              </a:ext>
            </a:extLst>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 name="Google Shape;106;p15">
            <a:extLst>
              <a:ext uri="{FF2B5EF4-FFF2-40B4-BE49-F238E27FC236}">
                <a16:creationId xmlns="" xmlns:a16="http://schemas.microsoft.com/office/drawing/2014/main" id="{FC344AD6-6D1A-4B50-8E3E-10F4B4433778}"/>
              </a:ext>
            </a:extLst>
          </p:cNvPr>
          <p:cNvPicPr preferRelativeResize="0"/>
          <p:nvPr/>
        </p:nvPicPr>
        <p:blipFill>
          <a:blip r:embed="rId5">
            <a:alphaModFix/>
          </a:blip>
          <a:stretch>
            <a:fillRect/>
          </a:stretch>
        </p:blipFill>
        <p:spPr>
          <a:xfrm>
            <a:off x="138957" y="2462775"/>
            <a:ext cx="145833" cy="218733"/>
          </a:xfrm>
          <a:prstGeom prst="rect">
            <a:avLst/>
          </a:prstGeom>
          <a:noFill/>
          <a:ln>
            <a:noFill/>
          </a:ln>
        </p:spPr>
      </p:pic>
      <p:sp>
        <p:nvSpPr>
          <p:cNvPr id="38" name="Google Shape;107;p15">
            <a:hlinkClick r:id="" action="ppaction://hlinkshowjump?jump=previousslide"/>
            <a:extLst>
              <a:ext uri="{FF2B5EF4-FFF2-40B4-BE49-F238E27FC236}">
                <a16:creationId xmlns="" xmlns:a16="http://schemas.microsoft.com/office/drawing/2014/main" id="{E9457127-2B48-4FD9-A929-FA768B48E3E9}"/>
              </a:ext>
            </a:extLst>
          </p:cNvPr>
          <p:cNvSpPr/>
          <p:nvPr/>
        </p:nvSpPr>
        <p:spPr>
          <a:xfrm rot="5400000">
            <a:off x="-99975" y="2262150"/>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9" name="Google Shape;108;p15">
            <a:hlinkClick r:id="" action="ppaction://hlinkshowjump?jump=previousslide"/>
            <a:extLst>
              <a:ext uri="{FF2B5EF4-FFF2-40B4-BE49-F238E27FC236}">
                <a16:creationId xmlns="" xmlns:a16="http://schemas.microsoft.com/office/drawing/2014/main" id="{87414107-D832-46FD-A89A-FD08F0449B50}"/>
              </a:ext>
            </a:extLst>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 name="Google Shape;109;p15">
            <a:hlinkClick r:id="" action="ppaction://hlinkshowjump?jump=previousslide"/>
            <a:extLst>
              <a:ext uri="{FF2B5EF4-FFF2-40B4-BE49-F238E27FC236}">
                <a16:creationId xmlns="" xmlns:a16="http://schemas.microsoft.com/office/drawing/2014/main" id="{81E2D4C7-AF05-4AAC-9D5F-86ECF89F22C8}"/>
              </a:ext>
            </a:extLst>
          </p:cNvPr>
          <p:cNvPicPr preferRelativeResize="0"/>
          <p:nvPr/>
        </p:nvPicPr>
        <p:blipFill>
          <a:blip r:embed="rId5">
            <a:alphaModFix/>
          </a:blip>
          <a:stretch>
            <a:fillRect/>
          </a:stretch>
        </p:blipFill>
        <p:spPr>
          <a:xfrm>
            <a:off x="108007" y="2462700"/>
            <a:ext cx="145833" cy="218733"/>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1"/>
        <p:cNvGrpSpPr/>
        <p:nvPr/>
      </p:nvGrpSpPr>
      <p:grpSpPr>
        <a:xfrm>
          <a:off x="0" y="0"/>
          <a:ext cx="0" cy="0"/>
          <a:chOff x="0" y="0"/>
          <a:chExt cx="0" cy="0"/>
        </a:xfrm>
      </p:grpSpPr>
      <p:pic>
        <p:nvPicPr>
          <p:cNvPr id="592" name="Google Shape;592;p32"/>
          <p:cNvPicPr preferRelativeResize="0"/>
          <p:nvPr/>
        </p:nvPicPr>
        <p:blipFill rotWithShape="1">
          <a:blip r:embed="rId4">
            <a:alphaModFix amt="70000"/>
          </a:blip>
          <a:srcRect/>
          <a:stretch/>
        </p:blipFill>
        <p:spPr>
          <a:xfrm>
            <a:off x="961924" y="1322625"/>
            <a:ext cx="2775075" cy="3533775"/>
          </a:xfrm>
          <a:prstGeom prst="rect">
            <a:avLst/>
          </a:prstGeom>
          <a:noFill/>
          <a:ln>
            <a:noFill/>
          </a:ln>
        </p:spPr>
      </p:pic>
      <p:pic>
        <p:nvPicPr>
          <p:cNvPr id="593" name="Google Shape;593;p32"/>
          <p:cNvPicPr preferRelativeResize="0"/>
          <p:nvPr/>
        </p:nvPicPr>
        <p:blipFill>
          <a:blip r:embed="rId5">
            <a:alphaModFix/>
          </a:blip>
          <a:stretch>
            <a:fillRect/>
          </a:stretch>
        </p:blipFill>
        <p:spPr>
          <a:xfrm>
            <a:off x="552525" y="1885538"/>
            <a:ext cx="3283875" cy="2621581"/>
          </a:xfrm>
          <a:prstGeom prst="rect">
            <a:avLst/>
          </a:prstGeom>
          <a:noFill/>
          <a:ln>
            <a:noFill/>
          </a:ln>
        </p:spPr>
      </p:pic>
      <p:sp>
        <p:nvSpPr>
          <p:cNvPr id="594" name="Google Shape;594;p32"/>
          <p:cNvSpPr/>
          <p:nvPr/>
        </p:nvSpPr>
        <p:spPr>
          <a:xfrm>
            <a:off x="586825" y="352950"/>
            <a:ext cx="1546800" cy="475200"/>
          </a:xfrm>
          <a:prstGeom prst="roundRect">
            <a:avLst>
              <a:gd name="adj" fmla="val 50000"/>
            </a:avLst>
          </a:prstGeom>
          <a:solidFill>
            <a:srgbClr val="0C5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600" b="1">
                <a:solidFill>
                  <a:srgbClr val="FFFFFF"/>
                </a:solidFill>
                <a:latin typeface="Century Gothic"/>
                <a:ea typeface="Century Gothic"/>
                <a:cs typeface="Century Gothic"/>
                <a:sym typeface="Century Gothic"/>
              </a:rPr>
              <a:t>Caso #2</a:t>
            </a:r>
            <a:endParaRPr sz="1600" b="1">
              <a:solidFill>
                <a:srgbClr val="FFFFFF"/>
              </a:solidFill>
              <a:latin typeface="Century Gothic"/>
              <a:ea typeface="Century Gothic"/>
              <a:cs typeface="Century Gothic"/>
              <a:sym typeface="Century Gothic"/>
            </a:endParaRPr>
          </a:p>
        </p:txBody>
      </p:sp>
      <p:sp>
        <p:nvSpPr>
          <p:cNvPr id="595" name="Google Shape;595;p32"/>
          <p:cNvSpPr txBox="1"/>
          <p:nvPr/>
        </p:nvSpPr>
        <p:spPr>
          <a:xfrm>
            <a:off x="586825" y="877975"/>
            <a:ext cx="1567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a:solidFill>
                  <a:srgbClr val="B45F06"/>
                </a:solidFill>
                <a:latin typeface="Poppins"/>
                <a:ea typeface="Poppins"/>
                <a:cs typeface="Poppins"/>
                <a:sym typeface="Poppins"/>
              </a:rPr>
              <a:t>Dé click en el ícono para escuchar el caso.</a:t>
            </a:r>
            <a:endParaRPr sz="900">
              <a:solidFill>
                <a:srgbClr val="B45F06"/>
              </a:solidFill>
              <a:latin typeface="Poppins"/>
              <a:ea typeface="Poppins"/>
              <a:cs typeface="Poppins"/>
              <a:sym typeface="Poppins"/>
            </a:endParaRPr>
          </a:p>
        </p:txBody>
      </p:sp>
      <p:pic>
        <p:nvPicPr>
          <p:cNvPr id="596" name="Google Shape;596;p32" title="Caso #2.mp3">
            <a:hlinkClick r:id="rId6"/>
          </p:cNvPr>
          <p:cNvPicPr preferRelativeResize="0"/>
          <p:nvPr/>
        </p:nvPicPr>
        <p:blipFill>
          <a:blip r:embed="rId7">
            <a:alphaModFix/>
          </a:blip>
          <a:stretch>
            <a:fillRect/>
          </a:stretch>
        </p:blipFill>
        <p:spPr>
          <a:xfrm>
            <a:off x="1611803" y="287200"/>
            <a:ext cx="600300" cy="600300"/>
          </a:xfrm>
          <a:prstGeom prst="rect">
            <a:avLst/>
          </a:prstGeom>
          <a:noFill/>
          <a:ln>
            <a:noFill/>
          </a:ln>
          <a:effectLst>
            <a:outerShdw blurRad="57150" dist="19050" dir="5400000" algn="bl" rotWithShape="0">
              <a:srgbClr val="000000">
                <a:alpha val="50000"/>
              </a:srgbClr>
            </a:outerShdw>
          </a:effectLst>
        </p:spPr>
      </p:pic>
      <p:pic>
        <p:nvPicPr>
          <p:cNvPr id="597" name="Google Shape;597;p32"/>
          <p:cNvPicPr preferRelativeResize="0"/>
          <p:nvPr/>
        </p:nvPicPr>
        <p:blipFill rotWithShape="1">
          <a:blip r:embed="rId8">
            <a:alphaModFix/>
          </a:blip>
          <a:srcRect/>
          <a:stretch/>
        </p:blipFill>
        <p:spPr>
          <a:xfrm>
            <a:off x="1858722" y="678720"/>
            <a:ext cx="546950" cy="615325"/>
          </a:xfrm>
          <a:prstGeom prst="rect">
            <a:avLst/>
          </a:prstGeom>
          <a:noFill/>
          <a:ln>
            <a:noFill/>
          </a:ln>
        </p:spPr>
      </p:pic>
      <p:sp>
        <p:nvSpPr>
          <p:cNvPr id="598" name="Google Shape;598;p32"/>
          <p:cNvSpPr/>
          <p:nvPr/>
        </p:nvSpPr>
        <p:spPr>
          <a:xfrm>
            <a:off x="4045950" y="0"/>
            <a:ext cx="47727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solidFill>
                <a:srgbClr val="38761D"/>
              </a:solidFill>
              <a:latin typeface="Poppins"/>
              <a:ea typeface="Poppins"/>
              <a:cs typeface="Poppins"/>
              <a:sym typeface="Poppins"/>
            </a:endParaRPr>
          </a:p>
        </p:txBody>
      </p:sp>
      <p:sp>
        <p:nvSpPr>
          <p:cNvPr id="599" name="Google Shape;599;p32"/>
          <p:cNvSpPr txBox="1"/>
          <p:nvPr/>
        </p:nvSpPr>
        <p:spPr>
          <a:xfrm>
            <a:off x="4509873" y="226799"/>
            <a:ext cx="39333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a:solidFill>
                  <a:srgbClr val="9E9E9E"/>
                </a:solidFill>
                <a:latin typeface="Poppins"/>
                <a:ea typeface="Poppins"/>
                <a:cs typeface="Poppins"/>
                <a:sym typeface="Poppins"/>
              </a:rPr>
              <a:t>Seleccione una forma de </a:t>
            </a:r>
            <a:br>
              <a:rPr lang="es" sz="1600">
                <a:solidFill>
                  <a:srgbClr val="9E9E9E"/>
                </a:solidFill>
                <a:latin typeface="Poppins"/>
                <a:ea typeface="Poppins"/>
                <a:cs typeface="Poppins"/>
                <a:sym typeface="Poppins"/>
              </a:rPr>
            </a:br>
            <a:r>
              <a:rPr lang="es" sz="1600">
                <a:solidFill>
                  <a:srgbClr val="9E9E9E"/>
                </a:solidFill>
                <a:latin typeface="Poppins"/>
                <a:ea typeface="Poppins"/>
                <a:cs typeface="Poppins"/>
                <a:sym typeface="Poppins"/>
              </a:rPr>
              <a:t>aplicar un principio rector:</a:t>
            </a:r>
            <a:endParaRPr sz="1600">
              <a:solidFill>
                <a:srgbClr val="9E9E9E"/>
              </a:solidFill>
              <a:latin typeface="Poppins"/>
              <a:ea typeface="Poppins"/>
              <a:cs typeface="Poppins"/>
              <a:sym typeface="Poppins"/>
            </a:endParaRPr>
          </a:p>
        </p:txBody>
      </p:sp>
      <p:sp>
        <p:nvSpPr>
          <p:cNvPr id="600" name="Google Shape;600;p32"/>
          <p:cNvSpPr/>
          <p:nvPr/>
        </p:nvSpPr>
        <p:spPr>
          <a:xfrm>
            <a:off x="4355925" y="1056425"/>
            <a:ext cx="4240800" cy="1515300"/>
          </a:xfrm>
          <a:prstGeom prst="roundRect">
            <a:avLst>
              <a:gd name="adj" fmla="val 16667"/>
            </a:avLst>
          </a:prstGeom>
          <a:noFill/>
          <a:ln w="19050" cap="flat" cmpd="sng">
            <a:solidFill>
              <a:srgbClr val="F6B26B"/>
            </a:solidFill>
            <a:prstDash val="solid"/>
            <a:round/>
            <a:headEnd type="none" w="sm" len="sm"/>
            <a:tailEnd type="none" w="sm" len="sm"/>
          </a:ln>
        </p:spPr>
        <p:txBody>
          <a:bodyPr spcFirstLastPara="1" wrap="square" lIns="306000" tIns="126000" rIns="162000" bIns="126000" anchor="ctr" anchorCtr="0">
            <a:noAutofit/>
          </a:bodyPr>
          <a:lstStyle/>
          <a:p>
            <a:pPr marL="0" lvl="0" indent="0" algn="l" rtl="0">
              <a:spcBef>
                <a:spcPts val="0"/>
              </a:spcBef>
              <a:spcAft>
                <a:spcPts val="0"/>
              </a:spcAft>
              <a:buNone/>
            </a:pPr>
            <a:r>
              <a:rPr lang="es" sz="1200">
                <a:solidFill>
                  <a:srgbClr val="B45F06"/>
                </a:solidFill>
                <a:latin typeface="Poppins"/>
                <a:ea typeface="Poppins"/>
                <a:cs typeface="Poppins"/>
                <a:sym typeface="Poppins"/>
              </a:rPr>
              <a:t>Traté de atenderla de manera muy </a:t>
            </a:r>
            <a:br>
              <a:rPr lang="es" sz="1200">
                <a:solidFill>
                  <a:srgbClr val="B45F06"/>
                </a:solidFill>
                <a:latin typeface="Poppins"/>
                <a:ea typeface="Poppins"/>
                <a:cs typeface="Poppins"/>
                <a:sym typeface="Poppins"/>
              </a:rPr>
            </a:br>
            <a:r>
              <a:rPr lang="es" sz="1200">
                <a:solidFill>
                  <a:srgbClr val="B45F06"/>
                </a:solidFill>
                <a:latin typeface="Poppins"/>
                <a:ea typeface="Poppins"/>
                <a:cs typeface="Poppins"/>
                <a:sym typeface="Poppins"/>
              </a:rPr>
              <a:t>respetuosa y cordial, le expliqué los resultados de los exámenes y aproveché la oportunidad para preguntarle a Lucía si además de </a:t>
            </a:r>
            <a:br>
              <a:rPr lang="es" sz="1200">
                <a:solidFill>
                  <a:srgbClr val="B45F06"/>
                </a:solidFill>
                <a:latin typeface="Poppins"/>
                <a:ea typeface="Poppins"/>
                <a:cs typeface="Poppins"/>
                <a:sym typeface="Poppins"/>
              </a:rPr>
            </a:br>
            <a:r>
              <a:rPr lang="es" sz="1200">
                <a:solidFill>
                  <a:srgbClr val="B45F06"/>
                </a:solidFill>
                <a:latin typeface="Poppins"/>
                <a:ea typeface="Poppins"/>
                <a:cs typeface="Poppins"/>
                <a:sym typeface="Poppins"/>
              </a:rPr>
              <a:t>los resultados existía algo que le estuviera preocupando, o si podía hacer algo extra </a:t>
            </a:r>
            <a:br>
              <a:rPr lang="es" sz="1200">
                <a:solidFill>
                  <a:srgbClr val="B45F06"/>
                </a:solidFill>
                <a:latin typeface="Poppins"/>
                <a:ea typeface="Poppins"/>
                <a:cs typeface="Poppins"/>
                <a:sym typeface="Poppins"/>
              </a:rPr>
            </a:br>
            <a:r>
              <a:rPr lang="es" sz="1200">
                <a:solidFill>
                  <a:srgbClr val="B45F06"/>
                </a:solidFill>
                <a:latin typeface="Poppins"/>
                <a:ea typeface="Poppins"/>
                <a:cs typeface="Poppins"/>
                <a:sym typeface="Poppins"/>
              </a:rPr>
              <a:t>para ayudarla.</a:t>
            </a:r>
            <a:endParaRPr sz="1200">
              <a:solidFill>
                <a:srgbClr val="B45F06"/>
              </a:solidFill>
              <a:latin typeface="Century Gothic"/>
              <a:ea typeface="Century Gothic"/>
              <a:cs typeface="Century Gothic"/>
              <a:sym typeface="Century Gothic"/>
            </a:endParaRPr>
          </a:p>
        </p:txBody>
      </p:sp>
      <p:sp>
        <p:nvSpPr>
          <p:cNvPr id="601" name="Google Shape;601;p32"/>
          <p:cNvSpPr/>
          <p:nvPr/>
        </p:nvSpPr>
        <p:spPr>
          <a:xfrm>
            <a:off x="4356125" y="3852150"/>
            <a:ext cx="4240800" cy="993000"/>
          </a:xfrm>
          <a:prstGeom prst="roundRect">
            <a:avLst>
              <a:gd name="adj" fmla="val 16667"/>
            </a:avLst>
          </a:prstGeom>
          <a:noFill/>
          <a:ln w="19050" cap="flat" cmpd="sng">
            <a:solidFill>
              <a:srgbClr val="F6B26B"/>
            </a:solidFill>
            <a:prstDash val="solid"/>
            <a:round/>
            <a:headEnd type="none" w="sm" len="sm"/>
            <a:tailEnd type="none" w="sm" len="sm"/>
          </a:ln>
        </p:spPr>
        <p:txBody>
          <a:bodyPr spcFirstLastPara="1" wrap="square" lIns="306000" tIns="126000" rIns="162000" bIns="126000" anchor="ctr" anchorCtr="0">
            <a:noAutofit/>
          </a:bodyPr>
          <a:lstStyle/>
          <a:p>
            <a:pPr marL="0" lvl="0" indent="0" algn="l" rtl="0">
              <a:spcBef>
                <a:spcPts val="0"/>
              </a:spcBef>
              <a:spcAft>
                <a:spcPts val="0"/>
              </a:spcAft>
              <a:buNone/>
            </a:pPr>
            <a:r>
              <a:rPr lang="es" sz="1200">
                <a:solidFill>
                  <a:srgbClr val="B45F06"/>
                </a:solidFill>
                <a:latin typeface="Poppins"/>
                <a:ea typeface="Poppins"/>
                <a:cs typeface="Poppins"/>
                <a:sym typeface="Poppins"/>
              </a:rPr>
              <a:t>Como siguió con una mala actitud, decidí pedirle muy respetuosamente que si no quería estar en mi consultorio y esperar, mejor que volviera cuando se sintiera más tranquila.</a:t>
            </a:r>
            <a:endParaRPr sz="1200">
              <a:solidFill>
                <a:srgbClr val="E69138"/>
              </a:solidFill>
              <a:latin typeface="Poppins"/>
              <a:ea typeface="Poppins"/>
              <a:cs typeface="Poppins"/>
              <a:sym typeface="Poppins"/>
            </a:endParaRPr>
          </a:p>
        </p:txBody>
      </p:sp>
      <p:sp>
        <p:nvSpPr>
          <p:cNvPr id="602" name="Google Shape;602;p32"/>
          <p:cNvSpPr/>
          <p:nvPr/>
        </p:nvSpPr>
        <p:spPr>
          <a:xfrm>
            <a:off x="4356125" y="2733124"/>
            <a:ext cx="4240800" cy="969600"/>
          </a:xfrm>
          <a:prstGeom prst="roundRect">
            <a:avLst>
              <a:gd name="adj" fmla="val 16667"/>
            </a:avLst>
          </a:prstGeom>
          <a:noFill/>
          <a:ln w="19050" cap="flat" cmpd="sng">
            <a:solidFill>
              <a:srgbClr val="F6B26B"/>
            </a:solidFill>
            <a:prstDash val="solid"/>
            <a:round/>
            <a:headEnd type="none" w="sm" len="sm"/>
            <a:tailEnd type="none" w="sm" len="sm"/>
          </a:ln>
        </p:spPr>
        <p:txBody>
          <a:bodyPr spcFirstLastPara="1" wrap="square" lIns="306000" tIns="126000" rIns="162000" bIns="126000" anchor="ctr" anchorCtr="0">
            <a:noAutofit/>
          </a:bodyPr>
          <a:lstStyle/>
          <a:p>
            <a:pPr marL="0" lvl="0" indent="0" algn="l" rtl="0">
              <a:spcBef>
                <a:spcPts val="0"/>
              </a:spcBef>
              <a:spcAft>
                <a:spcPts val="0"/>
              </a:spcAft>
              <a:buNone/>
            </a:pPr>
            <a:r>
              <a:rPr lang="es" sz="1200">
                <a:solidFill>
                  <a:srgbClr val="B45F06"/>
                </a:solidFill>
                <a:latin typeface="Poppins"/>
                <a:ea typeface="Poppins"/>
                <a:cs typeface="Poppins"/>
                <a:sym typeface="Poppins"/>
              </a:rPr>
              <a:t>Le recordé a Lucía que no era la única paciente en el hospital, y que debía esperar su turno sin quejas. Me limité a darle sus resultados rápido y sin demora tal como ella quería.</a:t>
            </a:r>
            <a:endParaRPr sz="1200">
              <a:solidFill>
                <a:srgbClr val="E69138"/>
              </a:solidFill>
              <a:latin typeface="Poppins"/>
              <a:ea typeface="Poppins"/>
              <a:cs typeface="Poppins"/>
              <a:sym typeface="Poppins"/>
            </a:endParaRPr>
          </a:p>
        </p:txBody>
      </p:sp>
      <p:grpSp>
        <p:nvGrpSpPr>
          <p:cNvPr id="603" name="Google Shape;603;p32"/>
          <p:cNvGrpSpPr/>
          <p:nvPr/>
        </p:nvGrpSpPr>
        <p:grpSpPr>
          <a:xfrm>
            <a:off x="4198625" y="2904563"/>
            <a:ext cx="359101" cy="431100"/>
            <a:chOff x="4627250" y="1166588"/>
            <a:chExt cx="359101" cy="431100"/>
          </a:xfrm>
        </p:grpSpPr>
        <p:sp>
          <p:nvSpPr>
            <p:cNvPr id="604" name="Google Shape;604;p32"/>
            <p:cNvSpPr/>
            <p:nvPr/>
          </p:nvSpPr>
          <p:spPr>
            <a:xfrm>
              <a:off x="4627251" y="1200475"/>
              <a:ext cx="359100" cy="3633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2"/>
            <p:cNvSpPr txBox="1"/>
            <p:nvPr/>
          </p:nvSpPr>
          <p:spPr>
            <a:xfrm>
              <a:off x="4627250" y="1166588"/>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B</a:t>
              </a:r>
              <a:endParaRPr sz="1600">
                <a:solidFill>
                  <a:schemeClr val="lt1"/>
                </a:solidFill>
              </a:endParaRPr>
            </a:p>
          </p:txBody>
        </p:sp>
      </p:grpSp>
      <p:grpSp>
        <p:nvGrpSpPr>
          <p:cNvPr id="606" name="Google Shape;606;p32"/>
          <p:cNvGrpSpPr/>
          <p:nvPr/>
        </p:nvGrpSpPr>
        <p:grpSpPr>
          <a:xfrm>
            <a:off x="4198625" y="3987500"/>
            <a:ext cx="359101" cy="431100"/>
            <a:chOff x="4627250" y="1166575"/>
            <a:chExt cx="359101" cy="431100"/>
          </a:xfrm>
        </p:grpSpPr>
        <p:sp>
          <p:nvSpPr>
            <p:cNvPr id="607" name="Google Shape;607;p32"/>
            <p:cNvSpPr/>
            <p:nvPr/>
          </p:nvSpPr>
          <p:spPr>
            <a:xfrm>
              <a:off x="4627251" y="1200475"/>
              <a:ext cx="359100" cy="3633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txBox="1"/>
            <p:nvPr/>
          </p:nvSpPr>
          <p:spPr>
            <a:xfrm>
              <a:off x="4627250" y="11665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C</a:t>
              </a:r>
              <a:endParaRPr sz="1600">
                <a:solidFill>
                  <a:schemeClr val="lt1"/>
                </a:solidFill>
              </a:endParaRPr>
            </a:p>
          </p:txBody>
        </p:sp>
      </p:grpSp>
      <p:sp>
        <p:nvSpPr>
          <p:cNvPr id="609" name="Google Shape;609;p32">
            <a:hlinkClick r:id="" action="ppaction://hlinkshowjump?jump=previousslide"/>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0" name="Google Shape;610;p32"/>
          <p:cNvPicPr preferRelativeResize="0"/>
          <p:nvPr/>
        </p:nvPicPr>
        <p:blipFill>
          <a:blip r:embed="rId9">
            <a:alphaModFix/>
          </a:blip>
          <a:stretch>
            <a:fillRect/>
          </a:stretch>
        </p:blipFill>
        <p:spPr>
          <a:xfrm>
            <a:off x="138957" y="2462775"/>
            <a:ext cx="145833" cy="218733"/>
          </a:xfrm>
          <a:prstGeom prst="rect">
            <a:avLst/>
          </a:prstGeom>
          <a:noFill/>
          <a:ln>
            <a:noFill/>
          </a:ln>
        </p:spPr>
      </p:pic>
      <p:pic>
        <p:nvPicPr>
          <p:cNvPr id="611" name="Google Shape;611;p32"/>
          <p:cNvPicPr preferRelativeResize="0"/>
          <p:nvPr/>
        </p:nvPicPr>
        <p:blipFill rotWithShape="1">
          <a:blip r:embed="rId10">
            <a:alphaModFix amt="75000"/>
          </a:blip>
          <a:srcRect/>
          <a:stretch/>
        </p:blipFill>
        <p:spPr>
          <a:xfrm>
            <a:off x="0" y="0"/>
            <a:ext cx="9144000" cy="5143500"/>
          </a:xfrm>
          <a:prstGeom prst="rect">
            <a:avLst/>
          </a:prstGeom>
          <a:noFill/>
          <a:ln>
            <a:noFill/>
          </a:ln>
        </p:spPr>
      </p:pic>
      <p:sp>
        <p:nvSpPr>
          <p:cNvPr id="612" name="Google Shape;612;p32">
            <a:hlinkClick r:id="" action="ppaction://hlinkshowjump?jump=previousslide"/>
          </p:cNvPr>
          <p:cNvSpPr/>
          <p:nvPr/>
        </p:nvSpPr>
        <p:spPr>
          <a:xfrm rot="5400000">
            <a:off x="-99975" y="2262150"/>
            <a:ext cx="495300" cy="619200"/>
          </a:xfrm>
          <a:prstGeom prst="round2SameRect">
            <a:avLst>
              <a:gd name="adj1" fmla="val 14089"/>
              <a:gd name="adj2" fmla="val 0"/>
            </a:avLst>
          </a:pr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613" name="Google Shape;613;p32">
            <a:hlinkClick r:id="" action="ppaction://hlinkshowjump?jump=previousslide"/>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4" name="Google Shape;614;p32">
            <a:hlinkClick r:id="rId11" action="ppaction://hlinksldjump"/>
          </p:cNvPr>
          <p:cNvPicPr preferRelativeResize="0"/>
          <p:nvPr/>
        </p:nvPicPr>
        <p:blipFill>
          <a:blip r:embed="rId9">
            <a:alphaModFix/>
          </a:blip>
          <a:stretch>
            <a:fillRect/>
          </a:stretch>
        </p:blipFill>
        <p:spPr>
          <a:xfrm>
            <a:off x="108007" y="2462700"/>
            <a:ext cx="145833" cy="218733"/>
          </a:xfrm>
          <a:prstGeom prst="rect">
            <a:avLst/>
          </a:prstGeom>
          <a:noFill/>
          <a:ln>
            <a:noFill/>
          </a:ln>
        </p:spPr>
      </p:pic>
      <p:sp>
        <p:nvSpPr>
          <p:cNvPr id="615" name="Google Shape;615;p32"/>
          <p:cNvSpPr/>
          <p:nvPr/>
        </p:nvSpPr>
        <p:spPr>
          <a:xfrm>
            <a:off x="4355950" y="981075"/>
            <a:ext cx="4240800" cy="1666200"/>
          </a:xfrm>
          <a:prstGeom prst="roundRect">
            <a:avLst>
              <a:gd name="adj" fmla="val 16667"/>
            </a:avLst>
          </a:prstGeom>
          <a:solidFill>
            <a:srgbClr val="E69138"/>
          </a:solidFill>
          <a:ln w="19050" cap="flat" cmpd="sng">
            <a:solidFill>
              <a:srgbClr val="E69138"/>
            </a:solidFill>
            <a:prstDash val="solid"/>
            <a:round/>
            <a:headEnd type="none" w="sm" len="sm"/>
            <a:tailEnd type="none" w="sm" len="sm"/>
          </a:ln>
        </p:spPr>
        <p:txBody>
          <a:bodyPr spcFirstLastPara="1" wrap="square" lIns="162000" tIns="126000" rIns="162000" bIns="126000" anchor="ctr" anchorCtr="0">
            <a:noAutofit/>
          </a:bodyPr>
          <a:lstStyle/>
          <a:p>
            <a:pPr marL="0" lvl="0" indent="0" algn="l" rtl="0">
              <a:spcBef>
                <a:spcPts val="0"/>
              </a:spcBef>
              <a:spcAft>
                <a:spcPts val="0"/>
              </a:spcAft>
              <a:buNone/>
            </a:pPr>
            <a:r>
              <a:rPr lang="es" sz="1300">
                <a:solidFill>
                  <a:schemeClr val="lt1"/>
                </a:solidFill>
                <a:latin typeface="Poppins"/>
                <a:ea typeface="Poppins"/>
                <a:cs typeface="Poppins"/>
                <a:sym typeface="Poppins"/>
              </a:rPr>
              <a:t>Traté de atenderla de manera muy </a:t>
            </a:r>
            <a:br>
              <a:rPr lang="es" sz="1300">
                <a:solidFill>
                  <a:schemeClr val="lt1"/>
                </a:solidFill>
                <a:latin typeface="Poppins"/>
                <a:ea typeface="Poppins"/>
                <a:cs typeface="Poppins"/>
                <a:sym typeface="Poppins"/>
              </a:rPr>
            </a:br>
            <a:r>
              <a:rPr lang="es" sz="1300">
                <a:solidFill>
                  <a:schemeClr val="lt1"/>
                </a:solidFill>
                <a:latin typeface="Poppins"/>
                <a:ea typeface="Poppins"/>
                <a:cs typeface="Poppins"/>
                <a:sym typeface="Poppins"/>
              </a:rPr>
              <a:t>respetuosa y cordial, le expliqué los resultados de los exámenes y aproveché la oportunidad para preguntarle a Lucía si además de los resultados existía algo que le estuviera preocupando, o si podía hacer algo extra para ayudarla.</a:t>
            </a:r>
            <a:endParaRPr sz="1300">
              <a:solidFill>
                <a:schemeClr val="lt1"/>
              </a:solidFill>
              <a:latin typeface="Century Gothic"/>
              <a:ea typeface="Century Gothic"/>
              <a:cs typeface="Century Gothic"/>
              <a:sym typeface="Century Gothic"/>
            </a:endParaRPr>
          </a:p>
        </p:txBody>
      </p:sp>
      <p:sp>
        <p:nvSpPr>
          <p:cNvPr id="616" name="Google Shape;616;p32"/>
          <p:cNvSpPr/>
          <p:nvPr/>
        </p:nvSpPr>
        <p:spPr>
          <a:xfrm rot="5400000">
            <a:off x="3744586" y="1229000"/>
            <a:ext cx="315600" cy="4110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a:hlinkClick r:id="rId12" action="ppaction://hlinksldjump"/>
          </p:cNvPr>
          <p:cNvSpPr/>
          <p:nvPr/>
        </p:nvSpPr>
        <p:spPr>
          <a:xfrm rot="-5400000">
            <a:off x="8763038" y="2271737"/>
            <a:ext cx="495300" cy="619200"/>
          </a:xfrm>
          <a:prstGeom prst="round2SameRect">
            <a:avLst>
              <a:gd name="adj1" fmla="val 14089"/>
              <a:gd name="adj2" fmla="val 0"/>
            </a:avLst>
          </a:prstGeom>
          <a:solidFill>
            <a:srgbClr val="99999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a:p>
        </p:txBody>
      </p:sp>
      <p:sp>
        <p:nvSpPr>
          <p:cNvPr id="618" name="Google Shape;618;p32">
            <a:hlinkClick r:id="" action="ppaction://hlinkshowjump?jump=nextslide"/>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9" name="Google Shape;619;p32">
            <a:hlinkClick r:id="rId12" action="ppaction://hlinksldjump"/>
          </p:cNvPr>
          <p:cNvPicPr preferRelativeResize="0"/>
          <p:nvPr/>
        </p:nvPicPr>
        <p:blipFill>
          <a:blip r:embed="rId9">
            <a:alphaModFix/>
          </a:blip>
          <a:stretch>
            <a:fillRect/>
          </a:stretch>
        </p:blipFill>
        <p:spPr>
          <a:xfrm rot="10800000">
            <a:off x="8883082" y="2471988"/>
            <a:ext cx="145833" cy="218733"/>
          </a:xfrm>
          <a:prstGeom prst="rect">
            <a:avLst/>
          </a:prstGeom>
          <a:noFill/>
          <a:ln>
            <a:noFill/>
          </a:ln>
        </p:spPr>
      </p:pic>
      <p:sp>
        <p:nvSpPr>
          <p:cNvPr id="620" name="Google Shape;620;p32"/>
          <p:cNvSpPr/>
          <p:nvPr/>
        </p:nvSpPr>
        <p:spPr>
          <a:xfrm>
            <a:off x="1049026" y="352950"/>
            <a:ext cx="2775000" cy="27318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500" b="1">
                <a:solidFill>
                  <a:srgbClr val="F78628"/>
                </a:solidFill>
                <a:latin typeface="Poppins"/>
                <a:ea typeface="Poppins"/>
                <a:cs typeface="Poppins"/>
                <a:sym typeface="Poppins"/>
              </a:rPr>
              <a:t>¡Correcto! </a:t>
            </a:r>
            <a:r>
              <a:rPr lang="es" sz="1500">
                <a:solidFill>
                  <a:srgbClr val="F78628"/>
                </a:solidFill>
                <a:latin typeface="Poppins"/>
                <a:ea typeface="Poppins"/>
                <a:cs typeface="Poppins"/>
                <a:sym typeface="Poppins"/>
              </a:rPr>
              <a:t>Brinde un servicio integral, donde </a:t>
            </a:r>
            <a:r>
              <a:rPr lang="es" sz="1500" b="1">
                <a:solidFill>
                  <a:srgbClr val="F78628"/>
                </a:solidFill>
                <a:latin typeface="Poppins"/>
                <a:ea typeface="Poppins"/>
                <a:cs typeface="Poppins"/>
                <a:sym typeface="Poppins"/>
              </a:rPr>
              <a:t>incluya educación, información, prevención</a:t>
            </a:r>
            <a:r>
              <a:rPr lang="es" sz="1500">
                <a:solidFill>
                  <a:srgbClr val="F78628"/>
                </a:solidFill>
                <a:latin typeface="Poppins"/>
                <a:ea typeface="Poppins"/>
                <a:cs typeface="Poppins"/>
                <a:sym typeface="Poppins"/>
              </a:rPr>
              <a:t> y otros servicios necesarios. Además aproveche la oportunidad para consultar si es posible </a:t>
            </a:r>
            <a:r>
              <a:rPr lang="es" sz="1500" b="1">
                <a:solidFill>
                  <a:srgbClr val="F78628"/>
                </a:solidFill>
                <a:latin typeface="Poppins"/>
                <a:ea typeface="Poppins"/>
                <a:cs typeface="Poppins"/>
                <a:sym typeface="Poppins"/>
              </a:rPr>
              <a:t>abordar otras necesidades </a:t>
            </a:r>
            <a:r>
              <a:rPr lang="es" sz="1500">
                <a:solidFill>
                  <a:srgbClr val="F78628"/>
                </a:solidFill>
                <a:latin typeface="Poppins"/>
                <a:ea typeface="Poppins"/>
                <a:cs typeface="Poppins"/>
                <a:sym typeface="Poppins"/>
              </a:rPr>
              <a:t>que pueda ayudar a satisfacer.</a:t>
            </a:r>
            <a:endParaRPr sz="1500">
              <a:solidFill>
                <a:srgbClr val="F78628"/>
              </a:solidFill>
              <a:latin typeface="Poppins"/>
              <a:ea typeface="Poppins"/>
              <a:cs typeface="Poppins"/>
              <a:sym typeface="Poppins"/>
            </a:endParaRPr>
          </a:p>
        </p:txBody>
      </p:sp>
      <p:grpSp>
        <p:nvGrpSpPr>
          <p:cNvPr id="621" name="Google Shape;621;p32"/>
          <p:cNvGrpSpPr/>
          <p:nvPr/>
        </p:nvGrpSpPr>
        <p:grpSpPr>
          <a:xfrm>
            <a:off x="4198625" y="1218950"/>
            <a:ext cx="359101" cy="431100"/>
            <a:chOff x="4627250" y="1166575"/>
            <a:chExt cx="359101" cy="431100"/>
          </a:xfrm>
        </p:grpSpPr>
        <p:sp>
          <p:nvSpPr>
            <p:cNvPr id="622" name="Google Shape;622;p32"/>
            <p:cNvSpPr/>
            <p:nvPr/>
          </p:nvSpPr>
          <p:spPr>
            <a:xfrm>
              <a:off x="4627251" y="1200475"/>
              <a:ext cx="359100" cy="3633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2"/>
            <p:cNvSpPr txBox="1"/>
            <p:nvPr/>
          </p:nvSpPr>
          <p:spPr>
            <a:xfrm>
              <a:off x="4627250" y="11665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A</a:t>
              </a:r>
              <a:endParaRPr sz="1600">
                <a:solidFill>
                  <a:schemeClr val="lt1"/>
                </a:solidFill>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7"/>
        <p:cNvGrpSpPr/>
        <p:nvPr/>
      </p:nvGrpSpPr>
      <p:grpSpPr>
        <a:xfrm>
          <a:off x="0" y="0"/>
          <a:ext cx="0" cy="0"/>
          <a:chOff x="0" y="0"/>
          <a:chExt cx="0" cy="0"/>
        </a:xfrm>
      </p:grpSpPr>
      <p:sp>
        <p:nvSpPr>
          <p:cNvPr id="628" name="Google Shape;628;p33"/>
          <p:cNvSpPr/>
          <p:nvPr/>
        </p:nvSpPr>
        <p:spPr>
          <a:xfrm>
            <a:off x="4045950" y="0"/>
            <a:ext cx="47727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solidFill>
                <a:srgbClr val="38761D"/>
              </a:solidFill>
              <a:latin typeface="Poppins"/>
              <a:ea typeface="Poppins"/>
              <a:cs typeface="Poppins"/>
              <a:sym typeface="Poppins"/>
            </a:endParaRPr>
          </a:p>
        </p:txBody>
      </p:sp>
      <p:grpSp>
        <p:nvGrpSpPr>
          <p:cNvPr id="629" name="Google Shape;629;p33"/>
          <p:cNvGrpSpPr/>
          <p:nvPr/>
        </p:nvGrpSpPr>
        <p:grpSpPr>
          <a:xfrm>
            <a:off x="4198625" y="1056425"/>
            <a:ext cx="4398100" cy="1515300"/>
            <a:chOff x="4198625" y="1056425"/>
            <a:chExt cx="4398100" cy="1515300"/>
          </a:xfrm>
        </p:grpSpPr>
        <p:sp>
          <p:nvSpPr>
            <p:cNvPr id="630" name="Google Shape;630;p33"/>
            <p:cNvSpPr/>
            <p:nvPr/>
          </p:nvSpPr>
          <p:spPr>
            <a:xfrm>
              <a:off x="4355925" y="1056425"/>
              <a:ext cx="4240800" cy="1515300"/>
            </a:xfrm>
            <a:prstGeom prst="roundRect">
              <a:avLst>
                <a:gd name="adj" fmla="val 16667"/>
              </a:avLst>
            </a:prstGeom>
            <a:noFill/>
            <a:ln w="19050" cap="flat" cmpd="sng">
              <a:solidFill>
                <a:srgbClr val="F6B26B"/>
              </a:solidFill>
              <a:prstDash val="solid"/>
              <a:round/>
              <a:headEnd type="none" w="sm" len="sm"/>
              <a:tailEnd type="none" w="sm" len="sm"/>
            </a:ln>
          </p:spPr>
          <p:txBody>
            <a:bodyPr spcFirstLastPara="1" wrap="square" lIns="306000" tIns="126000" rIns="162000" bIns="126000" anchor="ctr" anchorCtr="0">
              <a:noAutofit/>
            </a:bodyPr>
            <a:lstStyle/>
            <a:p>
              <a:pPr marL="0" lvl="0" indent="0" algn="l" rtl="0">
                <a:spcBef>
                  <a:spcPts val="0"/>
                </a:spcBef>
                <a:spcAft>
                  <a:spcPts val="0"/>
                </a:spcAft>
                <a:buNone/>
              </a:pPr>
              <a:r>
                <a:rPr lang="es" sz="1200">
                  <a:solidFill>
                    <a:srgbClr val="B45F06"/>
                  </a:solidFill>
                  <a:latin typeface="Poppins"/>
                  <a:ea typeface="Poppins"/>
                  <a:cs typeface="Poppins"/>
                  <a:sym typeface="Poppins"/>
                </a:rPr>
                <a:t>Traté de atenderla de manera muy </a:t>
              </a:r>
              <a:br>
                <a:rPr lang="es" sz="1200">
                  <a:solidFill>
                    <a:srgbClr val="B45F06"/>
                  </a:solidFill>
                  <a:latin typeface="Poppins"/>
                  <a:ea typeface="Poppins"/>
                  <a:cs typeface="Poppins"/>
                  <a:sym typeface="Poppins"/>
                </a:rPr>
              </a:br>
              <a:r>
                <a:rPr lang="es" sz="1200">
                  <a:solidFill>
                    <a:srgbClr val="B45F06"/>
                  </a:solidFill>
                  <a:latin typeface="Poppins"/>
                  <a:ea typeface="Poppins"/>
                  <a:cs typeface="Poppins"/>
                  <a:sym typeface="Poppins"/>
                </a:rPr>
                <a:t>respetuosa y cordial, le expliqué los resultados de los exámenes y aproveché la oportunidad para preguntarle a Lucía si además de </a:t>
              </a:r>
              <a:br>
                <a:rPr lang="es" sz="1200">
                  <a:solidFill>
                    <a:srgbClr val="B45F06"/>
                  </a:solidFill>
                  <a:latin typeface="Poppins"/>
                  <a:ea typeface="Poppins"/>
                  <a:cs typeface="Poppins"/>
                  <a:sym typeface="Poppins"/>
                </a:rPr>
              </a:br>
              <a:r>
                <a:rPr lang="es" sz="1200">
                  <a:solidFill>
                    <a:srgbClr val="B45F06"/>
                  </a:solidFill>
                  <a:latin typeface="Poppins"/>
                  <a:ea typeface="Poppins"/>
                  <a:cs typeface="Poppins"/>
                  <a:sym typeface="Poppins"/>
                </a:rPr>
                <a:t>los resultados existía algo que le estuviera preocupando, o si podía hacer algo extra </a:t>
              </a:r>
              <a:br>
                <a:rPr lang="es" sz="1200">
                  <a:solidFill>
                    <a:srgbClr val="B45F06"/>
                  </a:solidFill>
                  <a:latin typeface="Poppins"/>
                  <a:ea typeface="Poppins"/>
                  <a:cs typeface="Poppins"/>
                  <a:sym typeface="Poppins"/>
                </a:rPr>
              </a:br>
              <a:r>
                <a:rPr lang="es" sz="1200">
                  <a:solidFill>
                    <a:srgbClr val="B45F06"/>
                  </a:solidFill>
                  <a:latin typeface="Poppins"/>
                  <a:ea typeface="Poppins"/>
                  <a:cs typeface="Poppins"/>
                  <a:sym typeface="Poppins"/>
                </a:rPr>
                <a:t>para ayudarla.</a:t>
              </a:r>
              <a:endParaRPr sz="1200">
                <a:solidFill>
                  <a:srgbClr val="B45F06"/>
                </a:solidFill>
                <a:latin typeface="Century Gothic"/>
                <a:ea typeface="Century Gothic"/>
                <a:cs typeface="Century Gothic"/>
                <a:sym typeface="Century Gothic"/>
              </a:endParaRPr>
            </a:p>
          </p:txBody>
        </p:sp>
        <p:grpSp>
          <p:nvGrpSpPr>
            <p:cNvPr id="631" name="Google Shape;631;p33"/>
            <p:cNvGrpSpPr/>
            <p:nvPr/>
          </p:nvGrpSpPr>
          <p:grpSpPr>
            <a:xfrm>
              <a:off x="4198625" y="1218950"/>
              <a:ext cx="359101" cy="431100"/>
              <a:chOff x="4627250" y="1166575"/>
              <a:chExt cx="359101" cy="431100"/>
            </a:xfrm>
          </p:grpSpPr>
          <p:sp>
            <p:nvSpPr>
              <p:cNvPr id="632" name="Google Shape;632;p33"/>
              <p:cNvSpPr/>
              <p:nvPr/>
            </p:nvSpPr>
            <p:spPr>
              <a:xfrm>
                <a:off x="4627251" y="1200475"/>
                <a:ext cx="359100" cy="3633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txBox="1"/>
              <p:nvPr/>
            </p:nvSpPr>
            <p:spPr>
              <a:xfrm>
                <a:off x="4627250" y="11665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A</a:t>
                </a:r>
                <a:endParaRPr sz="1600">
                  <a:solidFill>
                    <a:schemeClr val="lt1"/>
                  </a:solidFill>
                </a:endParaRPr>
              </a:p>
            </p:txBody>
          </p:sp>
        </p:grpSp>
      </p:grpSp>
      <p:pic>
        <p:nvPicPr>
          <p:cNvPr id="634" name="Google Shape;634;p33"/>
          <p:cNvPicPr preferRelativeResize="0"/>
          <p:nvPr/>
        </p:nvPicPr>
        <p:blipFill rotWithShape="1">
          <a:blip r:embed="rId4">
            <a:alphaModFix amt="70000"/>
          </a:blip>
          <a:srcRect/>
          <a:stretch/>
        </p:blipFill>
        <p:spPr>
          <a:xfrm>
            <a:off x="961924" y="1322625"/>
            <a:ext cx="2775075" cy="3533775"/>
          </a:xfrm>
          <a:prstGeom prst="rect">
            <a:avLst/>
          </a:prstGeom>
          <a:noFill/>
          <a:ln>
            <a:noFill/>
          </a:ln>
        </p:spPr>
      </p:pic>
      <p:pic>
        <p:nvPicPr>
          <p:cNvPr id="635" name="Google Shape;635;p33"/>
          <p:cNvPicPr preferRelativeResize="0"/>
          <p:nvPr/>
        </p:nvPicPr>
        <p:blipFill>
          <a:blip r:embed="rId5">
            <a:alphaModFix/>
          </a:blip>
          <a:stretch>
            <a:fillRect/>
          </a:stretch>
        </p:blipFill>
        <p:spPr>
          <a:xfrm>
            <a:off x="552525" y="1885538"/>
            <a:ext cx="3283875" cy="2621581"/>
          </a:xfrm>
          <a:prstGeom prst="rect">
            <a:avLst/>
          </a:prstGeom>
          <a:noFill/>
          <a:ln>
            <a:noFill/>
          </a:ln>
        </p:spPr>
      </p:pic>
      <p:sp>
        <p:nvSpPr>
          <p:cNvPr id="636" name="Google Shape;636;p33"/>
          <p:cNvSpPr/>
          <p:nvPr/>
        </p:nvSpPr>
        <p:spPr>
          <a:xfrm>
            <a:off x="586825" y="352950"/>
            <a:ext cx="1546800" cy="475200"/>
          </a:xfrm>
          <a:prstGeom prst="roundRect">
            <a:avLst>
              <a:gd name="adj" fmla="val 50000"/>
            </a:avLst>
          </a:prstGeom>
          <a:solidFill>
            <a:srgbClr val="0C5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600" b="1">
                <a:solidFill>
                  <a:srgbClr val="FFFFFF"/>
                </a:solidFill>
                <a:latin typeface="Century Gothic"/>
                <a:ea typeface="Century Gothic"/>
                <a:cs typeface="Century Gothic"/>
                <a:sym typeface="Century Gothic"/>
              </a:rPr>
              <a:t>Caso #2</a:t>
            </a:r>
            <a:endParaRPr sz="1600" b="1">
              <a:solidFill>
                <a:srgbClr val="FFFFFF"/>
              </a:solidFill>
              <a:latin typeface="Century Gothic"/>
              <a:ea typeface="Century Gothic"/>
              <a:cs typeface="Century Gothic"/>
              <a:sym typeface="Century Gothic"/>
            </a:endParaRPr>
          </a:p>
        </p:txBody>
      </p:sp>
      <p:sp>
        <p:nvSpPr>
          <p:cNvPr id="637" name="Google Shape;637;p33"/>
          <p:cNvSpPr txBox="1"/>
          <p:nvPr/>
        </p:nvSpPr>
        <p:spPr>
          <a:xfrm>
            <a:off x="586825" y="877975"/>
            <a:ext cx="1567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a:solidFill>
                  <a:srgbClr val="B45F06"/>
                </a:solidFill>
                <a:latin typeface="Poppins"/>
                <a:ea typeface="Poppins"/>
                <a:cs typeface="Poppins"/>
                <a:sym typeface="Poppins"/>
              </a:rPr>
              <a:t>Dé click en el ícono para escuchar el caso.</a:t>
            </a:r>
            <a:endParaRPr sz="900">
              <a:solidFill>
                <a:srgbClr val="B45F06"/>
              </a:solidFill>
              <a:latin typeface="Poppins"/>
              <a:ea typeface="Poppins"/>
              <a:cs typeface="Poppins"/>
              <a:sym typeface="Poppins"/>
            </a:endParaRPr>
          </a:p>
        </p:txBody>
      </p:sp>
      <p:pic>
        <p:nvPicPr>
          <p:cNvPr id="638" name="Google Shape;638;p33" title="Caso #2.mp3">
            <a:hlinkClick r:id="rId6"/>
          </p:cNvPr>
          <p:cNvPicPr preferRelativeResize="0"/>
          <p:nvPr/>
        </p:nvPicPr>
        <p:blipFill>
          <a:blip r:embed="rId7">
            <a:alphaModFix/>
          </a:blip>
          <a:stretch>
            <a:fillRect/>
          </a:stretch>
        </p:blipFill>
        <p:spPr>
          <a:xfrm>
            <a:off x="1611803" y="287200"/>
            <a:ext cx="600300" cy="600300"/>
          </a:xfrm>
          <a:prstGeom prst="rect">
            <a:avLst/>
          </a:prstGeom>
          <a:noFill/>
          <a:ln>
            <a:noFill/>
          </a:ln>
          <a:effectLst>
            <a:outerShdw blurRad="57150" dist="19050" dir="5400000" algn="bl" rotWithShape="0">
              <a:srgbClr val="000000">
                <a:alpha val="50000"/>
              </a:srgbClr>
            </a:outerShdw>
          </a:effectLst>
        </p:spPr>
      </p:pic>
      <p:pic>
        <p:nvPicPr>
          <p:cNvPr id="639" name="Google Shape;639;p33"/>
          <p:cNvPicPr preferRelativeResize="0"/>
          <p:nvPr/>
        </p:nvPicPr>
        <p:blipFill rotWithShape="1">
          <a:blip r:embed="rId8">
            <a:alphaModFix/>
          </a:blip>
          <a:srcRect/>
          <a:stretch/>
        </p:blipFill>
        <p:spPr>
          <a:xfrm>
            <a:off x="1858722" y="678720"/>
            <a:ext cx="546950" cy="615325"/>
          </a:xfrm>
          <a:prstGeom prst="rect">
            <a:avLst/>
          </a:prstGeom>
          <a:noFill/>
          <a:ln>
            <a:noFill/>
          </a:ln>
        </p:spPr>
      </p:pic>
      <p:sp>
        <p:nvSpPr>
          <p:cNvPr id="640" name="Google Shape;640;p33"/>
          <p:cNvSpPr txBox="1"/>
          <p:nvPr/>
        </p:nvSpPr>
        <p:spPr>
          <a:xfrm>
            <a:off x="4509873" y="226799"/>
            <a:ext cx="39333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a:solidFill>
                  <a:srgbClr val="9E9E9E"/>
                </a:solidFill>
                <a:latin typeface="Poppins"/>
                <a:ea typeface="Poppins"/>
                <a:cs typeface="Poppins"/>
                <a:sym typeface="Poppins"/>
              </a:rPr>
              <a:t>Seleccione una forma de </a:t>
            </a:r>
            <a:br>
              <a:rPr lang="es" sz="1600">
                <a:solidFill>
                  <a:srgbClr val="9E9E9E"/>
                </a:solidFill>
                <a:latin typeface="Poppins"/>
                <a:ea typeface="Poppins"/>
                <a:cs typeface="Poppins"/>
                <a:sym typeface="Poppins"/>
              </a:rPr>
            </a:br>
            <a:r>
              <a:rPr lang="es" sz="1600">
                <a:solidFill>
                  <a:srgbClr val="9E9E9E"/>
                </a:solidFill>
                <a:latin typeface="Poppins"/>
                <a:ea typeface="Poppins"/>
                <a:cs typeface="Poppins"/>
                <a:sym typeface="Poppins"/>
              </a:rPr>
              <a:t>aplicar un principio rector:</a:t>
            </a:r>
            <a:endParaRPr sz="1600">
              <a:solidFill>
                <a:srgbClr val="9E9E9E"/>
              </a:solidFill>
              <a:latin typeface="Poppins"/>
              <a:ea typeface="Poppins"/>
              <a:cs typeface="Poppins"/>
              <a:sym typeface="Poppins"/>
            </a:endParaRPr>
          </a:p>
        </p:txBody>
      </p:sp>
      <p:sp>
        <p:nvSpPr>
          <p:cNvPr id="641" name="Google Shape;641;p33"/>
          <p:cNvSpPr/>
          <p:nvPr/>
        </p:nvSpPr>
        <p:spPr>
          <a:xfrm>
            <a:off x="4356125" y="3852150"/>
            <a:ext cx="4240800" cy="993000"/>
          </a:xfrm>
          <a:prstGeom prst="roundRect">
            <a:avLst>
              <a:gd name="adj" fmla="val 16667"/>
            </a:avLst>
          </a:prstGeom>
          <a:noFill/>
          <a:ln w="19050" cap="flat" cmpd="sng">
            <a:solidFill>
              <a:srgbClr val="F6B26B"/>
            </a:solidFill>
            <a:prstDash val="solid"/>
            <a:round/>
            <a:headEnd type="none" w="sm" len="sm"/>
            <a:tailEnd type="none" w="sm" len="sm"/>
          </a:ln>
        </p:spPr>
        <p:txBody>
          <a:bodyPr spcFirstLastPara="1" wrap="square" lIns="306000" tIns="126000" rIns="162000" bIns="126000" anchor="ctr" anchorCtr="0">
            <a:noAutofit/>
          </a:bodyPr>
          <a:lstStyle/>
          <a:p>
            <a:pPr marL="0" lvl="0" indent="0" algn="l" rtl="0">
              <a:spcBef>
                <a:spcPts val="0"/>
              </a:spcBef>
              <a:spcAft>
                <a:spcPts val="0"/>
              </a:spcAft>
              <a:buNone/>
            </a:pPr>
            <a:r>
              <a:rPr lang="es" sz="1200">
                <a:solidFill>
                  <a:srgbClr val="B45F06"/>
                </a:solidFill>
                <a:latin typeface="Poppins"/>
                <a:ea typeface="Poppins"/>
                <a:cs typeface="Poppins"/>
                <a:sym typeface="Poppins"/>
              </a:rPr>
              <a:t>Como siguió con una mala actitud, decidí pedirle muy respetuosamente que si no quería estar en mi consultorio y esperar, mejor que volviera cuando se sintiera más tranquila.</a:t>
            </a:r>
            <a:endParaRPr sz="1200">
              <a:solidFill>
                <a:srgbClr val="E69138"/>
              </a:solidFill>
              <a:latin typeface="Poppins"/>
              <a:ea typeface="Poppins"/>
              <a:cs typeface="Poppins"/>
              <a:sym typeface="Poppins"/>
            </a:endParaRPr>
          </a:p>
        </p:txBody>
      </p:sp>
      <p:grpSp>
        <p:nvGrpSpPr>
          <p:cNvPr id="642" name="Google Shape;642;p33"/>
          <p:cNvGrpSpPr/>
          <p:nvPr/>
        </p:nvGrpSpPr>
        <p:grpSpPr>
          <a:xfrm>
            <a:off x="4198625" y="3987500"/>
            <a:ext cx="359101" cy="431100"/>
            <a:chOff x="4627250" y="1166575"/>
            <a:chExt cx="359101" cy="431100"/>
          </a:xfrm>
        </p:grpSpPr>
        <p:sp>
          <p:nvSpPr>
            <p:cNvPr id="643" name="Google Shape;643;p33"/>
            <p:cNvSpPr/>
            <p:nvPr/>
          </p:nvSpPr>
          <p:spPr>
            <a:xfrm>
              <a:off x="4627251" y="1200475"/>
              <a:ext cx="359100" cy="3633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3"/>
            <p:cNvSpPr txBox="1"/>
            <p:nvPr/>
          </p:nvSpPr>
          <p:spPr>
            <a:xfrm>
              <a:off x="4627250" y="11665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C</a:t>
              </a:r>
              <a:endParaRPr sz="1600">
                <a:solidFill>
                  <a:schemeClr val="lt1"/>
                </a:solidFill>
              </a:endParaRPr>
            </a:p>
          </p:txBody>
        </p:sp>
      </p:grpSp>
      <p:sp>
        <p:nvSpPr>
          <p:cNvPr id="645" name="Google Shape;645;p33">
            <a:hlinkClick r:id="" action="ppaction://hlinkshowjump?jump=previousslide"/>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6" name="Google Shape;646;p33"/>
          <p:cNvPicPr preferRelativeResize="0"/>
          <p:nvPr/>
        </p:nvPicPr>
        <p:blipFill>
          <a:blip r:embed="rId9">
            <a:alphaModFix/>
          </a:blip>
          <a:stretch>
            <a:fillRect/>
          </a:stretch>
        </p:blipFill>
        <p:spPr>
          <a:xfrm>
            <a:off x="138957" y="2462775"/>
            <a:ext cx="145833" cy="218733"/>
          </a:xfrm>
          <a:prstGeom prst="rect">
            <a:avLst/>
          </a:prstGeom>
          <a:noFill/>
          <a:ln>
            <a:noFill/>
          </a:ln>
        </p:spPr>
      </p:pic>
      <p:pic>
        <p:nvPicPr>
          <p:cNvPr id="647" name="Google Shape;647;p33"/>
          <p:cNvPicPr preferRelativeResize="0"/>
          <p:nvPr/>
        </p:nvPicPr>
        <p:blipFill rotWithShape="1">
          <a:blip r:embed="rId10">
            <a:alphaModFix amt="75000"/>
          </a:blip>
          <a:srcRect/>
          <a:stretch/>
        </p:blipFill>
        <p:spPr>
          <a:xfrm>
            <a:off x="0" y="0"/>
            <a:ext cx="9144000" cy="5143500"/>
          </a:xfrm>
          <a:prstGeom prst="rect">
            <a:avLst/>
          </a:prstGeom>
          <a:noFill/>
          <a:ln>
            <a:noFill/>
          </a:ln>
        </p:spPr>
      </p:pic>
      <p:sp>
        <p:nvSpPr>
          <p:cNvPr id="648" name="Google Shape;648;p33"/>
          <p:cNvSpPr/>
          <p:nvPr/>
        </p:nvSpPr>
        <p:spPr>
          <a:xfrm rot="5400000">
            <a:off x="3749050" y="2914600"/>
            <a:ext cx="315600" cy="4110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a:off x="1062698" y="1820213"/>
            <a:ext cx="2775000" cy="25386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500" b="1">
                <a:solidFill>
                  <a:srgbClr val="F78628"/>
                </a:solidFill>
                <a:latin typeface="Poppins"/>
                <a:ea typeface="Poppins"/>
                <a:cs typeface="Poppins"/>
                <a:sym typeface="Poppins"/>
              </a:rPr>
              <a:t>¡Incorrecto! </a:t>
            </a:r>
            <a:r>
              <a:rPr lang="es" sz="1500">
                <a:solidFill>
                  <a:srgbClr val="F78628"/>
                </a:solidFill>
                <a:latin typeface="Poppins"/>
                <a:ea typeface="Poppins"/>
                <a:cs typeface="Poppins"/>
                <a:sym typeface="Poppins"/>
              </a:rPr>
              <a:t>Procure</a:t>
            </a:r>
            <a:r>
              <a:rPr lang="es" sz="1500" b="1">
                <a:solidFill>
                  <a:srgbClr val="F78628"/>
                </a:solidFill>
                <a:latin typeface="Poppins"/>
                <a:ea typeface="Poppins"/>
                <a:cs typeface="Poppins"/>
                <a:sym typeface="Poppins"/>
              </a:rPr>
              <a:t> incluir un espacio para  educación, información y prevención durante las consultas</a:t>
            </a:r>
            <a:r>
              <a:rPr lang="es" sz="1500">
                <a:solidFill>
                  <a:srgbClr val="F78628"/>
                </a:solidFill>
                <a:latin typeface="Poppins"/>
                <a:ea typeface="Poppins"/>
                <a:cs typeface="Poppins"/>
                <a:sym typeface="Poppins"/>
              </a:rPr>
              <a:t>. Además aproveche la oportunidad para consultar si es posible </a:t>
            </a:r>
            <a:r>
              <a:rPr lang="es" sz="1500" b="1">
                <a:solidFill>
                  <a:srgbClr val="F78628"/>
                </a:solidFill>
                <a:latin typeface="Poppins"/>
                <a:ea typeface="Poppins"/>
                <a:cs typeface="Poppins"/>
                <a:sym typeface="Poppins"/>
              </a:rPr>
              <a:t>abordar otras necesidades </a:t>
            </a:r>
            <a:r>
              <a:rPr lang="es" sz="1500">
                <a:solidFill>
                  <a:srgbClr val="F78628"/>
                </a:solidFill>
                <a:latin typeface="Poppins"/>
                <a:ea typeface="Poppins"/>
                <a:cs typeface="Poppins"/>
                <a:sym typeface="Poppins"/>
              </a:rPr>
              <a:t>que pueda ayudar a satisfacer.</a:t>
            </a:r>
            <a:endParaRPr sz="1500">
              <a:solidFill>
                <a:srgbClr val="F78628"/>
              </a:solidFill>
              <a:latin typeface="Poppins"/>
              <a:ea typeface="Poppins"/>
              <a:cs typeface="Poppins"/>
              <a:sym typeface="Poppins"/>
            </a:endParaRPr>
          </a:p>
        </p:txBody>
      </p:sp>
      <p:sp>
        <p:nvSpPr>
          <p:cNvPr id="650" name="Google Shape;650;p33"/>
          <p:cNvSpPr/>
          <p:nvPr/>
        </p:nvSpPr>
        <p:spPr>
          <a:xfrm>
            <a:off x="4356125" y="2733124"/>
            <a:ext cx="4240800" cy="969600"/>
          </a:xfrm>
          <a:prstGeom prst="roundRect">
            <a:avLst>
              <a:gd name="adj" fmla="val 16667"/>
            </a:avLst>
          </a:prstGeom>
          <a:solidFill>
            <a:srgbClr val="F78628"/>
          </a:solidFill>
          <a:ln>
            <a:noFill/>
          </a:ln>
        </p:spPr>
        <p:txBody>
          <a:bodyPr spcFirstLastPara="1" wrap="square" lIns="306000" tIns="126000" rIns="162000" bIns="126000" anchor="ctr" anchorCtr="0">
            <a:noAutofit/>
          </a:bodyPr>
          <a:lstStyle/>
          <a:p>
            <a:pPr marL="0" lvl="0" indent="0" algn="l" rtl="0">
              <a:spcBef>
                <a:spcPts val="0"/>
              </a:spcBef>
              <a:spcAft>
                <a:spcPts val="0"/>
              </a:spcAft>
              <a:buNone/>
            </a:pPr>
            <a:r>
              <a:rPr lang="es" sz="1200">
                <a:solidFill>
                  <a:srgbClr val="FFFFFF"/>
                </a:solidFill>
                <a:latin typeface="Poppins"/>
                <a:ea typeface="Poppins"/>
                <a:cs typeface="Poppins"/>
                <a:sym typeface="Poppins"/>
              </a:rPr>
              <a:t>Le recordé a Lucía que no era la única paciente en el hospital, y que debía esperar su turno sin quejas. Me limité a darle sus resultados rápido y sin demora tal como ella quería.</a:t>
            </a:r>
            <a:endParaRPr sz="1200">
              <a:solidFill>
                <a:srgbClr val="FFFFFF"/>
              </a:solidFill>
              <a:latin typeface="Poppins"/>
              <a:ea typeface="Poppins"/>
              <a:cs typeface="Poppins"/>
              <a:sym typeface="Poppins"/>
            </a:endParaRPr>
          </a:p>
        </p:txBody>
      </p:sp>
      <p:grpSp>
        <p:nvGrpSpPr>
          <p:cNvPr id="651" name="Google Shape;651;p33"/>
          <p:cNvGrpSpPr/>
          <p:nvPr/>
        </p:nvGrpSpPr>
        <p:grpSpPr>
          <a:xfrm>
            <a:off x="4198625" y="2904550"/>
            <a:ext cx="359101" cy="431100"/>
            <a:chOff x="4627250" y="1166575"/>
            <a:chExt cx="359101" cy="431100"/>
          </a:xfrm>
        </p:grpSpPr>
        <p:sp>
          <p:nvSpPr>
            <p:cNvPr id="652" name="Google Shape;652;p33"/>
            <p:cNvSpPr/>
            <p:nvPr/>
          </p:nvSpPr>
          <p:spPr>
            <a:xfrm>
              <a:off x="4627251" y="1200475"/>
              <a:ext cx="359100" cy="363300"/>
            </a:xfrm>
            <a:prstGeom prst="ellipse">
              <a:avLst/>
            </a:prstGeom>
            <a:solidFill>
              <a:srgbClr val="F78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3"/>
            <p:cNvSpPr txBox="1"/>
            <p:nvPr/>
          </p:nvSpPr>
          <p:spPr>
            <a:xfrm>
              <a:off x="4627250" y="11665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B</a:t>
              </a:r>
              <a:endParaRPr sz="1600">
                <a:solidFill>
                  <a:schemeClr val="lt1"/>
                </a:solidFill>
              </a:endParaRPr>
            </a:p>
          </p:txBody>
        </p:sp>
      </p:grpSp>
      <p:sp>
        <p:nvSpPr>
          <p:cNvPr id="654" name="Google Shape;654;p33">
            <a:hlinkClick r:id="rId11" action="ppaction://hlinksldjump"/>
          </p:cNvPr>
          <p:cNvSpPr/>
          <p:nvPr/>
        </p:nvSpPr>
        <p:spPr>
          <a:xfrm rot="-5400000">
            <a:off x="8763038" y="2271737"/>
            <a:ext cx="495300" cy="619200"/>
          </a:xfrm>
          <a:prstGeom prst="round2SameRect">
            <a:avLst>
              <a:gd name="adj1" fmla="val 14089"/>
              <a:gd name="adj2" fmla="val 0"/>
            </a:avLst>
          </a:prstGeom>
          <a:solidFill>
            <a:srgbClr val="99999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a:p>
        </p:txBody>
      </p:sp>
      <p:sp>
        <p:nvSpPr>
          <p:cNvPr id="655" name="Google Shape;655;p33">
            <a:hlinkClick r:id="" action="ppaction://hlinkshowjump?jump=nextslide"/>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6" name="Google Shape;656;p33">
            <a:hlinkClick r:id="rId11" action="ppaction://hlinksldjump"/>
          </p:cNvPr>
          <p:cNvPicPr preferRelativeResize="0"/>
          <p:nvPr/>
        </p:nvPicPr>
        <p:blipFill>
          <a:blip r:embed="rId9">
            <a:alphaModFix/>
          </a:blip>
          <a:stretch>
            <a:fillRect/>
          </a:stretch>
        </p:blipFill>
        <p:spPr>
          <a:xfrm rot="10800000">
            <a:off x="8883082" y="2471988"/>
            <a:ext cx="145833" cy="218733"/>
          </a:xfrm>
          <a:prstGeom prst="rect">
            <a:avLst/>
          </a:prstGeom>
          <a:noFill/>
          <a:ln>
            <a:noFill/>
          </a:ln>
        </p:spPr>
      </p:pic>
      <p:sp>
        <p:nvSpPr>
          <p:cNvPr id="34" name="Google Shape;609;p32">
            <a:hlinkClick r:id="" action="ppaction://hlinkshowjump?jump=previousslide"/>
            <a:extLst>
              <a:ext uri="{FF2B5EF4-FFF2-40B4-BE49-F238E27FC236}">
                <a16:creationId xmlns="" xmlns:a16="http://schemas.microsoft.com/office/drawing/2014/main" id="{5779D3E7-3D15-4BF2-95E1-FA2F27CB318F}"/>
              </a:ext>
            </a:extLst>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oogle Shape;610;p32">
            <a:extLst>
              <a:ext uri="{FF2B5EF4-FFF2-40B4-BE49-F238E27FC236}">
                <a16:creationId xmlns="" xmlns:a16="http://schemas.microsoft.com/office/drawing/2014/main" id="{BE2CBD0F-69A3-4A6E-97FE-534A073B8A3E}"/>
              </a:ext>
            </a:extLst>
          </p:cNvPr>
          <p:cNvPicPr preferRelativeResize="0"/>
          <p:nvPr/>
        </p:nvPicPr>
        <p:blipFill>
          <a:blip r:embed="rId9">
            <a:alphaModFix/>
          </a:blip>
          <a:stretch>
            <a:fillRect/>
          </a:stretch>
        </p:blipFill>
        <p:spPr>
          <a:xfrm>
            <a:off x="138957" y="2462775"/>
            <a:ext cx="145833" cy="218733"/>
          </a:xfrm>
          <a:prstGeom prst="rect">
            <a:avLst/>
          </a:prstGeom>
          <a:noFill/>
          <a:ln>
            <a:noFill/>
          </a:ln>
        </p:spPr>
      </p:pic>
      <p:sp>
        <p:nvSpPr>
          <p:cNvPr id="36" name="Google Shape;612;p32">
            <a:hlinkClick r:id="rId12" action="ppaction://hlinksldjump"/>
            <a:extLst>
              <a:ext uri="{FF2B5EF4-FFF2-40B4-BE49-F238E27FC236}">
                <a16:creationId xmlns="" xmlns:a16="http://schemas.microsoft.com/office/drawing/2014/main" id="{14D44522-0915-47A2-8B72-AC90C172550B}"/>
              </a:ext>
            </a:extLst>
          </p:cNvPr>
          <p:cNvSpPr/>
          <p:nvPr/>
        </p:nvSpPr>
        <p:spPr>
          <a:xfrm rot="5400000">
            <a:off x="-99975" y="2262150"/>
            <a:ext cx="495300" cy="619200"/>
          </a:xfrm>
          <a:prstGeom prst="round2SameRect">
            <a:avLst>
              <a:gd name="adj1" fmla="val 14089"/>
              <a:gd name="adj2" fmla="val 0"/>
            </a:avLst>
          </a:pr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7" name="Google Shape;613;p32">
            <a:hlinkClick r:id="rId12" action="ppaction://hlinksldjump"/>
            <a:extLst>
              <a:ext uri="{FF2B5EF4-FFF2-40B4-BE49-F238E27FC236}">
                <a16:creationId xmlns="" xmlns:a16="http://schemas.microsoft.com/office/drawing/2014/main" id="{10919DA5-A7EF-4B1E-AD31-92983036BA93}"/>
              </a:ext>
            </a:extLst>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 name="Google Shape;614;p32">
            <a:hlinkClick r:id="rId12" action="ppaction://hlinksldjump"/>
            <a:extLst>
              <a:ext uri="{FF2B5EF4-FFF2-40B4-BE49-F238E27FC236}">
                <a16:creationId xmlns="" xmlns:a16="http://schemas.microsoft.com/office/drawing/2014/main" id="{03382736-1AB9-47CD-838F-F825A5A6F921}"/>
              </a:ext>
            </a:extLst>
          </p:cNvPr>
          <p:cNvPicPr preferRelativeResize="0"/>
          <p:nvPr/>
        </p:nvPicPr>
        <p:blipFill>
          <a:blip r:embed="rId9">
            <a:alphaModFix/>
          </a:blip>
          <a:stretch>
            <a:fillRect/>
          </a:stretch>
        </p:blipFill>
        <p:spPr>
          <a:xfrm>
            <a:off x="108007" y="2462700"/>
            <a:ext cx="145833" cy="218733"/>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3"/>
        <p:cNvGrpSpPr/>
        <p:nvPr/>
      </p:nvGrpSpPr>
      <p:grpSpPr>
        <a:xfrm>
          <a:off x="0" y="0"/>
          <a:ext cx="0" cy="0"/>
          <a:chOff x="0" y="0"/>
          <a:chExt cx="0" cy="0"/>
        </a:xfrm>
      </p:grpSpPr>
      <p:sp>
        <p:nvSpPr>
          <p:cNvPr id="664" name="Google Shape;664;p34"/>
          <p:cNvSpPr/>
          <p:nvPr/>
        </p:nvSpPr>
        <p:spPr>
          <a:xfrm>
            <a:off x="4045950" y="0"/>
            <a:ext cx="47727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solidFill>
                <a:srgbClr val="38761D"/>
              </a:solidFill>
              <a:latin typeface="Poppins"/>
              <a:ea typeface="Poppins"/>
              <a:cs typeface="Poppins"/>
              <a:sym typeface="Poppins"/>
            </a:endParaRPr>
          </a:p>
        </p:txBody>
      </p:sp>
      <p:grpSp>
        <p:nvGrpSpPr>
          <p:cNvPr id="665" name="Google Shape;665;p34"/>
          <p:cNvGrpSpPr/>
          <p:nvPr/>
        </p:nvGrpSpPr>
        <p:grpSpPr>
          <a:xfrm>
            <a:off x="4198625" y="1056425"/>
            <a:ext cx="4398100" cy="1515300"/>
            <a:chOff x="4198625" y="1056425"/>
            <a:chExt cx="4398100" cy="1515300"/>
          </a:xfrm>
        </p:grpSpPr>
        <p:sp>
          <p:nvSpPr>
            <p:cNvPr id="666" name="Google Shape;666;p34"/>
            <p:cNvSpPr/>
            <p:nvPr/>
          </p:nvSpPr>
          <p:spPr>
            <a:xfrm>
              <a:off x="4355925" y="1056425"/>
              <a:ext cx="4240800" cy="1515300"/>
            </a:xfrm>
            <a:prstGeom prst="roundRect">
              <a:avLst>
                <a:gd name="adj" fmla="val 16667"/>
              </a:avLst>
            </a:prstGeom>
            <a:noFill/>
            <a:ln w="19050" cap="flat" cmpd="sng">
              <a:solidFill>
                <a:srgbClr val="F6B26B"/>
              </a:solidFill>
              <a:prstDash val="solid"/>
              <a:round/>
              <a:headEnd type="none" w="sm" len="sm"/>
              <a:tailEnd type="none" w="sm" len="sm"/>
            </a:ln>
          </p:spPr>
          <p:txBody>
            <a:bodyPr spcFirstLastPara="1" wrap="square" lIns="306000" tIns="126000" rIns="162000" bIns="126000" anchor="ctr" anchorCtr="0">
              <a:noAutofit/>
            </a:bodyPr>
            <a:lstStyle/>
            <a:p>
              <a:pPr marL="0" lvl="0" indent="0" algn="l" rtl="0">
                <a:spcBef>
                  <a:spcPts val="0"/>
                </a:spcBef>
                <a:spcAft>
                  <a:spcPts val="0"/>
                </a:spcAft>
                <a:buNone/>
              </a:pPr>
              <a:r>
                <a:rPr lang="es" sz="1200">
                  <a:solidFill>
                    <a:srgbClr val="B45F06"/>
                  </a:solidFill>
                  <a:latin typeface="Poppins"/>
                  <a:ea typeface="Poppins"/>
                  <a:cs typeface="Poppins"/>
                  <a:sym typeface="Poppins"/>
                </a:rPr>
                <a:t>Traté de atenderla de manera muy </a:t>
              </a:r>
              <a:br>
                <a:rPr lang="es" sz="1200">
                  <a:solidFill>
                    <a:srgbClr val="B45F06"/>
                  </a:solidFill>
                  <a:latin typeface="Poppins"/>
                  <a:ea typeface="Poppins"/>
                  <a:cs typeface="Poppins"/>
                  <a:sym typeface="Poppins"/>
                </a:rPr>
              </a:br>
              <a:r>
                <a:rPr lang="es" sz="1200">
                  <a:solidFill>
                    <a:srgbClr val="B45F06"/>
                  </a:solidFill>
                  <a:latin typeface="Poppins"/>
                  <a:ea typeface="Poppins"/>
                  <a:cs typeface="Poppins"/>
                  <a:sym typeface="Poppins"/>
                </a:rPr>
                <a:t>respetuosa y cordial, le expliqué los resultados de los exámenes y aproveché la oportunidad para preguntarle a Lucía si además de </a:t>
              </a:r>
              <a:br>
                <a:rPr lang="es" sz="1200">
                  <a:solidFill>
                    <a:srgbClr val="B45F06"/>
                  </a:solidFill>
                  <a:latin typeface="Poppins"/>
                  <a:ea typeface="Poppins"/>
                  <a:cs typeface="Poppins"/>
                  <a:sym typeface="Poppins"/>
                </a:rPr>
              </a:br>
              <a:r>
                <a:rPr lang="es" sz="1200">
                  <a:solidFill>
                    <a:srgbClr val="B45F06"/>
                  </a:solidFill>
                  <a:latin typeface="Poppins"/>
                  <a:ea typeface="Poppins"/>
                  <a:cs typeface="Poppins"/>
                  <a:sym typeface="Poppins"/>
                </a:rPr>
                <a:t>los resultados existía algo que le estuviera preocupando, o si podía hacer algo extra </a:t>
              </a:r>
              <a:br>
                <a:rPr lang="es" sz="1200">
                  <a:solidFill>
                    <a:srgbClr val="B45F06"/>
                  </a:solidFill>
                  <a:latin typeface="Poppins"/>
                  <a:ea typeface="Poppins"/>
                  <a:cs typeface="Poppins"/>
                  <a:sym typeface="Poppins"/>
                </a:rPr>
              </a:br>
              <a:r>
                <a:rPr lang="es" sz="1200">
                  <a:solidFill>
                    <a:srgbClr val="B45F06"/>
                  </a:solidFill>
                  <a:latin typeface="Poppins"/>
                  <a:ea typeface="Poppins"/>
                  <a:cs typeface="Poppins"/>
                  <a:sym typeface="Poppins"/>
                </a:rPr>
                <a:t>para ayudarla.</a:t>
              </a:r>
              <a:endParaRPr sz="1200">
                <a:solidFill>
                  <a:srgbClr val="B45F06"/>
                </a:solidFill>
                <a:latin typeface="Century Gothic"/>
                <a:ea typeface="Century Gothic"/>
                <a:cs typeface="Century Gothic"/>
                <a:sym typeface="Century Gothic"/>
              </a:endParaRPr>
            </a:p>
          </p:txBody>
        </p:sp>
        <p:grpSp>
          <p:nvGrpSpPr>
            <p:cNvPr id="667" name="Google Shape;667;p34"/>
            <p:cNvGrpSpPr/>
            <p:nvPr/>
          </p:nvGrpSpPr>
          <p:grpSpPr>
            <a:xfrm>
              <a:off x="4198625" y="1218950"/>
              <a:ext cx="359101" cy="431100"/>
              <a:chOff x="4627250" y="1166575"/>
              <a:chExt cx="359101" cy="431100"/>
            </a:xfrm>
          </p:grpSpPr>
          <p:sp>
            <p:nvSpPr>
              <p:cNvPr id="668" name="Google Shape;668;p34"/>
              <p:cNvSpPr/>
              <p:nvPr/>
            </p:nvSpPr>
            <p:spPr>
              <a:xfrm>
                <a:off x="4627251" y="1200475"/>
                <a:ext cx="359100" cy="3633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4"/>
              <p:cNvSpPr txBox="1"/>
              <p:nvPr/>
            </p:nvSpPr>
            <p:spPr>
              <a:xfrm>
                <a:off x="4627250" y="11665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A</a:t>
                </a:r>
                <a:endParaRPr sz="1600">
                  <a:solidFill>
                    <a:schemeClr val="lt1"/>
                  </a:solidFill>
                </a:endParaRPr>
              </a:p>
            </p:txBody>
          </p:sp>
        </p:grpSp>
      </p:grpSp>
      <p:pic>
        <p:nvPicPr>
          <p:cNvPr id="670" name="Google Shape;670;p34"/>
          <p:cNvPicPr preferRelativeResize="0"/>
          <p:nvPr/>
        </p:nvPicPr>
        <p:blipFill rotWithShape="1">
          <a:blip r:embed="rId4">
            <a:alphaModFix amt="70000"/>
          </a:blip>
          <a:srcRect/>
          <a:stretch/>
        </p:blipFill>
        <p:spPr>
          <a:xfrm>
            <a:off x="961924" y="1322625"/>
            <a:ext cx="2775075" cy="3533775"/>
          </a:xfrm>
          <a:prstGeom prst="rect">
            <a:avLst/>
          </a:prstGeom>
          <a:noFill/>
          <a:ln>
            <a:noFill/>
          </a:ln>
        </p:spPr>
      </p:pic>
      <p:pic>
        <p:nvPicPr>
          <p:cNvPr id="671" name="Google Shape;671;p34"/>
          <p:cNvPicPr preferRelativeResize="0"/>
          <p:nvPr/>
        </p:nvPicPr>
        <p:blipFill>
          <a:blip r:embed="rId5">
            <a:alphaModFix/>
          </a:blip>
          <a:stretch>
            <a:fillRect/>
          </a:stretch>
        </p:blipFill>
        <p:spPr>
          <a:xfrm>
            <a:off x="552525" y="1885538"/>
            <a:ext cx="3283875" cy="2621581"/>
          </a:xfrm>
          <a:prstGeom prst="rect">
            <a:avLst/>
          </a:prstGeom>
          <a:noFill/>
          <a:ln>
            <a:noFill/>
          </a:ln>
        </p:spPr>
      </p:pic>
      <p:sp>
        <p:nvSpPr>
          <p:cNvPr id="672" name="Google Shape;672;p34"/>
          <p:cNvSpPr/>
          <p:nvPr/>
        </p:nvSpPr>
        <p:spPr>
          <a:xfrm>
            <a:off x="586825" y="352950"/>
            <a:ext cx="1546800" cy="475200"/>
          </a:xfrm>
          <a:prstGeom prst="roundRect">
            <a:avLst>
              <a:gd name="adj" fmla="val 50000"/>
            </a:avLst>
          </a:prstGeom>
          <a:solidFill>
            <a:srgbClr val="0C5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600" b="1">
                <a:solidFill>
                  <a:srgbClr val="FFFFFF"/>
                </a:solidFill>
                <a:latin typeface="Century Gothic"/>
                <a:ea typeface="Century Gothic"/>
                <a:cs typeface="Century Gothic"/>
                <a:sym typeface="Century Gothic"/>
              </a:rPr>
              <a:t>Caso #2</a:t>
            </a:r>
            <a:endParaRPr sz="1600" b="1">
              <a:solidFill>
                <a:srgbClr val="FFFFFF"/>
              </a:solidFill>
              <a:latin typeface="Century Gothic"/>
              <a:ea typeface="Century Gothic"/>
              <a:cs typeface="Century Gothic"/>
              <a:sym typeface="Century Gothic"/>
            </a:endParaRPr>
          </a:p>
        </p:txBody>
      </p:sp>
      <p:sp>
        <p:nvSpPr>
          <p:cNvPr id="673" name="Google Shape;673;p34"/>
          <p:cNvSpPr txBox="1"/>
          <p:nvPr/>
        </p:nvSpPr>
        <p:spPr>
          <a:xfrm>
            <a:off x="586825" y="877975"/>
            <a:ext cx="1567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a:solidFill>
                  <a:srgbClr val="B45F06"/>
                </a:solidFill>
                <a:latin typeface="Poppins"/>
                <a:ea typeface="Poppins"/>
                <a:cs typeface="Poppins"/>
                <a:sym typeface="Poppins"/>
              </a:rPr>
              <a:t>Dé click en el ícono para escuchar el caso.</a:t>
            </a:r>
            <a:endParaRPr sz="900">
              <a:solidFill>
                <a:srgbClr val="B45F06"/>
              </a:solidFill>
              <a:latin typeface="Poppins"/>
              <a:ea typeface="Poppins"/>
              <a:cs typeface="Poppins"/>
              <a:sym typeface="Poppins"/>
            </a:endParaRPr>
          </a:p>
        </p:txBody>
      </p:sp>
      <p:pic>
        <p:nvPicPr>
          <p:cNvPr id="674" name="Google Shape;674;p34" title="Caso #2.mp3">
            <a:hlinkClick r:id="rId6"/>
          </p:cNvPr>
          <p:cNvPicPr preferRelativeResize="0"/>
          <p:nvPr/>
        </p:nvPicPr>
        <p:blipFill>
          <a:blip r:embed="rId7">
            <a:alphaModFix/>
          </a:blip>
          <a:stretch>
            <a:fillRect/>
          </a:stretch>
        </p:blipFill>
        <p:spPr>
          <a:xfrm>
            <a:off x="1611803" y="287200"/>
            <a:ext cx="600300" cy="600300"/>
          </a:xfrm>
          <a:prstGeom prst="rect">
            <a:avLst/>
          </a:prstGeom>
          <a:noFill/>
          <a:ln>
            <a:noFill/>
          </a:ln>
          <a:effectLst>
            <a:outerShdw blurRad="57150" dist="19050" dir="5400000" algn="bl" rotWithShape="0">
              <a:srgbClr val="000000">
                <a:alpha val="50000"/>
              </a:srgbClr>
            </a:outerShdw>
          </a:effectLst>
        </p:spPr>
      </p:pic>
      <p:pic>
        <p:nvPicPr>
          <p:cNvPr id="675" name="Google Shape;675;p34"/>
          <p:cNvPicPr preferRelativeResize="0"/>
          <p:nvPr/>
        </p:nvPicPr>
        <p:blipFill rotWithShape="1">
          <a:blip r:embed="rId8">
            <a:alphaModFix/>
          </a:blip>
          <a:srcRect/>
          <a:stretch/>
        </p:blipFill>
        <p:spPr>
          <a:xfrm>
            <a:off x="1858722" y="678720"/>
            <a:ext cx="546950" cy="615325"/>
          </a:xfrm>
          <a:prstGeom prst="rect">
            <a:avLst/>
          </a:prstGeom>
          <a:noFill/>
          <a:ln>
            <a:noFill/>
          </a:ln>
        </p:spPr>
      </p:pic>
      <p:sp>
        <p:nvSpPr>
          <p:cNvPr id="676" name="Google Shape;676;p34"/>
          <p:cNvSpPr txBox="1"/>
          <p:nvPr/>
        </p:nvSpPr>
        <p:spPr>
          <a:xfrm>
            <a:off x="4509873" y="226799"/>
            <a:ext cx="39333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a:solidFill>
                  <a:srgbClr val="9E9E9E"/>
                </a:solidFill>
                <a:latin typeface="Poppins"/>
                <a:ea typeface="Poppins"/>
                <a:cs typeface="Poppins"/>
                <a:sym typeface="Poppins"/>
              </a:rPr>
              <a:t>Seleccione una forma de </a:t>
            </a:r>
            <a:br>
              <a:rPr lang="es" sz="1600">
                <a:solidFill>
                  <a:srgbClr val="9E9E9E"/>
                </a:solidFill>
                <a:latin typeface="Poppins"/>
                <a:ea typeface="Poppins"/>
                <a:cs typeface="Poppins"/>
                <a:sym typeface="Poppins"/>
              </a:rPr>
            </a:br>
            <a:r>
              <a:rPr lang="es" sz="1600">
                <a:solidFill>
                  <a:srgbClr val="9E9E9E"/>
                </a:solidFill>
                <a:latin typeface="Poppins"/>
                <a:ea typeface="Poppins"/>
                <a:cs typeface="Poppins"/>
                <a:sym typeface="Poppins"/>
              </a:rPr>
              <a:t>aplicar un principio rector:</a:t>
            </a:r>
            <a:endParaRPr sz="1600">
              <a:solidFill>
                <a:srgbClr val="9E9E9E"/>
              </a:solidFill>
              <a:latin typeface="Poppins"/>
              <a:ea typeface="Poppins"/>
              <a:cs typeface="Poppins"/>
              <a:sym typeface="Poppins"/>
            </a:endParaRPr>
          </a:p>
        </p:txBody>
      </p:sp>
      <p:sp>
        <p:nvSpPr>
          <p:cNvPr id="677" name="Google Shape;677;p34"/>
          <p:cNvSpPr/>
          <p:nvPr/>
        </p:nvSpPr>
        <p:spPr>
          <a:xfrm>
            <a:off x="4356125" y="2733124"/>
            <a:ext cx="4240800" cy="969600"/>
          </a:xfrm>
          <a:prstGeom prst="roundRect">
            <a:avLst>
              <a:gd name="adj" fmla="val 16667"/>
            </a:avLst>
          </a:prstGeom>
          <a:noFill/>
          <a:ln w="19050" cap="flat" cmpd="sng">
            <a:solidFill>
              <a:srgbClr val="F6B26B"/>
            </a:solidFill>
            <a:prstDash val="solid"/>
            <a:round/>
            <a:headEnd type="none" w="sm" len="sm"/>
            <a:tailEnd type="none" w="sm" len="sm"/>
          </a:ln>
        </p:spPr>
        <p:txBody>
          <a:bodyPr spcFirstLastPara="1" wrap="square" lIns="306000" tIns="126000" rIns="162000" bIns="126000" anchor="ctr" anchorCtr="0">
            <a:noAutofit/>
          </a:bodyPr>
          <a:lstStyle/>
          <a:p>
            <a:pPr marL="0" lvl="0" indent="0" algn="l" rtl="0">
              <a:spcBef>
                <a:spcPts val="0"/>
              </a:spcBef>
              <a:spcAft>
                <a:spcPts val="0"/>
              </a:spcAft>
              <a:buNone/>
            </a:pPr>
            <a:r>
              <a:rPr lang="es" sz="1200">
                <a:solidFill>
                  <a:srgbClr val="B45F06"/>
                </a:solidFill>
                <a:latin typeface="Poppins"/>
                <a:ea typeface="Poppins"/>
                <a:cs typeface="Poppins"/>
                <a:sym typeface="Poppins"/>
              </a:rPr>
              <a:t>Le recordé a Lucía que no era la única paciente en el hospital, y que debía esperar su turno sin quejas. Me limité a darle sus resultados rápido y sin demora tal como ella quería.</a:t>
            </a:r>
            <a:endParaRPr sz="1200">
              <a:solidFill>
                <a:srgbClr val="E69138"/>
              </a:solidFill>
              <a:latin typeface="Poppins"/>
              <a:ea typeface="Poppins"/>
              <a:cs typeface="Poppins"/>
              <a:sym typeface="Poppins"/>
            </a:endParaRPr>
          </a:p>
        </p:txBody>
      </p:sp>
      <p:grpSp>
        <p:nvGrpSpPr>
          <p:cNvPr id="678" name="Google Shape;678;p34"/>
          <p:cNvGrpSpPr/>
          <p:nvPr/>
        </p:nvGrpSpPr>
        <p:grpSpPr>
          <a:xfrm>
            <a:off x="4198625" y="2904563"/>
            <a:ext cx="359101" cy="431100"/>
            <a:chOff x="4627250" y="1166588"/>
            <a:chExt cx="359101" cy="431100"/>
          </a:xfrm>
        </p:grpSpPr>
        <p:sp>
          <p:nvSpPr>
            <p:cNvPr id="679" name="Google Shape;679;p34"/>
            <p:cNvSpPr/>
            <p:nvPr/>
          </p:nvSpPr>
          <p:spPr>
            <a:xfrm>
              <a:off x="4627251" y="1200475"/>
              <a:ext cx="359100" cy="3633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4"/>
            <p:cNvSpPr txBox="1"/>
            <p:nvPr/>
          </p:nvSpPr>
          <p:spPr>
            <a:xfrm>
              <a:off x="4627250" y="1166588"/>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B</a:t>
              </a:r>
              <a:endParaRPr sz="1600">
                <a:solidFill>
                  <a:schemeClr val="lt1"/>
                </a:solidFill>
              </a:endParaRPr>
            </a:p>
          </p:txBody>
        </p:sp>
      </p:grpSp>
      <p:sp>
        <p:nvSpPr>
          <p:cNvPr id="681" name="Google Shape;681;p34">
            <a:hlinkClick r:id="" action="ppaction://hlinkshowjump?jump=previousslide"/>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2" name="Google Shape;682;p34"/>
          <p:cNvPicPr preferRelativeResize="0"/>
          <p:nvPr/>
        </p:nvPicPr>
        <p:blipFill>
          <a:blip r:embed="rId9">
            <a:alphaModFix/>
          </a:blip>
          <a:stretch>
            <a:fillRect/>
          </a:stretch>
        </p:blipFill>
        <p:spPr>
          <a:xfrm>
            <a:off x="138957" y="2462775"/>
            <a:ext cx="145833" cy="218733"/>
          </a:xfrm>
          <a:prstGeom prst="rect">
            <a:avLst/>
          </a:prstGeom>
          <a:noFill/>
          <a:ln>
            <a:noFill/>
          </a:ln>
        </p:spPr>
      </p:pic>
      <p:pic>
        <p:nvPicPr>
          <p:cNvPr id="683" name="Google Shape;683;p34"/>
          <p:cNvPicPr preferRelativeResize="0"/>
          <p:nvPr/>
        </p:nvPicPr>
        <p:blipFill rotWithShape="1">
          <a:blip r:embed="rId10">
            <a:alphaModFix amt="75000"/>
          </a:blip>
          <a:srcRect/>
          <a:stretch/>
        </p:blipFill>
        <p:spPr>
          <a:xfrm>
            <a:off x="0" y="-25"/>
            <a:ext cx="9144000" cy="5143500"/>
          </a:xfrm>
          <a:prstGeom prst="rect">
            <a:avLst/>
          </a:prstGeom>
          <a:noFill/>
          <a:ln>
            <a:noFill/>
          </a:ln>
        </p:spPr>
      </p:pic>
      <p:sp>
        <p:nvSpPr>
          <p:cNvPr id="684" name="Google Shape;684;p34">
            <a:hlinkClick r:id="rId11" action="ppaction://hlinksldjump"/>
          </p:cNvPr>
          <p:cNvSpPr/>
          <p:nvPr/>
        </p:nvSpPr>
        <p:spPr>
          <a:xfrm rot="5400000">
            <a:off x="-99975" y="2262150"/>
            <a:ext cx="495300" cy="619200"/>
          </a:xfrm>
          <a:prstGeom prst="round2SameRect">
            <a:avLst>
              <a:gd name="adj1" fmla="val 14089"/>
              <a:gd name="adj2" fmla="val 0"/>
            </a:avLst>
          </a:prstGeom>
          <a:solidFill>
            <a:srgbClr val="99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685" name="Google Shape;685;p34">
            <a:hlinkClick r:id="" action="ppaction://hlinkshowjump?jump=previousslide"/>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6" name="Google Shape;686;p34">
            <a:hlinkClick r:id="rId11" action="ppaction://hlinksldjump"/>
          </p:cNvPr>
          <p:cNvPicPr preferRelativeResize="0"/>
          <p:nvPr/>
        </p:nvPicPr>
        <p:blipFill>
          <a:blip r:embed="rId9">
            <a:alphaModFix/>
          </a:blip>
          <a:stretch>
            <a:fillRect/>
          </a:stretch>
        </p:blipFill>
        <p:spPr>
          <a:xfrm>
            <a:off x="108007" y="2462700"/>
            <a:ext cx="145833" cy="218733"/>
          </a:xfrm>
          <a:prstGeom prst="rect">
            <a:avLst/>
          </a:prstGeom>
          <a:noFill/>
          <a:ln>
            <a:noFill/>
          </a:ln>
        </p:spPr>
      </p:pic>
      <p:sp>
        <p:nvSpPr>
          <p:cNvPr id="687" name="Google Shape;687;p34"/>
          <p:cNvSpPr/>
          <p:nvPr/>
        </p:nvSpPr>
        <p:spPr>
          <a:xfrm rot="5400000">
            <a:off x="3734455" y="3997550"/>
            <a:ext cx="315600" cy="4110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4"/>
          <p:cNvSpPr/>
          <p:nvPr/>
        </p:nvSpPr>
        <p:spPr>
          <a:xfrm>
            <a:off x="1059650" y="1300900"/>
            <a:ext cx="2775000" cy="3533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500" b="1">
                <a:solidFill>
                  <a:srgbClr val="F78628"/>
                </a:solidFill>
                <a:latin typeface="Poppins"/>
                <a:ea typeface="Poppins"/>
                <a:cs typeface="Poppins"/>
                <a:sym typeface="Poppins"/>
              </a:rPr>
              <a:t>¡Incorrecto! </a:t>
            </a:r>
            <a:r>
              <a:rPr lang="es" sz="1500">
                <a:solidFill>
                  <a:srgbClr val="F78628"/>
                </a:solidFill>
                <a:latin typeface="Poppins"/>
                <a:ea typeface="Poppins"/>
                <a:cs typeface="Poppins"/>
                <a:sym typeface="Poppins"/>
              </a:rPr>
              <a:t>Aunque la adolescente tenga una mala actitud promueva un servicio respetuoso, que garantice la atención integral, donde </a:t>
            </a:r>
            <a:r>
              <a:rPr lang="es" sz="1500" b="1">
                <a:solidFill>
                  <a:srgbClr val="F78628"/>
                </a:solidFill>
                <a:latin typeface="Poppins"/>
                <a:ea typeface="Poppins"/>
                <a:cs typeface="Poppins"/>
                <a:sym typeface="Poppins"/>
              </a:rPr>
              <a:t>incluya educación, información, prevención</a:t>
            </a:r>
            <a:r>
              <a:rPr lang="es" sz="1500">
                <a:solidFill>
                  <a:srgbClr val="F78628"/>
                </a:solidFill>
                <a:latin typeface="Poppins"/>
                <a:ea typeface="Poppins"/>
                <a:cs typeface="Poppins"/>
                <a:sym typeface="Poppins"/>
              </a:rPr>
              <a:t> y aproveche la oportunidad para conversar con ella y descubrir si puede solucionar su molestia mediante el apoyo que usted le pueda brindar.</a:t>
            </a:r>
            <a:endParaRPr sz="1500">
              <a:solidFill>
                <a:srgbClr val="F78628"/>
              </a:solidFill>
              <a:latin typeface="Poppins"/>
              <a:ea typeface="Poppins"/>
              <a:cs typeface="Poppins"/>
              <a:sym typeface="Poppins"/>
            </a:endParaRPr>
          </a:p>
        </p:txBody>
      </p:sp>
      <p:sp>
        <p:nvSpPr>
          <p:cNvPr id="689" name="Google Shape;689;p34"/>
          <p:cNvSpPr/>
          <p:nvPr/>
        </p:nvSpPr>
        <p:spPr>
          <a:xfrm>
            <a:off x="4356125" y="3852150"/>
            <a:ext cx="4240800" cy="993000"/>
          </a:xfrm>
          <a:prstGeom prst="roundRect">
            <a:avLst>
              <a:gd name="adj" fmla="val 16667"/>
            </a:avLst>
          </a:prstGeom>
          <a:solidFill>
            <a:srgbClr val="F78628"/>
          </a:solidFill>
          <a:ln>
            <a:noFill/>
          </a:ln>
        </p:spPr>
        <p:txBody>
          <a:bodyPr spcFirstLastPara="1" wrap="square" lIns="306000" tIns="126000" rIns="162000" bIns="126000" anchor="ctr" anchorCtr="0">
            <a:noAutofit/>
          </a:bodyPr>
          <a:lstStyle/>
          <a:p>
            <a:pPr marL="0" lvl="0" indent="0" algn="l" rtl="0">
              <a:spcBef>
                <a:spcPts val="0"/>
              </a:spcBef>
              <a:spcAft>
                <a:spcPts val="0"/>
              </a:spcAft>
              <a:buNone/>
            </a:pPr>
            <a:r>
              <a:rPr lang="es" sz="1200">
                <a:solidFill>
                  <a:srgbClr val="FFFFFF"/>
                </a:solidFill>
                <a:latin typeface="Poppins"/>
                <a:ea typeface="Poppins"/>
                <a:cs typeface="Poppins"/>
                <a:sym typeface="Poppins"/>
              </a:rPr>
              <a:t>Como siguió con una mala actitud, decidí pedirle muy respetuosamente que si no quería estar en mi consultorio y esperar, mejor que volviera cuando se sintiera más tranquila.</a:t>
            </a:r>
            <a:endParaRPr sz="1200">
              <a:solidFill>
                <a:srgbClr val="FFFFFF"/>
              </a:solidFill>
              <a:latin typeface="Poppins"/>
              <a:ea typeface="Poppins"/>
              <a:cs typeface="Poppins"/>
              <a:sym typeface="Poppins"/>
            </a:endParaRPr>
          </a:p>
        </p:txBody>
      </p:sp>
      <p:grpSp>
        <p:nvGrpSpPr>
          <p:cNvPr id="690" name="Google Shape;690;p34"/>
          <p:cNvGrpSpPr/>
          <p:nvPr/>
        </p:nvGrpSpPr>
        <p:grpSpPr>
          <a:xfrm>
            <a:off x="4198625" y="3987500"/>
            <a:ext cx="359101" cy="431100"/>
            <a:chOff x="4627250" y="1166575"/>
            <a:chExt cx="359101" cy="431100"/>
          </a:xfrm>
        </p:grpSpPr>
        <p:sp>
          <p:nvSpPr>
            <p:cNvPr id="691" name="Google Shape;691;p34"/>
            <p:cNvSpPr/>
            <p:nvPr/>
          </p:nvSpPr>
          <p:spPr>
            <a:xfrm>
              <a:off x="4627251" y="1200475"/>
              <a:ext cx="359100" cy="363300"/>
            </a:xfrm>
            <a:prstGeom prst="ellipse">
              <a:avLst/>
            </a:prstGeom>
            <a:solidFill>
              <a:srgbClr val="F78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4"/>
            <p:cNvSpPr txBox="1"/>
            <p:nvPr/>
          </p:nvSpPr>
          <p:spPr>
            <a:xfrm>
              <a:off x="4627250" y="11665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C</a:t>
              </a:r>
              <a:endParaRPr sz="1600">
                <a:solidFill>
                  <a:schemeClr val="lt1"/>
                </a:solidFill>
              </a:endParaRPr>
            </a:p>
          </p:txBody>
        </p:sp>
      </p:grpSp>
      <p:sp>
        <p:nvSpPr>
          <p:cNvPr id="693" name="Google Shape;693;p34">
            <a:hlinkClick r:id="rId12" action="ppaction://hlinksldjump"/>
          </p:cNvPr>
          <p:cNvSpPr/>
          <p:nvPr/>
        </p:nvSpPr>
        <p:spPr>
          <a:xfrm rot="-5400000">
            <a:off x="8763038" y="2271737"/>
            <a:ext cx="495300" cy="619200"/>
          </a:xfrm>
          <a:prstGeom prst="round2SameRect">
            <a:avLst>
              <a:gd name="adj1" fmla="val 14089"/>
              <a:gd name="adj2" fmla="val 0"/>
            </a:avLst>
          </a:prstGeom>
          <a:solidFill>
            <a:srgbClr val="99999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a:p>
        </p:txBody>
      </p:sp>
      <p:sp>
        <p:nvSpPr>
          <p:cNvPr id="694" name="Google Shape;694;p34">
            <a:hlinkClick r:id="" action="ppaction://hlinkshowjump?jump=nextslide"/>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5" name="Google Shape;695;p34">
            <a:hlinkClick r:id="rId12" action="ppaction://hlinksldjump"/>
          </p:cNvPr>
          <p:cNvPicPr preferRelativeResize="0"/>
          <p:nvPr/>
        </p:nvPicPr>
        <p:blipFill>
          <a:blip r:embed="rId9">
            <a:alphaModFix/>
          </a:blip>
          <a:stretch>
            <a:fillRect/>
          </a:stretch>
        </p:blipFill>
        <p:spPr>
          <a:xfrm rot="10800000">
            <a:off x="8883082" y="2471988"/>
            <a:ext cx="145833" cy="218733"/>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99"/>
        <p:cNvGrpSpPr/>
        <p:nvPr/>
      </p:nvGrpSpPr>
      <p:grpSpPr>
        <a:xfrm>
          <a:off x="0" y="0"/>
          <a:ext cx="0" cy="0"/>
          <a:chOff x="0" y="0"/>
          <a:chExt cx="0" cy="0"/>
        </a:xfrm>
      </p:grpSpPr>
      <p:pic>
        <p:nvPicPr>
          <p:cNvPr id="700" name="Google Shape;700;p35"/>
          <p:cNvPicPr preferRelativeResize="0"/>
          <p:nvPr/>
        </p:nvPicPr>
        <p:blipFill rotWithShape="1">
          <a:blip r:embed="rId5">
            <a:alphaModFix amt="92000"/>
          </a:blip>
          <a:srcRect/>
          <a:stretch/>
        </p:blipFill>
        <p:spPr>
          <a:xfrm>
            <a:off x="0" y="1056425"/>
            <a:ext cx="8176864" cy="4118299"/>
          </a:xfrm>
          <a:prstGeom prst="rect">
            <a:avLst/>
          </a:prstGeom>
          <a:noFill/>
          <a:ln>
            <a:noFill/>
          </a:ln>
        </p:spPr>
      </p:pic>
      <p:sp>
        <p:nvSpPr>
          <p:cNvPr id="701" name="Google Shape;701;p35"/>
          <p:cNvSpPr/>
          <p:nvPr/>
        </p:nvSpPr>
        <p:spPr>
          <a:xfrm>
            <a:off x="4572000" y="0"/>
            <a:ext cx="42396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solidFill>
                <a:srgbClr val="38761D"/>
              </a:solidFill>
              <a:latin typeface="Poppins"/>
              <a:ea typeface="Poppins"/>
              <a:cs typeface="Poppins"/>
              <a:sym typeface="Poppins"/>
            </a:endParaRPr>
          </a:p>
        </p:txBody>
      </p:sp>
      <p:sp>
        <p:nvSpPr>
          <p:cNvPr id="702" name="Google Shape;702;p35"/>
          <p:cNvSpPr txBox="1"/>
          <p:nvPr/>
        </p:nvSpPr>
        <p:spPr>
          <a:xfrm>
            <a:off x="4789175" y="226800"/>
            <a:ext cx="3777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a:solidFill>
                  <a:srgbClr val="9E9E9E"/>
                </a:solidFill>
                <a:latin typeface="Poppins"/>
                <a:ea typeface="Poppins"/>
                <a:cs typeface="Poppins"/>
                <a:sym typeface="Poppins"/>
              </a:rPr>
              <a:t>Seleccione una forma de </a:t>
            </a:r>
            <a:br>
              <a:rPr lang="es" sz="1600">
                <a:solidFill>
                  <a:srgbClr val="9E9E9E"/>
                </a:solidFill>
                <a:latin typeface="Poppins"/>
                <a:ea typeface="Poppins"/>
                <a:cs typeface="Poppins"/>
                <a:sym typeface="Poppins"/>
              </a:rPr>
            </a:br>
            <a:r>
              <a:rPr lang="es" sz="1600">
                <a:solidFill>
                  <a:srgbClr val="9E9E9E"/>
                </a:solidFill>
                <a:latin typeface="Poppins"/>
                <a:ea typeface="Poppins"/>
                <a:cs typeface="Poppins"/>
                <a:sym typeface="Poppins"/>
              </a:rPr>
              <a:t>aplicar un principio rector:</a:t>
            </a:r>
            <a:endParaRPr sz="1600">
              <a:solidFill>
                <a:srgbClr val="9E9E9E"/>
              </a:solidFill>
              <a:latin typeface="Poppins"/>
              <a:ea typeface="Poppins"/>
              <a:cs typeface="Poppins"/>
              <a:sym typeface="Poppins"/>
            </a:endParaRPr>
          </a:p>
        </p:txBody>
      </p:sp>
      <p:sp>
        <p:nvSpPr>
          <p:cNvPr id="703" name="Google Shape;703;p35">
            <a:hlinkClick r:id="rId6" action="ppaction://hlinksldjump"/>
          </p:cNvPr>
          <p:cNvSpPr/>
          <p:nvPr/>
        </p:nvSpPr>
        <p:spPr>
          <a:xfrm>
            <a:off x="4843975" y="930975"/>
            <a:ext cx="3729300" cy="993000"/>
          </a:xfrm>
          <a:prstGeom prst="roundRect">
            <a:avLst>
              <a:gd name="adj" fmla="val 16667"/>
            </a:avLst>
          </a:prstGeom>
          <a:noFill/>
          <a:ln w="19050" cap="flat" cmpd="sng">
            <a:solidFill>
              <a:srgbClr val="6D9EEB"/>
            </a:solidFill>
            <a:prstDash val="solid"/>
            <a:round/>
            <a:headEnd type="none" w="sm" len="sm"/>
            <a:tailEnd type="none" w="sm" len="sm"/>
          </a:ln>
        </p:spPr>
        <p:txBody>
          <a:bodyPr spcFirstLastPara="1" wrap="square" lIns="306000" tIns="126000" rIns="162000" bIns="126000" anchor="ctr" anchorCtr="0">
            <a:noAutofit/>
          </a:bodyPr>
          <a:lstStyle/>
          <a:p>
            <a:pPr marL="0" lvl="0" indent="0" algn="l" rtl="0">
              <a:spcBef>
                <a:spcPts val="0"/>
              </a:spcBef>
              <a:spcAft>
                <a:spcPts val="0"/>
              </a:spcAft>
              <a:buClr>
                <a:schemeClr val="dk1"/>
              </a:buClr>
              <a:buSzPts val="1100"/>
              <a:buFont typeface="Arial"/>
              <a:buNone/>
            </a:pPr>
            <a:r>
              <a:rPr lang="es" sz="1200">
                <a:solidFill>
                  <a:srgbClr val="134F5C"/>
                </a:solidFill>
                <a:latin typeface="Poppins"/>
                <a:ea typeface="Poppins"/>
                <a:cs typeface="Poppins"/>
                <a:sym typeface="Poppins"/>
              </a:rPr>
              <a:t>La invité a pasar y le pedí a la mamá </a:t>
            </a:r>
            <a:br>
              <a:rPr lang="es" sz="1200">
                <a:solidFill>
                  <a:srgbClr val="134F5C"/>
                </a:solidFill>
                <a:latin typeface="Poppins"/>
                <a:ea typeface="Poppins"/>
                <a:cs typeface="Poppins"/>
                <a:sym typeface="Poppins"/>
              </a:rPr>
            </a:br>
            <a:r>
              <a:rPr lang="es" sz="1200">
                <a:solidFill>
                  <a:srgbClr val="134F5C"/>
                </a:solidFill>
                <a:latin typeface="Poppins"/>
                <a:ea typeface="Poppins"/>
                <a:cs typeface="Poppins"/>
                <a:sym typeface="Poppins"/>
              </a:rPr>
              <a:t>que se quedara fuera del consultorio para que Jennifer tuviera un espacio de confianza y seguridad para expresar libremente sus necesidades.</a:t>
            </a:r>
            <a:endParaRPr sz="1200">
              <a:solidFill>
                <a:srgbClr val="134F5C"/>
              </a:solidFill>
              <a:latin typeface="Century Gothic"/>
              <a:ea typeface="Century Gothic"/>
              <a:cs typeface="Century Gothic"/>
              <a:sym typeface="Century Gothic"/>
            </a:endParaRPr>
          </a:p>
        </p:txBody>
      </p:sp>
      <p:sp>
        <p:nvSpPr>
          <p:cNvPr id="704" name="Google Shape;704;p35">
            <a:hlinkClick r:id="rId7" action="ppaction://hlinksldjump"/>
          </p:cNvPr>
          <p:cNvSpPr/>
          <p:nvPr/>
        </p:nvSpPr>
        <p:spPr>
          <a:xfrm>
            <a:off x="4844136" y="3947331"/>
            <a:ext cx="3729300" cy="993000"/>
          </a:xfrm>
          <a:prstGeom prst="roundRect">
            <a:avLst>
              <a:gd name="adj" fmla="val 16667"/>
            </a:avLst>
          </a:prstGeom>
          <a:noFill/>
          <a:ln w="19050" cap="flat" cmpd="sng">
            <a:solidFill>
              <a:srgbClr val="6D9EEB"/>
            </a:solidFill>
            <a:prstDash val="solid"/>
            <a:round/>
            <a:headEnd type="none" w="sm" len="sm"/>
            <a:tailEnd type="none" w="sm" len="sm"/>
          </a:ln>
        </p:spPr>
        <p:txBody>
          <a:bodyPr spcFirstLastPara="1" wrap="square" lIns="306000" tIns="126000" rIns="162000" bIns="126000" anchor="ctr" anchorCtr="0">
            <a:noAutofit/>
          </a:bodyPr>
          <a:lstStyle/>
          <a:p>
            <a:pPr marL="0" lvl="0" indent="0" algn="l" rtl="0">
              <a:spcBef>
                <a:spcPts val="0"/>
              </a:spcBef>
              <a:spcAft>
                <a:spcPts val="0"/>
              </a:spcAft>
              <a:buClr>
                <a:schemeClr val="dk1"/>
              </a:buClr>
              <a:buSzPts val="1100"/>
              <a:buFont typeface="Arial"/>
              <a:buNone/>
            </a:pPr>
            <a:r>
              <a:rPr lang="es" sz="1200">
                <a:solidFill>
                  <a:srgbClr val="134F5C"/>
                </a:solidFill>
                <a:latin typeface="Poppins"/>
                <a:ea typeface="Poppins"/>
                <a:cs typeface="Poppins"/>
                <a:sym typeface="Poppins"/>
              </a:rPr>
              <a:t>La invité a pasar con mucha insistencia y para que no se preocupara evité comentarle los procedimientos que le íbamos a aplicar.</a:t>
            </a:r>
            <a:endParaRPr sz="1200">
              <a:solidFill>
                <a:srgbClr val="134F5C"/>
              </a:solidFill>
              <a:latin typeface="Poppins"/>
              <a:ea typeface="Poppins"/>
              <a:cs typeface="Poppins"/>
              <a:sym typeface="Poppins"/>
            </a:endParaRPr>
          </a:p>
        </p:txBody>
      </p:sp>
      <p:sp>
        <p:nvSpPr>
          <p:cNvPr id="705" name="Google Shape;705;p35">
            <a:hlinkClick r:id="rId8" action="ppaction://hlinksldjump"/>
          </p:cNvPr>
          <p:cNvSpPr/>
          <p:nvPr/>
        </p:nvSpPr>
        <p:spPr>
          <a:xfrm>
            <a:off x="4844150" y="2096604"/>
            <a:ext cx="3729300" cy="1705200"/>
          </a:xfrm>
          <a:prstGeom prst="roundRect">
            <a:avLst>
              <a:gd name="adj" fmla="val 16667"/>
            </a:avLst>
          </a:prstGeom>
          <a:noFill/>
          <a:ln w="19050" cap="flat" cmpd="sng">
            <a:solidFill>
              <a:srgbClr val="6D9EEB"/>
            </a:solidFill>
            <a:prstDash val="solid"/>
            <a:round/>
            <a:headEnd type="none" w="sm" len="sm"/>
            <a:tailEnd type="none" w="sm" len="sm"/>
          </a:ln>
        </p:spPr>
        <p:txBody>
          <a:bodyPr spcFirstLastPara="1" wrap="square" lIns="306000" tIns="126000" rIns="162000" bIns="126000" anchor="ctr" anchorCtr="0">
            <a:noAutofit/>
          </a:bodyPr>
          <a:lstStyle/>
          <a:p>
            <a:pPr marL="0" lvl="0" indent="0" algn="l" rtl="0">
              <a:spcBef>
                <a:spcPts val="0"/>
              </a:spcBef>
              <a:spcAft>
                <a:spcPts val="0"/>
              </a:spcAft>
              <a:buClr>
                <a:schemeClr val="dk1"/>
              </a:buClr>
              <a:buSzPts val="1100"/>
              <a:buFont typeface="Arial"/>
              <a:buNone/>
            </a:pPr>
            <a:r>
              <a:rPr lang="es" sz="1200">
                <a:solidFill>
                  <a:srgbClr val="134F5C"/>
                </a:solidFill>
                <a:latin typeface="Poppins"/>
                <a:ea typeface="Poppins"/>
                <a:cs typeface="Poppins"/>
                <a:sym typeface="Poppins"/>
              </a:rPr>
              <a:t>Le consulté si tenía alguna preocupación y si deseaba que su mamá la acompañara al consultorio. Además le expliqué los procedimientos que íbamos a realizar, y aproveché para conversar sobre otros servicios relacionados a la salud sexual y salud reproductiva. </a:t>
            </a:r>
            <a:endParaRPr sz="1200">
              <a:solidFill>
                <a:srgbClr val="134F5C"/>
              </a:solidFill>
              <a:latin typeface="Poppins"/>
              <a:ea typeface="Poppins"/>
              <a:cs typeface="Poppins"/>
              <a:sym typeface="Poppins"/>
            </a:endParaRPr>
          </a:p>
        </p:txBody>
      </p:sp>
      <p:sp>
        <p:nvSpPr>
          <p:cNvPr id="707" name="Google Shape;707;p35"/>
          <p:cNvSpPr/>
          <p:nvPr/>
        </p:nvSpPr>
        <p:spPr>
          <a:xfrm>
            <a:off x="4712976" y="1107851"/>
            <a:ext cx="359100" cy="3633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a:hlinkClick r:id="rId6" action="ppaction://hlinksldjump"/>
          </p:cNvPr>
          <p:cNvSpPr txBox="1"/>
          <p:nvPr/>
        </p:nvSpPr>
        <p:spPr>
          <a:xfrm>
            <a:off x="4712975" y="1066550"/>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A</a:t>
            </a:r>
            <a:endParaRPr sz="1600">
              <a:solidFill>
                <a:schemeClr val="lt1"/>
              </a:solidFill>
            </a:endParaRPr>
          </a:p>
        </p:txBody>
      </p:sp>
      <p:sp>
        <p:nvSpPr>
          <p:cNvPr id="710" name="Google Shape;710;p35"/>
          <p:cNvSpPr/>
          <p:nvPr/>
        </p:nvSpPr>
        <p:spPr>
          <a:xfrm>
            <a:off x="4712976" y="2275266"/>
            <a:ext cx="359100" cy="3633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5">
            <a:hlinkClick r:id="rId8" action="ppaction://hlinksldjump"/>
          </p:cNvPr>
          <p:cNvSpPr txBox="1"/>
          <p:nvPr/>
        </p:nvSpPr>
        <p:spPr>
          <a:xfrm>
            <a:off x="4712975" y="2237081"/>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B</a:t>
            </a:r>
            <a:endParaRPr sz="1600">
              <a:solidFill>
                <a:schemeClr val="lt1"/>
              </a:solidFill>
            </a:endParaRPr>
          </a:p>
        </p:txBody>
      </p:sp>
      <p:sp>
        <p:nvSpPr>
          <p:cNvPr id="713" name="Google Shape;713;p35"/>
          <p:cNvSpPr/>
          <p:nvPr/>
        </p:nvSpPr>
        <p:spPr>
          <a:xfrm>
            <a:off x="4712976" y="4116581"/>
            <a:ext cx="359100" cy="3633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5">
            <a:hlinkClick r:id="rId7" action="ppaction://hlinksldjump"/>
          </p:cNvPr>
          <p:cNvSpPr txBox="1"/>
          <p:nvPr/>
        </p:nvSpPr>
        <p:spPr>
          <a:xfrm>
            <a:off x="4712975" y="4082681"/>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C</a:t>
            </a:r>
            <a:endParaRPr sz="1600">
              <a:solidFill>
                <a:schemeClr val="lt1"/>
              </a:solidFill>
            </a:endParaRPr>
          </a:p>
        </p:txBody>
      </p:sp>
      <p:pic>
        <p:nvPicPr>
          <p:cNvPr id="715" name="Google Shape;715;p35"/>
          <p:cNvPicPr preferRelativeResize="0"/>
          <p:nvPr/>
        </p:nvPicPr>
        <p:blipFill>
          <a:blip r:embed="rId9">
            <a:alphaModFix/>
          </a:blip>
          <a:stretch>
            <a:fillRect/>
          </a:stretch>
        </p:blipFill>
        <p:spPr>
          <a:xfrm>
            <a:off x="1704619" y="352947"/>
            <a:ext cx="525600" cy="475200"/>
          </a:xfrm>
          <a:prstGeom prst="flowChartConnector">
            <a:avLst/>
          </a:prstGeom>
          <a:noFill/>
          <a:ln>
            <a:noFill/>
          </a:ln>
        </p:spPr>
      </p:pic>
      <p:pic>
        <p:nvPicPr>
          <p:cNvPr id="716" name="Google Shape;716;p35"/>
          <p:cNvPicPr preferRelativeResize="0"/>
          <p:nvPr/>
        </p:nvPicPr>
        <p:blipFill>
          <a:blip r:embed="rId10">
            <a:alphaModFix/>
          </a:blip>
          <a:stretch>
            <a:fillRect/>
          </a:stretch>
        </p:blipFill>
        <p:spPr>
          <a:xfrm>
            <a:off x="520000" y="1939789"/>
            <a:ext cx="3989276" cy="3234936"/>
          </a:xfrm>
          <a:prstGeom prst="rect">
            <a:avLst/>
          </a:prstGeom>
          <a:noFill/>
          <a:ln>
            <a:noFill/>
          </a:ln>
        </p:spPr>
      </p:pic>
      <p:sp>
        <p:nvSpPr>
          <p:cNvPr id="717" name="Google Shape;717;p35"/>
          <p:cNvSpPr/>
          <p:nvPr/>
        </p:nvSpPr>
        <p:spPr>
          <a:xfrm>
            <a:off x="586825" y="352950"/>
            <a:ext cx="1643394" cy="475200"/>
          </a:xfrm>
          <a:prstGeom prst="roundRect">
            <a:avLst>
              <a:gd name="adj" fmla="val 50000"/>
            </a:avLst>
          </a:prstGeom>
          <a:solidFill>
            <a:srgbClr val="0C5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600" b="1">
                <a:solidFill>
                  <a:srgbClr val="FFFFFF"/>
                </a:solidFill>
                <a:latin typeface="Century Gothic"/>
                <a:ea typeface="Century Gothic"/>
                <a:cs typeface="Century Gothic"/>
                <a:sym typeface="Century Gothic"/>
              </a:rPr>
              <a:t>Caso #3</a:t>
            </a:r>
            <a:endParaRPr sz="1600" b="1">
              <a:solidFill>
                <a:srgbClr val="FFFFFF"/>
              </a:solidFill>
              <a:latin typeface="Century Gothic"/>
              <a:ea typeface="Century Gothic"/>
              <a:cs typeface="Century Gothic"/>
              <a:sym typeface="Century Gothic"/>
            </a:endParaRPr>
          </a:p>
        </p:txBody>
      </p:sp>
      <p:sp>
        <p:nvSpPr>
          <p:cNvPr id="718" name="Google Shape;718;p35"/>
          <p:cNvSpPr txBox="1"/>
          <p:nvPr/>
        </p:nvSpPr>
        <p:spPr>
          <a:xfrm>
            <a:off x="586825" y="877975"/>
            <a:ext cx="1567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a:solidFill>
                  <a:srgbClr val="0B5394"/>
                </a:solidFill>
                <a:latin typeface="Poppins"/>
                <a:ea typeface="Poppins"/>
                <a:cs typeface="Poppins"/>
                <a:sym typeface="Poppins"/>
              </a:rPr>
              <a:t>Click en el ícono para escuchar el caso.</a:t>
            </a:r>
            <a:endParaRPr sz="900">
              <a:solidFill>
                <a:srgbClr val="0B5394"/>
              </a:solidFill>
              <a:latin typeface="Poppins"/>
              <a:ea typeface="Poppins"/>
              <a:cs typeface="Poppins"/>
              <a:sym typeface="Poppins"/>
            </a:endParaRPr>
          </a:p>
        </p:txBody>
      </p:sp>
      <p:sp>
        <p:nvSpPr>
          <p:cNvPr id="719" name="Google Shape;719;p35">
            <a:hlinkClick r:id="" action="ppaction://hlinkshowjump?jump=previousslide"/>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0" name="Google Shape;720;p35"/>
          <p:cNvPicPr preferRelativeResize="0"/>
          <p:nvPr/>
        </p:nvPicPr>
        <p:blipFill>
          <a:blip r:embed="rId11">
            <a:alphaModFix/>
          </a:blip>
          <a:stretch>
            <a:fillRect/>
          </a:stretch>
        </p:blipFill>
        <p:spPr>
          <a:xfrm>
            <a:off x="138957" y="2462775"/>
            <a:ext cx="145833" cy="218733"/>
          </a:xfrm>
          <a:prstGeom prst="rect">
            <a:avLst/>
          </a:prstGeom>
          <a:noFill/>
          <a:ln>
            <a:noFill/>
          </a:ln>
        </p:spPr>
      </p:pic>
      <p:sp>
        <p:nvSpPr>
          <p:cNvPr id="721" name="Google Shape;721;p35">
            <a:hlinkClick r:id="rId12" action="ppaction://hlinksldjump"/>
          </p:cNvPr>
          <p:cNvSpPr/>
          <p:nvPr/>
        </p:nvSpPr>
        <p:spPr>
          <a:xfrm rot="5400000">
            <a:off x="-99975" y="2262150"/>
            <a:ext cx="495300" cy="619200"/>
          </a:xfrm>
          <a:prstGeom prst="round2SameRect">
            <a:avLst>
              <a:gd name="adj1" fmla="val 14089"/>
              <a:gd name="adj2" fmla="val 0"/>
            </a:avLst>
          </a:prstGeom>
          <a:solidFill>
            <a:srgbClr val="0B539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722" name="Google Shape;722;p35">
            <a:hlinkClick r:id="" action="ppaction://hlinkshowjump?jump=previousslide"/>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3" name="Google Shape;723;p35">
            <a:hlinkClick r:id="rId12" action="ppaction://hlinksldjump"/>
          </p:cNvPr>
          <p:cNvPicPr preferRelativeResize="0"/>
          <p:nvPr/>
        </p:nvPicPr>
        <p:blipFill rotWithShape="1">
          <a:blip r:embed="rId13">
            <a:alphaModFix/>
          </a:blip>
          <a:srcRect b="10"/>
          <a:stretch/>
        </p:blipFill>
        <p:spPr>
          <a:xfrm>
            <a:off x="108007" y="2462700"/>
            <a:ext cx="145833" cy="218733"/>
          </a:xfrm>
          <a:prstGeom prst="rect">
            <a:avLst/>
          </a:prstGeom>
          <a:noFill/>
          <a:ln>
            <a:noFill/>
          </a:ln>
        </p:spPr>
      </p:pic>
      <p:sp>
        <p:nvSpPr>
          <p:cNvPr id="724" name="Google Shape;724;p35">
            <a:hlinkClick r:id="rId14" action="ppaction://hlinksldjump"/>
          </p:cNvPr>
          <p:cNvSpPr/>
          <p:nvPr/>
        </p:nvSpPr>
        <p:spPr>
          <a:xfrm rot="-5400000">
            <a:off x="8763038" y="2271737"/>
            <a:ext cx="495300" cy="619200"/>
          </a:xfrm>
          <a:prstGeom prst="round2SameRect">
            <a:avLst>
              <a:gd name="adj1" fmla="val 14089"/>
              <a:gd name="adj2" fmla="val 0"/>
            </a:avLst>
          </a:prstGeom>
          <a:solidFill>
            <a:srgbClr val="0B539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725" name="Google Shape;725;p35">
            <a:hlinkClick r:id="rId14" action="ppaction://hlinksldjump"/>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6" name="Google Shape;726;p35">
            <a:hlinkClick r:id="rId14" action="ppaction://hlinksldjump"/>
          </p:cNvPr>
          <p:cNvPicPr preferRelativeResize="0"/>
          <p:nvPr/>
        </p:nvPicPr>
        <p:blipFill rotWithShape="1">
          <a:blip r:embed="rId15">
            <a:alphaModFix/>
          </a:blip>
          <a:srcRect b="10"/>
          <a:stretch/>
        </p:blipFill>
        <p:spPr>
          <a:xfrm>
            <a:off x="8904523" y="2471654"/>
            <a:ext cx="145833" cy="218733"/>
          </a:xfrm>
          <a:prstGeom prst="rect">
            <a:avLst/>
          </a:prstGeom>
          <a:noFill/>
          <a:ln>
            <a:noFill/>
          </a:ln>
        </p:spPr>
      </p:pic>
      <p:pic>
        <p:nvPicPr>
          <p:cNvPr id="728" name="Google Shape;728;p35"/>
          <p:cNvPicPr preferRelativeResize="0"/>
          <p:nvPr/>
        </p:nvPicPr>
        <p:blipFill rotWithShape="1">
          <a:blip r:embed="rId16">
            <a:alphaModFix/>
          </a:blip>
          <a:srcRect/>
          <a:stretch/>
        </p:blipFill>
        <p:spPr>
          <a:xfrm>
            <a:off x="1858722" y="678720"/>
            <a:ext cx="546950" cy="615325"/>
          </a:xfrm>
          <a:prstGeom prst="rect">
            <a:avLst/>
          </a:prstGeom>
          <a:noFill/>
          <a:ln>
            <a:noFill/>
          </a:ln>
        </p:spPr>
      </p:pic>
      <p:sp>
        <p:nvSpPr>
          <p:cNvPr id="31" name="Flowchart: Connector 30">
            <a:extLst>
              <a:ext uri="{FF2B5EF4-FFF2-40B4-BE49-F238E27FC236}">
                <a16:creationId xmlns="" xmlns:a16="http://schemas.microsoft.com/office/drawing/2014/main" id="{CAB64EA9-6398-4C14-8443-830C85FBB9BD}"/>
              </a:ext>
            </a:extLst>
          </p:cNvPr>
          <p:cNvSpPr/>
          <p:nvPr/>
        </p:nvSpPr>
        <p:spPr>
          <a:xfrm>
            <a:off x="1724179" y="403706"/>
            <a:ext cx="373682" cy="373682"/>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aso#3">
            <a:hlinkClick r:id="" action="ppaction://media"/>
            <a:extLst>
              <a:ext uri="{FF2B5EF4-FFF2-40B4-BE49-F238E27FC236}">
                <a16:creationId xmlns="" xmlns:a16="http://schemas.microsoft.com/office/drawing/2014/main" id="{A2A1CF8B-8009-4292-A332-8FC44783EF7F}"/>
              </a:ext>
            </a:extLst>
          </p:cNvPr>
          <p:cNvPicPr>
            <a:picLocks noChangeAspect="1"/>
          </p:cNvPicPr>
          <p:nvPr>
            <a:audioFile r:link="rId2"/>
            <p:extLst>
              <p:ext uri="{DAA4B4D4-6D71-4841-9C94-3DE7FCFB9230}">
                <p14:media xmlns:p14="http://schemas.microsoft.com/office/powerpoint/2010/main" r:embed="rId1"/>
              </p:ext>
            </p:extLst>
          </p:nvPr>
        </p:nvPicPr>
        <p:blipFill>
          <a:blip r:embed="rId17">
            <a:duotone>
              <a:prstClr val="black"/>
              <a:schemeClr val="accent1">
                <a:tint val="45000"/>
                <a:satMod val="400000"/>
              </a:schemeClr>
            </a:duotone>
          </a:blip>
          <a:stretch>
            <a:fillRect/>
          </a:stretch>
        </p:blipFill>
        <p:spPr>
          <a:xfrm>
            <a:off x="1765799" y="429212"/>
            <a:ext cx="358659" cy="3586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81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32"/>
        <p:cNvGrpSpPr/>
        <p:nvPr/>
      </p:nvGrpSpPr>
      <p:grpSpPr>
        <a:xfrm>
          <a:off x="0" y="0"/>
          <a:ext cx="0" cy="0"/>
          <a:chOff x="0" y="0"/>
          <a:chExt cx="0" cy="0"/>
        </a:xfrm>
      </p:grpSpPr>
      <p:pic>
        <p:nvPicPr>
          <p:cNvPr id="733" name="Google Shape;733;p36"/>
          <p:cNvPicPr preferRelativeResize="0"/>
          <p:nvPr/>
        </p:nvPicPr>
        <p:blipFill rotWithShape="1">
          <a:blip r:embed="rId3">
            <a:alphaModFix amt="92000"/>
          </a:blip>
          <a:srcRect/>
          <a:stretch/>
        </p:blipFill>
        <p:spPr>
          <a:xfrm>
            <a:off x="0" y="1056425"/>
            <a:ext cx="8176864" cy="4118299"/>
          </a:xfrm>
          <a:prstGeom prst="rect">
            <a:avLst/>
          </a:prstGeom>
          <a:noFill/>
          <a:ln>
            <a:noFill/>
          </a:ln>
        </p:spPr>
      </p:pic>
      <p:sp>
        <p:nvSpPr>
          <p:cNvPr id="734" name="Google Shape;734;p36"/>
          <p:cNvSpPr/>
          <p:nvPr/>
        </p:nvSpPr>
        <p:spPr>
          <a:xfrm>
            <a:off x="4572000" y="0"/>
            <a:ext cx="42396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solidFill>
                <a:srgbClr val="38761D"/>
              </a:solidFill>
              <a:latin typeface="Poppins"/>
              <a:ea typeface="Poppins"/>
              <a:cs typeface="Poppins"/>
              <a:sym typeface="Poppins"/>
            </a:endParaRPr>
          </a:p>
        </p:txBody>
      </p:sp>
      <p:sp>
        <p:nvSpPr>
          <p:cNvPr id="735" name="Google Shape;735;p36"/>
          <p:cNvSpPr txBox="1"/>
          <p:nvPr/>
        </p:nvSpPr>
        <p:spPr>
          <a:xfrm>
            <a:off x="4789175" y="226800"/>
            <a:ext cx="3777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a:solidFill>
                  <a:srgbClr val="9E9E9E"/>
                </a:solidFill>
                <a:latin typeface="Poppins"/>
                <a:ea typeface="Poppins"/>
                <a:cs typeface="Poppins"/>
                <a:sym typeface="Poppins"/>
              </a:rPr>
              <a:t>Seleccione una forma de </a:t>
            </a:r>
            <a:br>
              <a:rPr lang="es" sz="1600">
                <a:solidFill>
                  <a:srgbClr val="9E9E9E"/>
                </a:solidFill>
                <a:latin typeface="Poppins"/>
                <a:ea typeface="Poppins"/>
                <a:cs typeface="Poppins"/>
                <a:sym typeface="Poppins"/>
              </a:rPr>
            </a:br>
            <a:r>
              <a:rPr lang="es" sz="1600">
                <a:solidFill>
                  <a:srgbClr val="9E9E9E"/>
                </a:solidFill>
                <a:latin typeface="Poppins"/>
                <a:ea typeface="Poppins"/>
                <a:cs typeface="Poppins"/>
                <a:sym typeface="Poppins"/>
              </a:rPr>
              <a:t>aplicar un principio rector:</a:t>
            </a:r>
            <a:endParaRPr sz="1600">
              <a:solidFill>
                <a:srgbClr val="9E9E9E"/>
              </a:solidFill>
              <a:latin typeface="Poppins"/>
              <a:ea typeface="Poppins"/>
              <a:cs typeface="Poppins"/>
              <a:sym typeface="Poppins"/>
            </a:endParaRPr>
          </a:p>
        </p:txBody>
      </p:sp>
      <p:sp>
        <p:nvSpPr>
          <p:cNvPr id="736" name="Google Shape;736;p36"/>
          <p:cNvSpPr/>
          <p:nvPr/>
        </p:nvSpPr>
        <p:spPr>
          <a:xfrm>
            <a:off x="4843963" y="930975"/>
            <a:ext cx="3729300" cy="947100"/>
          </a:xfrm>
          <a:prstGeom prst="roundRect">
            <a:avLst>
              <a:gd name="adj" fmla="val 16667"/>
            </a:avLst>
          </a:prstGeom>
          <a:noFill/>
          <a:ln w="19050" cap="flat" cmpd="sng">
            <a:solidFill>
              <a:srgbClr val="6D9EEB"/>
            </a:solidFill>
            <a:prstDash val="solid"/>
            <a:round/>
            <a:headEnd type="none" w="sm" len="sm"/>
            <a:tailEnd type="none" w="sm" len="sm"/>
          </a:ln>
        </p:spPr>
        <p:txBody>
          <a:bodyPr spcFirstLastPara="1" wrap="square" lIns="306000" tIns="126000" rIns="162000" bIns="126000" anchor="ctr" anchorCtr="0">
            <a:noAutofit/>
          </a:bodyPr>
          <a:lstStyle/>
          <a:p>
            <a:pPr marL="0" lvl="0" indent="0" algn="l" rtl="0">
              <a:spcBef>
                <a:spcPts val="0"/>
              </a:spcBef>
              <a:spcAft>
                <a:spcPts val="0"/>
              </a:spcAft>
              <a:buClr>
                <a:schemeClr val="dk1"/>
              </a:buClr>
              <a:buSzPts val="1100"/>
              <a:buFont typeface="Arial"/>
              <a:buNone/>
            </a:pPr>
            <a:r>
              <a:rPr lang="es" sz="1200">
                <a:solidFill>
                  <a:srgbClr val="134F5C"/>
                </a:solidFill>
                <a:latin typeface="Poppins"/>
                <a:ea typeface="Poppins"/>
                <a:cs typeface="Poppins"/>
                <a:sym typeface="Poppins"/>
              </a:rPr>
              <a:t>La invité a pasar y le pedí a la mamá </a:t>
            </a:r>
            <a:br>
              <a:rPr lang="es" sz="1200">
                <a:solidFill>
                  <a:srgbClr val="134F5C"/>
                </a:solidFill>
                <a:latin typeface="Poppins"/>
                <a:ea typeface="Poppins"/>
                <a:cs typeface="Poppins"/>
                <a:sym typeface="Poppins"/>
              </a:rPr>
            </a:br>
            <a:r>
              <a:rPr lang="es" sz="1200">
                <a:solidFill>
                  <a:srgbClr val="134F5C"/>
                </a:solidFill>
                <a:latin typeface="Poppins"/>
                <a:ea typeface="Poppins"/>
                <a:cs typeface="Poppins"/>
                <a:sym typeface="Poppins"/>
              </a:rPr>
              <a:t>que se quedara fuera del consultorio para evitar que Jennifer se sintiera más presionada.</a:t>
            </a:r>
            <a:endParaRPr sz="1200">
              <a:solidFill>
                <a:srgbClr val="134F5C"/>
              </a:solidFill>
              <a:latin typeface="Century Gothic"/>
              <a:ea typeface="Century Gothic"/>
              <a:cs typeface="Century Gothic"/>
              <a:sym typeface="Century Gothic"/>
            </a:endParaRPr>
          </a:p>
        </p:txBody>
      </p:sp>
      <p:sp>
        <p:nvSpPr>
          <p:cNvPr id="737" name="Google Shape;737;p36"/>
          <p:cNvSpPr/>
          <p:nvPr/>
        </p:nvSpPr>
        <p:spPr>
          <a:xfrm>
            <a:off x="4844136" y="3871131"/>
            <a:ext cx="3729300" cy="993000"/>
          </a:xfrm>
          <a:prstGeom prst="roundRect">
            <a:avLst>
              <a:gd name="adj" fmla="val 16667"/>
            </a:avLst>
          </a:prstGeom>
          <a:noFill/>
          <a:ln w="19050" cap="flat" cmpd="sng">
            <a:solidFill>
              <a:srgbClr val="6D9EEB"/>
            </a:solidFill>
            <a:prstDash val="solid"/>
            <a:round/>
            <a:headEnd type="none" w="sm" len="sm"/>
            <a:tailEnd type="none" w="sm" len="sm"/>
          </a:ln>
        </p:spPr>
        <p:txBody>
          <a:bodyPr spcFirstLastPara="1" wrap="square" lIns="306000" tIns="126000" rIns="162000" bIns="126000" anchor="ctr" anchorCtr="0">
            <a:noAutofit/>
          </a:bodyPr>
          <a:lstStyle/>
          <a:p>
            <a:pPr marL="0" lvl="0" indent="0" algn="l" rtl="0">
              <a:spcBef>
                <a:spcPts val="0"/>
              </a:spcBef>
              <a:spcAft>
                <a:spcPts val="0"/>
              </a:spcAft>
              <a:buClr>
                <a:schemeClr val="dk1"/>
              </a:buClr>
              <a:buSzPts val="1100"/>
              <a:buFont typeface="Arial"/>
              <a:buNone/>
            </a:pPr>
            <a:r>
              <a:rPr lang="es" sz="1200">
                <a:solidFill>
                  <a:srgbClr val="134F5C"/>
                </a:solidFill>
                <a:latin typeface="Poppins"/>
                <a:ea typeface="Poppins"/>
                <a:cs typeface="Poppins"/>
                <a:sym typeface="Poppins"/>
              </a:rPr>
              <a:t>La invité a pasar con mucha insistencia y para que no se preocupara evité comentarle los procedimientos que le íbamos a aplicar.</a:t>
            </a:r>
            <a:endParaRPr sz="1200">
              <a:solidFill>
                <a:srgbClr val="134F5C"/>
              </a:solidFill>
              <a:latin typeface="Poppins"/>
              <a:ea typeface="Poppins"/>
              <a:cs typeface="Poppins"/>
              <a:sym typeface="Poppins"/>
            </a:endParaRPr>
          </a:p>
        </p:txBody>
      </p:sp>
      <p:sp>
        <p:nvSpPr>
          <p:cNvPr id="738" name="Google Shape;738;p36"/>
          <p:cNvSpPr/>
          <p:nvPr/>
        </p:nvSpPr>
        <p:spPr>
          <a:xfrm>
            <a:off x="4844150" y="2020404"/>
            <a:ext cx="3729300" cy="1705200"/>
          </a:xfrm>
          <a:prstGeom prst="roundRect">
            <a:avLst>
              <a:gd name="adj" fmla="val 16667"/>
            </a:avLst>
          </a:prstGeom>
          <a:noFill/>
          <a:ln w="19050" cap="flat" cmpd="sng">
            <a:solidFill>
              <a:srgbClr val="6D9EEB"/>
            </a:solidFill>
            <a:prstDash val="solid"/>
            <a:round/>
            <a:headEnd type="none" w="sm" len="sm"/>
            <a:tailEnd type="none" w="sm" len="sm"/>
          </a:ln>
        </p:spPr>
        <p:txBody>
          <a:bodyPr spcFirstLastPara="1" wrap="square" lIns="306000" tIns="126000" rIns="162000" bIns="126000" anchor="ctr" anchorCtr="0">
            <a:noAutofit/>
          </a:bodyPr>
          <a:lstStyle/>
          <a:p>
            <a:pPr marL="0" lvl="0" indent="0" algn="l" rtl="0">
              <a:spcBef>
                <a:spcPts val="0"/>
              </a:spcBef>
              <a:spcAft>
                <a:spcPts val="0"/>
              </a:spcAft>
              <a:buClr>
                <a:schemeClr val="dk1"/>
              </a:buClr>
              <a:buSzPts val="1100"/>
              <a:buFont typeface="Arial"/>
              <a:buNone/>
            </a:pPr>
            <a:r>
              <a:rPr lang="es" sz="1200">
                <a:solidFill>
                  <a:srgbClr val="134F5C"/>
                </a:solidFill>
                <a:latin typeface="Poppins"/>
                <a:ea typeface="Poppins"/>
                <a:cs typeface="Poppins"/>
                <a:sym typeface="Poppins"/>
              </a:rPr>
              <a:t>Le consulté si tenía alguna preocupación y si deseaba que su mamá la acompañara al consultorio. Además le expliqué los procedimientos que íbamos a realizar, y aproveché para conversar sobre otros servicios relacionados a la salud sexual y salud reproductiva. </a:t>
            </a:r>
            <a:endParaRPr sz="1200">
              <a:solidFill>
                <a:srgbClr val="134F5C"/>
              </a:solidFill>
              <a:latin typeface="Poppins"/>
              <a:ea typeface="Poppins"/>
              <a:cs typeface="Poppins"/>
              <a:sym typeface="Poppins"/>
            </a:endParaRPr>
          </a:p>
        </p:txBody>
      </p:sp>
      <p:grpSp>
        <p:nvGrpSpPr>
          <p:cNvPr id="739" name="Google Shape;739;p36"/>
          <p:cNvGrpSpPr/>
          <p:nvPr/>
        </p:nvGrpSpPr>
        <p:grpSpPr>
          <a:xfrm>
            <a:off x="4712975" y="1066550"/>
            <a:ext cx="359101" cy="431100"/>
            <a:chOff x="4627250" y="1014175"/>
            <a:chExt cx="359101" cy="431100"/>
          </a:xfrm>
        </p:grpSpPr>
        <p:sp>
          <p:nvSpPr>
            <p:cNvPr id="740" name="Google Shape;740;p36"/>
            <p:cNvSpPr/>
            <p:nvPr/>
          </p:nvSpPr>
          <p:spPr>
            <a:xfrm>
              <a:off x="4627251" y="1055476"/>
              <a:ext cx="359100" cy="3633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6"/>
            <p:cNvSpPr txBox="1"/>
            <p:nvPr/>
          </p:nvSpPr>
          <p:spPr>
            <a:xfrm>
              <a:off x="4627250" y="10141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A</a:t>
              </a:r>
              <a:endParaRPr sz="1600">
                <a:solidFill>
                  <a:schemeClr val="lt1"/>
                </a:solidFill>
              </a:endParaRPr>
            </a:p>
          </p:txBody>
        </p:sp>
      </p:grpSp>
      <p:grpSp>
        <p:nvGrpSpPr>
          <p:cNvPr id="742" name="Google Shape;742;p36"/>
          <p:cNvGrpSpPr/>
          <p:nvPr/>
        </p:nvGrpSpPr>
        <p:grpSpPr>
          <a:xfrm>
            <a:off x="4712975" y="2160881"/>
            <a:ext cx="359101" cy="431100"/>
            <a:chOff x="4627250" y="1162290"/>
            <a:chExt cx="359101" cy="431100"/>
          </a:xfrm>
        </p:grpSpPr>
        <p:sp>
          <p:nvSpPr>
            <p:cNvPr id="743" name="Google Shape;743;p36"/>
            <p:cNvSpPr/>
            <p:nvPr/>
          </p:nvSpPr>
          <p:spPr>
            <a:xfrm>
              <a:off x="4627251" y="1200475"/>
              <a:ext cx="359100" cy="3633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6"/>
            <p:cNvSpPr txBox="1"/>
            <p:nvPr/>
          </p:nvSpPr>
          <p:spPr>
            <a:xfrm>
              <a:off x="4627250" y="1162290"/>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B</a:t>
              </a:r>
              <a:endParaRPr sz="1600">
                <a:solidFill>
                  <a:schemeClr val="lt1"/>
                </a:solidFill>
              </a:endParaRPr>
            </a:p>
          </p:txBody>
        </p:sp>
      </p:grpSp>
      <p:grpSp>
        <p:nvGrpSpPr>
          <p:cNvPr id="745" name="Google Shape;745;p36"/>
          <p:cNvGrpSpPr/>
          <p:nvPr/>
        </p:nvGrpSpPr>
        <p:grpSpPr>
          <a:xfrm>
            <a:off x="4712975" y="4006481"/>
            <a:ext cx="359101" cy="431100"/>
            <a:chOff x="4627250" y="1166575"/>
            <a:chExt cx="359101" cy="431100"/>
          </a:xfrm>
        </p:grpSpPr>
        <p:sp>
          <p:nvSpPr>
            <p:cNvPr id="746" name="Google Shape;746;p36"/>
            <p:cNvSpPr/>
            <p:nvPr/>
          </p:nvSpPr>
          <p:spPr>
            <a:xfrm>
              <a:off x="4627251" y="1200475"/>
              <a:ext cx="359100" cy="3633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6"/>
            <p:cNvSpPr txBox="1"/>
            <p:nvPr/>
          </p:nvSpPr>
          <p:spPr>
            <a:xfrm>
              <a:off x="4627250" y="11665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C</a:t>
              </a:r>
              <a:endParaRPr sz="1600">
                <a:solidFill>
                  <a:schemeClr val="lt1"/>
                </a:solidFill>
              </a:endParaRPr>
            </a:p>
          </p:txBody>
        </p:sp>
      </p:grpSp>
      <p:pic>
        <p:nvPicPr>
          <p:cNvPr id="748" name="Google Shape;748;p36"/>
          <p:cNvPicPr preferRelativeResize="0"/>
          <p:nvPr/>
        </p:nvPicPr>
        <p:blipFill>
          <a:blip r:embed="rId4">
            <a:alphaModFix/>
          </a:blip>
          <a:stretch>
            <a:fillRect/>
          </a:stretch>
        </p:blipFill>
        <p:spPr>
          <a:xfrm>
            <a:off x="1704619" y="352947"/>
            <a:ext cx="525600" cy="475200"/>
          </a:xfrm>
          <a:prstGeom prst="flowChartConnector">
            <a:avLst/>
          </a:prstGeom>
          <a:noFill/>
          <a:ln>
            <a:noFill/>
          </a:ln>
        </p:spPr>
      </p:pic>
      <p:pic>
        <p:nvPicPr>
          <p:cNvPr id="749" name="Google Shape;749;p36"/>
          <p:cNvPicPr preferRelativeResize="0"/>
          <p:nvPr/>
        </p:nvPicPr>
        <p:blipFill>
          <a:blip r:embed="rId5">
            <a:alphaModFix/>
          </a:blip>
          <a:stretch>
            <a:fillRect/>
          </a:stretch>
        </p:blipFill>
        <p:spPr>
          <a:xfrm>
            <a:off x="520000" y="1939789"/>
            <a:ext cx="3989276" cy="3234936"/>
          </a:xfrm>
          <a:prstGeom prst="rect">
            <a:avLst/>
          </a:prstGeom>
          <a:noFill/>
          <a:ln>
            <a:noFill/>
          </a:ln>
        </p:spPr>
      </p:pic>
      <p:sp>
        <p:nvSpPr>
          <p:cNvPr id="750" name="Google Shape;750;p36"/>
          <p:cNvSpPr/>
          <p:nvPr/>
        </p:nvSpPr>
        <p:spPr>
          <a:xfrm>
            <a:off x="586825" y="352950"/>
            <a:ext cx="1546800" cy="475200"/>
          </a:xfrm>
          <a:prstGeom prst="roundRect">
            <a:avLst>
              <a:gd name="adj" fmla="val 50000"/>
            </a:avLst>
          </a:prstGeom>
          <a:solidFill>
            <a:srgbClr val="0C5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600" b="1">
                <a:solidFill>
                  <a:srgbClr val="FFFFFF"/>
                </a:solidFill>
                <a:latin typeface="Century Gothic"/>
                <a:ea typeface="Century Gothic"/>
                <a:cs typeface="Century Gothic"/>
                <a:sym typeface="Century Gothic"/>
              </a:rPr>
              <a:t>Caso #3</a:t>
            </a:r>
            <a:endParaRPr sz="1600" b="1">
              <a:solidFill>
                <a:srgbClr val="FFFFFF"/>
              </a:solidFill>
              <a:latin typeface="Century Gothic"/>
              <a:ea typeface="Century Gothic"/>
              <a:cs typeface="Century Gothic"/>
              <a:sym typeface="Century Gothic"/>
            </a:endParaRPr>
          </a:p>
        </p:txBody>
      </p:sp>
      <p:sp>
        <p:nvSpPr>
          <p:cNvPr id="751" name="Google Shape;751;p36"/>
          <p:cNvSpPr txBox="1"/>
          <p:nvPr/>
        </p:nvSpPr>
        <p:spPr>
          <a:xfrm>
            <a:off x="586825" y="877975"/>
            <a:ext cx="1567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a:solidFill>
                  <a:srgbClr val="0B5394"/>
                </a:solidFill>
                <a:latin typeface="Poppins"/>
                <a:ea typeface="Poppins"/>
                <a:cs typeface="Poppins"/>
                <a:sym typeface="Poppins"/>
              </a:rPr>
              <a:t>Click en el ícono para escuchar el caso.</a:t>
            </a:r>
            <a:endParaRPr sz="900">
              <a:solidFill>
                <a:srgbClr val="0B5394"/>
              </a:solidFill>
              <a:latin typeface="Poppins"/>
              <a:ea typeface="Poppins"/>
              <a:cs typeface="Poppins"/>
              <a:sym typeface="Poppins"/>
            </a:endParaRPr>
          </a:p>
        </p:txBody>
      </p:sp>
      <p:sp>
        <p:nvSpPr>
          <p:cNvPr id="752" name="Google Shape;752;p36">
            <a:hlinkClick r:id="" action="ppaction://hlinkshowjump?jump=previousslide"/>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3" name="Google Shape;753;p36"/>
          <p:cNvPicPr preferRelativeResize="0"/>
          <p:nvPr/>
        </p:nvPicPr>
        <p:blipFill>
          <a:blip r:embed="rId6">
            <a:alphaModFix/>
          </a:blip>
          <a:stretch>
            <a:fillRect/>
          </a:stretch>
        </p:blipFill>
        <p:spPr>
          <a:xfrm>
            <a:off x="138957" y="2462775"/>
            <a:ext cx="145833" cy="218733"/>
          </a:xfrm>
          <a:prstGeom prst="rect">
            <a:avLst/>
          </a:prstGeom>
          <a:noFill/>
          <a:ln>
            <a:noFill/>
          </a:ln>
        </p:spPr>
      </p:pic>
      <p:sp>
        <p:nvSpPr>
          <p:cNvPr id="754" name="Google Shape;754;p36">
            <a:hlinkClick r:id="" action="ppaction://hlinkshowjump?jump=previousslide"/>
          </p:cNvPr>
          <p:cNvSpPr/>
          <p:nvPr/>
        </p:nvSpPr>
        <p:spPr>
          <a:xfrm rot="5400000">
            <a:off x="-99975" y="2262150"/>
            <a:ext cx="495300" cy="619200"/>
          </a:xfrm>
          <a:prstGeom prst="round2SameRect">
            <a:avLst>
              <a:gd name="adj1" fmla="val 14089"/>
              <a:gd name="adj2" fmla="val 0"/>
            </a:avLst>
          </a:prstGeom>
          <a:solidFill>
            <a:srgbClr val="0B539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755" name="Google Shape;755;p36">
            <a:hlinkClick r:id="" action="ppaction://hlinkshowjump?jump=previousslide"/>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6" name="Google Shape;756;p36"/>
          <p:cNvPicPr preferRelativeResize="0"/>
          <p:nvPr/>
        </p:nvPicPr>
        <p:blipFill rotWithShape="1">
          <a:blip r:embed="rId7">
            <a:alphaModFix/>
          </a:blip>
          <a:srcRect b="10"/>
          <a:stretch/>
        </p:blipFill>
        <p:spPr>
          <a:xfrm>
            <a:off x="108007" y="2462700"/>
            <a:ext cx="145833" cy="218733"/>
          </a:xfrm>
          <a:prstGeom prst="rect">
            <a:avLst/>
          </a:prstGeom>
          <a:noFill/>
          <a:ln>
            <a:noFill/>
          </a:ln>
        </p:spPr>
      </p:pic>
      <p:sp>
        <p:nvSpPr>
          <p:cNvPr id="757" name="Google Shape;757;p36">
            <a:hlinkClick r:id="rId8" action="ppaction://hlinksldjump"/>
          </p:cNvPr>
          <p:cNvSpPr/>
          <p:nvPr/>
        </p:nvSpPr>
        <p:spPr>
          <a:xfrm rot="-5400000">
            <a:off x="8763038" y="2271737"/>
            <a:ext cx="495300" cy="619200"/>
          </a:xfrm>
          <a:prstGeom prst="round2SameRect">
            <a:avLst>
              <a:gd name="adj1" fmla="val 14089"/>
              <a:gd name="adj2" fmla="val 0"/>
            </a:avLst>
          </a:prstGeom>
          <a:solidFill>
            <a:srgbClr val="0B539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758" name="Google Shape;758;p36">
            <a:hlinkClick r:id="rId8" action="ppaction://hlinksldjump"/>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9" name="Google Shape;759;p36"/>
          <p:cNvPicPr preferRelativeResize="0"/>
          <p:nvPr/>
        </p:nvPicPr>
        <p:blipFill rotWithShape="1">
          <a:blip r:embed="rId9">
            <a:alphaModFix/>
          </a:blip>
          <a:srcRect b="10"/>
          <a:stretch/>
        </p:blipFill>
        <p:spPr>
          <a:xfrm>
            <a:off x="8904523" y="2471654"/>
            <a:ext cx="145833" cy="218733"/>
          </a:xfrm>
          <a:prstGeom prst="rect">
            <a:avLst/>
          </a:prstGeom>
          <a:noFill/>
          <a:ln>
            <a:noFill/>
          </a:ln>
        </p:spPr>
      </p:pic>
      <p:pic>
        <p:nvPicPr>
          <p:cNvPr id="760" name="Google Shape;760;p36" title="Caso#3.mp3">
            <a:hlinkClick r:id="rId10"/>
          </p:cNvPr>
          <p:cNvPicPr preferRelativeResize="0"/>
          <p:nvPr/>
        </p:nvPicPr>
        <p:blipFill>
          <a:blip r:embed="rId11">
            <a:alphaModFix/>
          </a:blip>
          <a:stretch>
            <a:fillRect/>
          </a:stretch>
        </p:blipFill>
        <p:spPr>
          <a:xfrm>
            <a:off x="1627000" y="250125"/>
            <a:ext cx="680850" cy="680850"/>
          </a:xfrm>
          <a:prstGeom prst="rect">
            <a:avLst/>
          </a:prstGeom>
          <a:noFill/>
          <a:ln>
            <a:noFill/>
          </a:ln>
          <a:effectLst>
            <a:outerShdw blurRad="57150" dist="19050" dir="5400000" algn="bl" rotWithShape="0">
              <a:srgbClr val="000000">
                <a:alpha val="50000"/>
              </a:srgbClr>
            </a:outerShdw>
          </a:effectLst>
        </p:spPr>
      </p:pic>
      <p:pic>
        <p:nvPicPr>
          <p:cNvPr id="761" name="Google Shape;761;p36"/>
          <p:cNvPicPr preferRelativeResize="0"/>
          <p:nvPr/>
        </p:nvPicPr>
        <p:blipFill rotWithShape="1">
          <a:blip r:embed="rId12">
            <a:alphaModFix/>
          </a:blip>
          <a:srcRect/>
          <a:stretch/>
        </p:blipFill>
        <p:spPr>
          <a:xfrm>
            <a:off x="1858722" y="678720"/>
            <a:ext cx="546950" cy="615325"/>
          </a:xfrm>
          <a:prstGeom prst="rect">
            <a:avLst/>
          </a:prstGeom>
          <a:noFill/>
          <a:ln>
            <a:noFill/>
          </a:ln>
        </p:spPr>
      </p:pic>
      <p:pic>
        <p:nvPicPr>
          <p:cNvPr id="762" name="Google Shape;762;p36"/>
          <p:cNvPicPr preferRelativeResize="0"/>
          <p:nvPr/>
        </p:nvPicPr>
        <p:blipFill rotWithShape="1">
          <a:blip r:embed="rId13">
            <a:alphaModFix amt="78000"/>
          </a:blip>
          <a:srcRect/>
          <a:stretch/>
        </p:blipFill>
        <p:spPr>
          <a:xfrm>
            <a:off x="0" y="0"/>
            <a:ext cx="9144000" cy="5143500"/>
          </a:xfrm>
          <a:prstGeom prst="rect">
            <a:avLst/>
          </a:prstGeom>
          <a:noFill/>
          <a:ln>
            <a:noFill/>
          </a:ln>
        </p:spPr>
      </p:pic>
      <p:sp>
        <p:nvSpPr>
          <p:cNvPr id="763" name="Google Shape;763;p36">
            <a:hlinkClick r:id="" action="ppaction://hlinkshowjump?jump=previousslide"/>
          </p:cNvPr>
          <p:cNvSpPr/>
          <p:nvPr/>
        </p:nvSpPr>
        <p:spPr>
          <a:xfrm rot="5400000">
            <a:off x="-99975" y="2262150"/>
            <a:ext cx="495300" cy="619200"/>
          </a:xfrm>
          <a:prstGeom prst="round2SameRect">
            <a:avLst>
              <a:gd name="adj1" fmla="val 14089"/>
              <a:gd name="adj2" fmla="val 0"/>
            </a:avLst>
          </a:prstGeom>
          <a:solidFill>
            <a:srgbClr val="99999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a:p>
        </p:txBody>
      </p:sp>
      <p:sp>
        <p:nvSpPr>
          <p:cNvPr id="764" name="Google Shape;764;p36">
            <a:hlinkClick r:id="" action="ppaction://hlinkshowjump?jump=previousslide"/>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5" name="Google Shape;765;p36">
            <a:hlinkClick r:id="rId14" action="ppaction://hlinksldjump"/>
          </p:cNvPr>
          <p:cNvPicPr preferRelativeResize="0"/>
          <p:nvPr/>
        </p:nvPicPr>
        <p:blipFill rotWithShape="1">
          <a:blip r:embed="rId7">
            <a:alphaModFix/>
          </a:blip>
          <a:srcRect b="10"/>
          <a:stretch/>
        </p:blipFill>
        <p:spPr>
          <a:xfrm>
            <a:off x="108007" y="2462700"/>
            <a:ext cx="145833" cy="218733"/>
          </a:xfrm>
          <a:prstGeom prst="rect">
            <a:avLst/>
          </a:prstGeom>
          <a:noFill/>
          <a:ln>
            <a:noFill/>
          </a:ln>
        </p:spPr>
      </p:pic>
      <p:sp>
        <p:nvSpPr>
          <p:cNvPr id="766" name="Google Shape;766;p36">
            <a:hlinkClick r:id="rId8" action="ppaction://hlinksldjump"/>
          </p:cNvPr>
          <p:cNvSpPr/>
          <p:nvPr/>
        </p:nvSpPr>
        <p:spPr>
          <a:xfrm rot="-5400000">
            <a:off x="8763038" y="2271737"/>
            <a:ext cx="495300" cy="619200"/>
          </a:xfrm>
          <a:prstGeom prst="round2SameRect">
            <a:avLst>
              <a:gd name="adj1" fmla="val 14089"/>
              <a:gd name="adj2" fmla="val 0"/>
            </a:avLst>
          </a:prstGeom>
          <a:solidFill>
            <a:srgbClr val="99999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a:p>
        </p:txBody>
      </p:sp>
      <p:sp>
        <p:nvSpPr>
          <p:cNvPr id="767" name="Google Shape;767;p36">
            <a:hlinkClick r:id="" action="ppaction://hlinkshowjump?jump=nextslide"/>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6"/>
          <p:cNvSpPr/>
          <p:nvPr/>
        </p:nvSpPr>
        <p:spPr>
          <a:xfrm rot="5400000">
            <a:off x="4246865" y="1071475"/>
            <a:ext cx="315600" cy="4110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6"/>
          <p:cNvSpPr/>
          <p:nvPr/>
        </p:nvSpPr>
        <p:spPr>
          <a:xfrm>
            <a:off x="1071050" y="678725"/>
            <a:ext cx="3281700" cy="3591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500" b="1">
                <a:solidFill>
                  <a:srgbClr val="1155CC"/>
                </a:solidFill>
                <a:latin typeface="Poppins"/>
                <a:ea typeface="Poppins"/>
                <a:cs typeface="Poppins"/>
                <a:sym typeface="Poppins"/>
              </a:rPr>
              <a:t>¡Incorrecto! </a:t>
            </a:r>
            <a:r>
              <a:rPr lang="es" sz="1500">
                <a:solidFill>
                  <a:srgbClr val="1155CC"/>
                </a:solidFill>
                <a:latin typeface="Poppins"/>
                <a:ea typeface="Poppins"/>
                <a:cs typeface="Poppins"/>
                <a:sym typeface="Poppins"/>
              </a:rPr>
              <a:t>Antes de iniciar una consulta, pregúntele a la adolescente si desea que la acompañen, no es posible asumir lo que sucede a partir de una situación. Además, explique a la madre o acompañante el</a:t>
            </a:r>
            <a:endParaRPr sz="1500">
              <a:solidFill>
                <a:srgbClr val="1155CC"/>
              </a:solidFill>
              <a:latin typeface="Poppins"/>
              <a:ea typeface="Poppins"/>
              <a:cs typeface="Poppins"/>
              <a:sym typeface="Poppins"/>
            </a:endParaRPr>
          </a:p>
          <a:p>
            <a:pPr marL="0" lvl="0" indent="0" algn="ctr" rtl="0">
              <a:spcBef>
                <a:spcPts val="0"/>
              </a:spcBef>
              <a:spcAft>
                <a:spcPts val="0"/>
              </a:spcAft>
              <a:buNone/>
            </a:pPr>
            <a:r>
              <a:rPr lang="es" sz="1500">
                <a:solidFill>
                  <a:srgbClr val="1155CC"/>
                </a:solidFill>
                <a:latin typeface="Poppins"/>
                <a:ea typeface="Poppins"/>
                <a:cs typeface="Poppins"/>
                <a:sym typeface="Poppins"/>
              </a:rPr>
              <a:t>derecho a la privacidad de la adolescente y la necesidad de contar con un espacio de confianza y seguridad para que ella exprese libremente sus necesidades de atención en salud.</a:t>
            </a:r>
            <a:endParaRPr sz="1500">
              <a:solidFill>
                <a:srgbClr val="1155CC"/>
              </a:solidFill>
              <a:latin typeface="Poppins"/>
              <a:ea typeface="Poppins"/>
              <a:cs typeface="Poppins"/>
              <a:sym typeface="Poppins"/>
            </a:endParaRPr>
          </a:p>
        </p:txBody>
      </p:sp>
      <p:sp>
        <p:nvSpPr>
          <p:cNvPr id="770" name="Google Shape;770;p36"/>
          <p:cNvSpPr/>
          <p:nvPr/>
        </p:nvSpPr>
        <p:spPr>
          <a:xfrm>
            <a:off x="4839125" y="828151"/>
            <a:ext cx="3757200" cy="1054500"/>
          </a:xfrm>
          <a:prstGeom prst="roundRect">
            <a:avLst>
              <a:gd name="adj" fmla="val 16667"/>
            </a:avLst>
          </a:prstGeom>
          <a:solidFill>
            <a:srgbClr val="3C78D8"/>
          </a:solidFill>
          <a:ln>
            <a:noFill/>
          </a:ln>
        </p:spPr>
        <p:txBody>
          <a:bodyPr spcFirstLastPara="1" wrap="square" lIns="306000" tIns="126000" rIns="162000" bIns="126000" anchor="ctr" anchorCtr="0">
            <a:noAutofit/>
          </a:bodyPr>
          <a:lstStyle/>
          <a:p>
            <a:pPr marL="0" lvl="0" indent="0" algn="l" rtl="0">
              <a:spcBef>
                <a:spcPts val="0"/>
              </a:spcBef>
              <a:spcAft>
                <a:spcPts val="0"/>
              </a:spcAft>
              <a:buClr>
                <a:schemeClr val="dk1"/>
              </a:buClr>
              <a:buSzPts val="1100"/>
              <a:buFont typeface="Arial"/>
              <a:buNone/>
            </a:pPr>
            <a:r>
              <a:rPr lang="es" sz="1200">
                <a:solidFill>
                  <a:srgbClr val="FFFFFF"/>
                </a:solidFill>
                <a:latin typeface="Poppins"/>
                <a:ea typeface="Poppins"/>
                <a:cs typeface="Poppins"/>
                <a:sym typeface="Poppins"/>
              </a:rPr>
              <a:t>La invité a pasar y le pedí a la mamá </a:t>
            </a:r>
            <a:endParaRPr sz="1200">
              <a:solidFill>
                <a:srgbClr val="FFFFFF"/>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s" sz="1200">
                <a:solidFill>
                  <a:srgbClr val="FFFFFF"/>
                </a:solidFill>
                <a:latin typeface="Poppins"/>
                <a:ea typeface="Poppins"/>
                <a:cs typeface="Poppins"/>
                <a:sym typeface="Poppins"/>
              </a:rPr>
              <a:t>que se quedara fuera del consultorio para que Jennifer tuviera un espacio de confianza y seguridad para expresar libremente sus necesidades.</a:t>
            </a:r>
            <a:endParaRPr sz="1200">
              <a:solidFill>
                <a:srgbClr val="FFFFFF"/>
              </a:solidFill>
              <a:latin typeface="Poppins"/>
              <a:ea typeface="Poppins"/>
              <a:cs typeface="Poppins"/>
              <a:sym typeface="Poppins"/>
            </a:endParaRPr>
          </a:p>
        </p:txBody>
      </p:sp>
      <p:grpSp>
        <p:nvGrpSpPr>
          <p:cNvPr id="771" name="Google Shape;771;p36"/>
          <p:cNvGrpSpPr/>
          <p:nvPr/>
        </p:nvGrpSpPr>
        <p:grpSpPr>
          <a:xfrm>
            <a:off x="4712975" y="1066188"/>
            <a:ext cx="359101" cy="431100"/>
            <a:chOff x="4627250" y="1166575"/>
            <a:chExt cx="359101" cy="431100"/>
          </a:xfrm>
        </p:grpSpPr>
        <p:sp>
          <p:nvSpPr>
            <p:cNvPr id="772" name="Google Shape;772;p36"/>
            <p:cNvSpPr/>
            <p:nvPr/>
          </p:nvSpPr>
          <p:spPr>
            <a:xfrm>
              <a:off x="4627251" y="1200475"/>
              <a:ext cx="359100" cy="3633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6"/>
            <p:cNvSpPr txBox="1"/>
            <p:nvPr/>
          </p:nvSpPr>
          <p:spPr>
            <a:xfrm>
              <a:off x="4627250" y="11665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A</a:t>
              </a:r>
              <a:endParaRPr sz="1600">
                <a:solidFill>
                  <a:schemeClr val="lt1"/>
                </a:solidFill>
              </a:endParaRPr>
            </a:p>
          </p:txBody>
        </p:sp>
      </p:grpSp>
      <p:pic>
        <p:nvPicPr>
          <p:cNvPr id="774" name="Google Shape;774;p36">
            <a:hlinkClick r:id="rId8" action="ppaction://hlinksldjump"/>
          </p:cNvPr>
          <p:cNvPicPr preferRelativeResize="0"/>
          <p:nvPr/>
        </p:nvPicPr>
        <p:blipFill rotWithShape="1">
          <a:blip r:embed="rId7">
            <a:alphaModFix/>
          </a:blip>
          <a:srcRect b="10"/>
          <a:stretch/>
        </p:blipFill>
        <p:spPr>
          <a:xfrm rot="10800000">
            <a:off x="8874332" y="2471988"/>
            <a:ext cx="145833" cy="218733"/>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78"/>
        <p:cNvGrpSpPr/>
        <p:nvPr/>
      </p:nvGrpSpPr>
      <p:grpSpPr>
        <a:xfrm>
          <a:off x="0" y="0"/>
          <a:ext cx="0" cy="0"/>
          <a:chOff x="0" y="0"/>
          <a:chExt cx="0" cy="0"/>
        </a:xfrm>
      </p:grpSpPr>
      <p:pic>
        <p:nvPicPr>
          <p:cNvPr id="779" name="Google Shape;779;p37"/>
          <p:cNvPicPr preferRelativeResize="0"/>
          <p:nvPr/>
        </p:nvPicPr>
        <p:blipFill rotWithShape="1">
          <a:blip r:embed="rId3">
            <a:alphaModFix amt="92000"/>
          </a:blip>
          <a:srcRect/>
          <a:stretch/>
        </p:blipFill>
        <p:spPr>
          <a:xfrm>
            <a:off x="0" y="1056425"/>
            <a:ext cx="8176864" cy="4118299"/>
          </a:xfrm>
          <a:prstGeom prst="rect">
            <a:avLst/>
          </a:prstGeom>
          <a:noFill/>
          <a:ln>
            <a:noFill/>
          </a:ln>
        </p:spPr>
      </p:pic>
      <p:sp>
        <p:nvSpPr>
          <p:cNvPr id="780" name="Google Shape;780;p37"/>
          <p:cNvSpPr/>
          <p:nvPr/>
        </p:nvSpPr>
        <p:spPr>
          <a:xfrm>
            <a:off x="4572000" y="0"/>
            <a:ext cx="42396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solidFill>
                <a:srgbClr val="38761D"/>
              </a:solidFill>
              <a:latin typeface="Poppins"/>
              <a:ea typeface="Poppins"/>
              <a:cs typeface="Poppins"/>
              <a:sym typeface="Poppins"/>
            </a:endParaRPr>
          </a:p>
        </p:txBody>
      </p:sp>
      <p:sp>
        <p:nvSpPr>
          <p:cNvPr id="781" name="Google Shape;781;p37"/>
          <p:cNvSpPr txBox="1"/>
          <p:nvPr/>
        </p:nvSpPr>
        <p:spPr>
          <a:xfrm>
            <a:off x="4789175" y="226800"/>
            <a:ext cx="3777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a:solidFill>
                  <a:srgbClr val="9E9E9E"/>
                </a:solidFill>
                <a:latin typeface="Poppins"/>
                <a:ea typeface="Poppins"/>
                <a:cs typeface="Poppins"/>
                <a:sym typeface="Poppins"/>
              </a:rPr>
              <a:t>Seleccione una forma de </a:t>
            </a:r>
            <a:br>
              <a:rPr lang="es" sz="1600">
                <a:solidFill>
                  <a:srgbClr val="9E9E9E"/>
                </a:solidFill>
                <a:latin typeface="Poppins"/>
                <a:ea typeface="Poppins"/>
                <a:cs typeface="Poppins"/>
                <a:sym typeface="Poppins"/>
              </a:rPr>
            </a:br>
            <a:r>
              <a:rPr lang="es" sz="1600">
                <a:solidFill>
                  <a:srgbClr val="9E9E9E"/>
                </a:solidFill>
                <a:latin typeface="Poppins"/>
                <a:ea typeface="Poppins"/>
                <a:cs typeface="Poppins"/>
                <a:sym typeface="Poppins"/>
              </a:rPr>
              <a:t>aplicar un principio rector:</a:t>
            </a:r>
            <a:endParaRPr sz="1600">
              <a:solidFill>
                <a:srgbClr val="9E9E9E"/>
              </a:solidFill>
              <a:latin typeface="Poppins"/>
              <a:ea typeface="Poppins"/>
              <a:cs typeface="Poppins"/>
              <a:sym typeface="Poppins"/>
            </a:endParaRPr>
          </a:p>
        </p:txBody>
      </p:sp>
      <p:sp>
        <p:nvSpPr>
          <p:cNvPr id="782" name="Google Shape;782;p37"/>
          <p:cNvSpPr/>
          <p:nvPr/>
        </p:nvSpPr>
        <p:spPr>
          <a:xfrm>
            <a:off x="4843963" y="930975"/>
            <a:ext cx="3729300" cy="947100"/>
          </a:xfrm>
          <a:prstGeom prst="roundRect">
            <a:avLst>
              <a:gd name="adj" fmla="val 16667"/>
            </a:avLst>
          </a:prstGeom>
          <a:noFill/>
          <a:ln w="19050" cap="flat" cmpd="sng">
            <a:solidFill>
              <a:srgbClr val="6D9EEB"/>
            </a:solidFill>
            <a:prstDash val="solid"/>
            <a:round/>
            <a:headEnd type="none" w="sm" len="sm"/>
            <a:tailEnd type="none" w="sm" len="sm"/>
          </a:ln>
        </p:spPr>
        <p:txBody>
          <a:bodyPr spcFirstLastPara="1" wrap="square" lIns="306000" tIns="126000" rIns="162000" bIns="126000" anchor="ctr" anchorCtr="0">
            <a:noAutofit/>
          </a:bodyPr>
          <a:lstStyle/>
          <a:p>
            <a:pPr marL="0" lvl="0" indent="0" algn="l" rtl="0">
              <a:spcBef>
                <a:spcPts val="0"/>
              </a:spcBef>
              <a:spcAft>
                <a:spcPts val="0"/>
              </a:spcAft>
              <a:buClr>
                <a:schemeClr val="dk1"/>
              </a:buClr>
              <a:buSzPts val="1100"/>
              <a:buFont typeface="Arial"/>
              <a:buNone/>
            </a:pPr>
            <a:r>
              <a:rPr lang="es" sz="1200">
                <a:solidFill>
                  <a:srgbClr val="134F5C"/>
                </a:solidFill>
                <a:latin typeface="Poppins"/>
                <a:ea typeface="Poppins"/>
                <a:cs typeface="Poppins"/>
                <a:sym typeface="Poppins"/>
              </a:rPr>
              <a:t>La invité a pasar y le pedí a la mamá </a:t>
            </a:r>
            <a:br>
              <a:rPr lang="es" sz="1200">
                <a:solidFill>
                  <a:srgbClr val="134F5C"/>
                </a:solidFill>
                <a:latin typeface="Poppins"/>
                <a:ea typeface="Poppins"/>
                <a:cs typeface="Poppins"/>
                <a:sym typeface="Poppins"/>
              </a:rPr>
            </a:br>
            <a:r>
              <a:rPr lang="es" sz="1200">
                <a:solidFill>
                  <a:srgbClr val="134F5C"/>
                </a:solidFill>
                <a:latin typeface="Poppins"/>
                <a:ea typeface="Poppins"/>
                <a:cs typeface="Poppins"/>
                <a:sym typeface="Poppins"/>
              </a:rPr>
              <a:t>que se quedara fuera del consultorio para que Jennifer se sintiera más presionada.</a:t>
            </a:r>
            <a:endParaRPr sz="1200">
              <a:solidFill>
                <a:srgbClr val="134F5C"/>
              </a:solidFill>
              <a:latin typeface="Century Gothic"/>
              <a:ea typeface="Century Gothic"/>
              <a:cs typeface="Century Gothic"/>
              <a:sym typeface="Century Gothic"/>
            </a:endParaRPr>
          </a:p>
        </p:txBody>
      </p:sp>
      <p:sp>
        <p:nvSpPr>
          <p:cNvPr id="783" name="Google Shape;783;p37"/>
          <p:cNvSpPr/>
          <p:nvPr/>
        </p:nvSpPr>
        <p:spPr>
          <a:xfrm>
            <a:off x="4844136" y="3871131"/>
            <a:ext cx="3729300" cy="993000"/>
          </a:xfrm>
          <a:prstGeom prst="roundRect">
            <a:avLst>
              <a:gd name="adj" fmla="val 16667"/>
            </a:avLst>
          </a:prstGeom>
          <a:noFill/>
          <a:ln w="19050" cap="flat" cmpd="sng">
            <a:solidFill>
              <a:srgbClr val="6D9EEB"/>
            </a:solidFill>
            <a:prstDash val="solid"/>
            <a:round/>
            <a:headEnd type="none" w="sm" len="sm"/>
            <a:tailEnd type="none" w="sm" len="sm"/>
          </a:ln>
        </p:spPr>
        <p:txBody>
          <a:bodyPr spcFirstLastPara="1" wrap="square" lIns="306000" tIns="126000" rIns="162000" bIns="126000" anchor="ctr" anchorCtr="0">
            <a:noAutofit/>
          </a:bodyPr>
          <a:lstStyle/>
          <a:p>
            <a:pPr marL="0" lvl="0" indent="0" algn="l" rtl="0">
              <a:spcBef>
                <a:spcPts val="0"/>
              </a:spcBef>
              <a:spcAft>
                <a:spcPts val="0"/>
              </a:spcAft>
              <a:buClr>
                <a:schemeClr val="dk1"/>
              </a:buClr>
              <a:buSzPts val="1100"/>
              <a:buFont typeface="Arial"/>
              <a:buNone/>
            </a:pPr>
            <a:r>
              <a:rPr lang="es" sz="1200">
                <a:solidFill>
                  <a:srgbClr val="134F5C"/>
                </a:solidFill>
                <a:latin typeface="Poppins"/>
                <a:ea typeface="Poppins"/>
                <a:cs typeface="Poppins"/>
                <a:sym typeface="Poppins"/>
              </a:rPr>
              <a:t>La invité a pasar con mucha insistencia y para que no se preocupara evité comentarle los procedimientos que le íbamos a aplicar.</a:t>
            </a:r>
            <a:endParaRPr sz="1200">
              <a:solidFill>
                <a:srgbClr val="134F5C"/>
              </a:solidFill>
              <a:latin typeface="Poppins"/>
              <a:ea typeface="Poppins"/>
              <a:cs typeface="Poppins"/>
              <a:sym typeface="Poppins"/>
            </a:endParaRPr>
          </a:p>
        </p:txBody>
      </p:sp>
      <p:sp>
        <p:nvSpPr>
          <p:cNvPr id="784" name="Google Shape;784;p37"/>
          <p:cNvSpPr/>
          <p:nvPr/>
        </p:nvSpPr>
        <p:spPr>
          <a:xfrm>
            <a:off x="4844150" y="2020404"/>
            <a:ext cx="3729300" cy="1705200"/>
          </a:xfrm>
          <a:prstGeom prst="roundRect">
            <a:avLst>
              <a:gd name="adj" fmla="val 16667"/>
            </a:avLst>
          </a:prstGeom>
          <a:noFill/>
          <a:ln w="19050" cap="flat" cmpd="sng">
            <a:solidFill>
              <a:srgbClr val="6D9EEB"/>
            </a:solidFill>
            <a:prstDash val="solid"/>
            <a:round/>
            <a:headEnd type="none" w="sm" len="sm"/>
            <a:tailEnd type="none" w="sm" len="sm"/>
          </a:ln>
        </p:spPr>
        <p:txBody>
          <a:bodyPr spcFirstLastPara="1" wrap="square" lIns="306000" tIns="126000" rIns="162000" bIns="126000" anchor="ctr" anchorCtr="0">
            <a:noAutofit/>
          </a:bodyPr>
          <a:lstStyle/>
          <a:p>
            <a:pPr marL="0" lvl="0" indent="0" algn="l" rtl="0">
              <a:spcBef>
                <a:spcPts val="0"/>
              </a:spcBef>
              <a:spcAft>
                <a:spcPts val="0"/>
              </a:spcAft>
              <a:buClr>
                <a:schemeClr val="dk1"/>
              </a:buClr>
              <a:buSzPts val="1100"/>
              <a:buFont typeface="Arial"/>
              <a:buNone/>
            </a:pPr>
            <a:r>
              <a:rPr lang="es" sz="1200">
                <a:solidFill>
                  <a:srgbClr val="134F5C"/>
                </a:solidFill>
                <a:latin typeface="Poppins"/>
                <a:ea typeface="Poppins"/>
                <a:cs typeface="Poppins"/>
                <a:sym typeface="Poppins"/>
              </a:rPr>
              <a:t>Le consulté si tenía alguna preocupación y si deseaba que su mamá la acompañara al consultorio. Además le expliqué los procedimientos que íbamos a realizar, y aproveché para conversar sobre otros servicios relacionados a la salud sexual y salud reproductiva. </a:t>
            </a:r>
            <a:endParaRPr sz="1200">
              <a:solidFill>
                <a:srgbClr val="134F5C"/>
              </a:solidFill>
              <a:latin typeface="Poppins"/>
              <a:ea typeface="Poppins"/>
              <a:cs typeface="Poppins"/>
              <a:sym typeface="Poppins"/>
            </a:endParaRPr>
          </a:p>
        </p:txBody>
      </p:sp>
      <p:grpSp>
        <p:nvGrpSpPr>
          <p:cNvPr id="785" name="Google Shape;785;p37"/>
          <p:cNvGrpSpPr/>
          <p:nvPr/>
        </p:nvGrpSpPr>
        <p:grpSpPr>
          <a:xfrm>
            <a:off x="4712975" y="1066550"/>
            <a:ext cx="359101" cy="431100"/>
            <a:chOff x="4627250" y="1014175"/>
            <a:chExt cx="359101" cy="431100"/>
          </a:xfrm>
        </p:grpSpPr>
        <p:sp>
          <p:nvSpPr>
            <p:cNvPr id="786" name="Google Shape;786;p37"/>
            <p:cNvSpPr/>
            <p:nvPr/>
          </p:nvSpPr>
          <p:spPr>
            <a:xfrm>
              <a:off x="4627251" y="1055476"/>
              <a:ext cx="359100" cy="3633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7"/>
            <p:cNvSpPr txBox="1"/>
            <p:nvPr/>
          </p:nvSpPr>
          <p:spPr>
            <a:xfrm>
              <a:off x="4627250" y="10141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A</a:t>
              </a:r>
              <a:endParaRPr sz="1600">
                <a:solidFill>
                  <a:schemeClr val="lt1"/>
                </a:solidFill>
              </a:endParaRPr>
            </a:p>
          </p:txBody>
        </p:sp>
      </p:grpSp>
      <p:grpSp>
        <p:nvGrpSpPr>
          <p:cNvPr id="788" name="Google Shape;788;p37"/>
          <p:cNvGrpSpPr/>
          <p:nvPr/>
        </p:nvGrpSpPr>
        <p:grpSpPr>
          <a:xfrm>
            <a:off x="4712975" y="2160881"/>
            <a:ext cx="359101" cy="431100"/>
            <a:chOff x="4627250" y="1162290"/>
            <a:chExt cx="359101" cy="431100"/>
          </a:xfrm>
        </p:grpSpPr>
        <p:sp>
          <p:nvSpPr>
            <p:cNvPr id="789" name="Google Shape;789;p37"/>
            <p:cNvSpPr/>
            <p:nvPr/>
          </p:nvSpPr>
          <p:spPr>
            <a:xfrm>
              <a:off x="4627251" y="1200475"/>
              <a:ext cx="359100" cy="3633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7"/>
            <p:cNvSpPr txBox="1"/>
            <p:nvPr/>
          </p:nvSpPr>
          <p:spPr>
            <a:xfrm>
              <a:off x="4627250" y="1162290"/>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B</a:t>
              </a:r>
              <a:endParaRPr sz="1600">
                <a:solidFill>
                  <a:schemeClr val="lt1"/>
                </a:solidFill>
              </a:endParaRPr>
            </a:p>
          </p:txBody>
        </p:sp>
      </p:grpSp>
      <p:grpSp>
        <p:nvGrpSpPr>
          <p:cNvPr id="791" name="Google Shape;791;p37"/>
          <p:cNvGrpSpPr/>
          <p:nvPr/>
        </p:nvGrpSpPr>
        <p:grpSpPr>
          <a:xfrm>
            <a:off x="4712975" y="4006481"/>
            <a:ext cx="359101" cy="431100"/>
            <a:chOff x="4627250" y="1166575"/>
            <a:chExt cx="359101" cy="431100"/>
          </a:xfrm>
        </p:grpSpPr>
        <p:sp>
          <p:nvSpPr>
            <p:cNvPr id="792" name="Google Shape;792;p37"/>
            <p:cNvSpPr/>
            <p:nvPr/>
          </p:nvSpPr>
          <p:spPr>
            <a:xfrm>
              <a:off x="4627251" y="1200475"/>
              <a:ext cx="359100" cy="3633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7"/>
            <p:cNvSpPr txBox="1"/>
            <p:nvPr/>
          </p:nvSpPr>
          <p:spPr>
            <a:xfrm>
              <a:off x="4627250" y="11665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C</a:t>
              </a:r>
              <a:endParaRPr sz="1600">
                <a:solidFill>
                  <a:schemeClr val="lt1"/>
                </a:solidFill>
              </a:endParaRPr>
            </a:p>
          </p:txBody>
        </p:sp>
      </p:grpSp>
      <p:pic>
        <p:nvPicPr>
          <p:cNvPr id="794" name="Google Shape;794;p37"/>
          <p:cNvPicPr preferRelativeResize="0"/>
          <p:nvPr/>
        </p:nvPicPr>
        <p:blipFill>
          <a:blip r:embed="rId4">
            <a:alphaModFix/>
          </a:blip>
          <a:stretch>
            <a:fillRect/>
          </a:stretch>
        </p:blipFill>
        <p:spPr>
          <a:xfrm>
            <a:off x="1704619" y="352947"/>
            <a:ext cx="525600" cy="475200"/>
          </a:xfrm>
          <a:prstGeom prst="flowChartConnector">
            <a:avLst/>
          </a:prstGeom>
          <a:noFill/>
          <a:ln>
            <a:noFill/>
          </a:ln>
        </p:spPr>
      </p:pic>
      <p:pic>
        <p:nvPicPr>
          <p:cNvPr id="795" name="Google Shape;795;p37"/>
          <p:cNvPicPr preferRelativeResize="0"/>
          <p:nvPr/>
        </p:nvPicPr>
        <p:blipFill>
          <a:blip r:embed="rId5">
            <a:alphaModFix/>
          </a:blip>
          <a:stretch>
            <a:fillRect/>
          </a:stretch>
        </p:blipFill>
        <p:spPr>
          <a:xfrm>
            <a:off x="520000" y="1939789"/>
            <a:ext cx="3989276" cy="3234936"/>
          </a:xfrm>
          <a:prstGeom prst="rect">
            <a:avLst/>
          </a:prstGeom>
          <a:noFill/>
          <a:ln>
            <a:noFill/>
          </a:ln>
        </p:spPr>
      </p:pic>
      <p:sp>
        <p:nvSpPr>
          <p:cNvPr id="796" name="Google Shape;796;p37"/>
          <p:cNvSpPr/>
          <p:nvPr/>
        </p:nvSpPr>
        <p:spPr>
          <a:xfrm>
            <a:off x="586825" y="352950"/>
            <a:ext cx="1546800" cy="475200"/>
          </a:xfrm>
          <a:prstGeom prst="roundRect">
            <a:avLst>
              <a:gd name="adj" fmla="val 50000"/>
            </a:avLst>
          </a:prstGeom>
          <a:solidFill>
            <a:srgbClr val="0C5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600" b="1">
                <a:solidFill>
                  <a:srgbClr val="FFFFFF"/>
                </a:solidFill>
                <a:latin typeface="Century Gothic"/>
                <a:ea typeface="Century Gothic"/>
                <a:cs typeface="Century Gothic"/>
                <a:sym typeface="Century Gothic"/>
              </a:rPr>
              <a:t>Caso #3</a:t>
            </a:r>
            <a:endParaRPr sz="1600" b="1">
              <a:solidFill>
                <a:srgbClr val="FFFFFF"/>
              </a:solidFill>
              <a:latin typeface="Century Gothic"/>
              <a:ea typeface="Century Gothic"/>
              <a:cs typeface="Century Gothic"/>
              <a:sym typeface="Century Gothic"/>
            </a:endParaRPr>
          </a:p>
        </p:txBody>
      </p:sp>
      <p:sp>
        <p:nvSpPr>
          <p:cNvPr id="797" name="Google Shape;797;p37"/>
          <p:cNvSpPr txBox="1"/>
          <p:nvPr/>
        </p:nvSpPr>
        <p:spPr>
          <a:xfrm>
            <a:off x="586825" y="877975"/>
            <a:ext cx="1567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a:solidFill>
                  <a:srgbClr val="0B5394"/>
                </a:solidFill>
                <a:latin typeface="Poppins"/>
                <a:ea typeface="Poppins"/>
                <a:cs typeface="Poppins"/>
                <a:sym typeface="Poppins"/>
              </a:rPr>
              <a:t>Click en el ícono para escuchar el caso.</a:t>
            </a:r>
            <a:endParaRPr sz="900">
              <a:solidFill>
                <a:srgbClr val="0B5394"/>
              </a:solidFill>
              <a:latin typeface="Poppins"/>
              <a:ea typeface="Poppins"/>
              <a:cs typeface="Poppins"/>
              <a:sym typeface="Poppins"/>
            </a:endParaRPr>
          </a:p>
        </p:txBody>
      </p:sp>
      <p:sp>
        <p:nvSpPr>
          <p:cNvPr id="798" name="Google Shape;798;p37">
            <a:hlinkClick r:id="" action="ppaction://hlinkshowjump?jump=previousslide"/>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99" name="Google Shape;799;p37"/>
          <p:cNvPicPr preferRelativeResize="0"/>
          <p:nvPr/>
        </p:nvPicPr>
        <p:blipFill>
          <a:blip r:embed="rId6">
            <a:alphaModFix/>
          </a:blip>
          <a:stretch>
            <a:fillRect/>
          </a:stretch>
        </p:blipFill>
        <p:spPr>
          <a:xfrm>
            <a:off x="138957" y="2462775"/>
            <a:ext cx="145833" cy="218733"/>
          </a:xfrm>
          <a:prstGeom prst="rect">
            <a:avLst/>
          </a:prstGeom>
          <a:noFill/>
          <a:ln>
            <a:noFill/>
          </a:ln>
        </p:spPr>
      </p:pic>
      <p:sp>
        <p:nvSpPr>
          <p:cNvPr id="800" name="Google Shape;800;p37">
            <a:hlinkClick r:id="" action="ppaction://hlinkshowjump?jump=previousslide"/>
          </p:cNvPr>
          <p:cNvSpPr/>
          <p:nvPr/>
        </p:nvSpPr>
        <p:spPr>
          <a:xfrm rot="5400000">
            <a:off x="-99975" y="2262150"/>
            <a:ext cx="495300" cy="619200"/>
          </a:xfrm>
          <a:prstGeom prst="round2SameRect">
            <a:avLst>
              <a:gd name="adj1" fmla="val 14089"/>
              <a:gd name="adj2" fmla="val 0"/>
            </a:avLst>
          </a:prstGeom>
          <a:solidFill>
            <a:srgbClr val="0B539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801" name="Google Shape;801;p37">
            <a:hlinkClick r:id="" action="ppaction://hlinkshowjump?jump=previousslide"/>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2" name="Google Shape;802;p37"/>
          <p:cNvPicPr preferRelativeResize="0"/>
          <p:nvPr/>
        </p:nvPicPr>
        <p:blipFill rotWithShape="1">
          <a:blip r:embed="rId7">
            <a:alphaModFix/>
          </a:blip>
          <a:srcRect b="10"/>
          <a:stretch/>
        </p:blipFill>
        <p:spPr>
          <a:xfrm>
            <a:off x="108007" y="2462700"/>
            <a:ext cx="145833" cy="218733"/>
          </a:xfrm>
          <a:prstGeom prst="rect">
            <a:avLst/>
          </a:prstGeom>
          <a:noFill/>
          <a:ln>
            <a:noFill/>
          </a:ln>
        </p:spPr>
      </p:pic>
      <p:sp>
        <p:nvSpPr>
          <p:cNvPr id="803" name="Google Shape;803;p37">
            <a:hlinkClick r:id="rId8" action="ppaction://hlinksldjump"/>
          </p:cNvPr>
          <p:cNvSpPr/>
          <p:nvPr/>
        </p:nvSpPr>
        <p:spPr>
          <a:xfrm rot="-5400000">
            <a:off x="8763038" y="2271737"/>
            <a:ext cx="495300" cy="619200"/>
          </a:xfrm>
          <a:prstGeom prst="round2SameRect">
            <a:avLst>
              <a:gd name="adj1" fmla="val 14089"/>
              <a:gd name="adj2" fmla="val 0"/>
            </a:avLst>
          </a:prstGeom>
          <a:solidFill>
            <a:srgbClr val="0B539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804" name="Google Shape;804;p37">
            <a:hlinkClick r:id="rId8" action="ppaction://hlinksldjump"/>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5" name="Google Shape;805;p37"/>
          <p:cNvPicPr preferRelativeResize="0"/>
          <p:nvPr/>
        </p:nvPicPr>
        <p:blipFill rotWithShape="1">
          <a:blip r:embed="rId9">
            <a:alphaModFix/>
          </a:blip>
          <a:srcRect b="10"/>
          <a:stretch/>
        </p:blipFill>
        <p:spPr>
          <a:xfrm>
            <a:off x="8904523" y="2471654"/>
            <a:ext cx="145833" cy="218733"/>
          </a:xfrm>
          <a:prstGeom prst="rect">
            <a:avLst/>
          </a:prstGeom>
          <a:noFill/>
          <a:ln>
            <a:noFill/>
          </a:ln>
        </p:spPr>
      </p:pic>
      <p:pic>
        <p:nvPicPr>
          <p:cNvPr id="806" name="Google Shape;806;p37" title="Caso#3.mp3">
            <a:hlinkClick r:id="rId10"/>
          </p:cNvPr>
          <p:cNvPicPr preferRelativeResize="0"/>
          <p:nvPr/>
        </p:nvPicPr>
        <p:blipFill>
          <a:blip r:embed="rId11">
            <a:alphaModFix/>
          </a:blip>
          <a:stretch>
            <a:fillRect/>
          </a:stretch>
        </p:blipFill>
        <p:spPr>
          <a:xfrm>
            <a:off x="1627000" y="250125"/>
            <a:ext cx="680850" cy="680850"/>
          </a:xfrm>
          <a:prstGeom prst="rect">
            <a:avLst/>
          </a:prstGeom>
          <a:noFill/>
          <a:ln>
            <a:noFill/>
          </a:ln>
          <a:effectLst>
            <a:outerShdw blurRad="57150" dist="19050" dir="5400000" algn="bl" rotWithShape="0">
              <a:srgbClr val="000000">
                <a:alpha val="50000"/>
              </a:srgbClr>
            </a:outerShdw>
          </a:effectLst>
        </p:spPr>
      </p:pic>
      <p:pic>
        <p:nvPicPr>
          <p:cNvPr id="807" name="Google Shape;807;p37"/>
          <p:cNvPicPr preferRelativeResize="0"/>
          <p:nvPr/>
        </p:nvPicPr>
        <p:blipFill rotWithShape="1">
          <a:blip r:embed="rId12">
            <a:alphaModFix/>
          </a:blip>
          <a:srcRect/>
          <a:stretch/>
        </p:blipFill>
        <p:spPr>
          <a:xfrm>
            <a:off x="1858722" y="678720"/>
            <a:ext cx="546950" cy="615325"/>
          </a:xfrm>
          <a:prstGeom prst="rect">
            <a:avLst/>
          </a:prstGeom>
          <a:noFill/>
          <a:ln>
            <a:noFill/>
          </a:ln>
        </p:spPr>
      </p:pic>
      <p:pic>
        <p:nvPicPr>
          <p:cNvPr id="808" name="Google Shape;808;p37"/>
          <p:cNvPicPr preferRelativeResize="0"/>
          <p:nvPr/>
        </p:nvPicPr>
        <p:blipFill rotWithShape="1">
          <a:blip r:embed="rId13">
            <a:alphaModFix amt="78000"/>
          </a:blip>
          <a:srcRect/>
          <a:stretch/>
        </p:blipFill>
        <p:spPr>
          <a:xfrm>
            <a:off x="0" y="375"/>
            <a:ext cx="9144000" cy="5143500"/>
          </a:xfrm>
          <a:prstGeom prst="rect">
            <a:avLst/>
          </a:prstGeom>
          <a:noFill/>
          <a:ln>
            <a:noFill/>
          </a:ln>
        </p:spPr>
      </p:pic>
      <p:sp>
        <p:nvSpPr>
          <p:cNvPr id="809" name="Google Shape;809;p37">
            <a:hlinkClick r:id="rId14" action="ppaction://hlinksldjump"/>
          </p:cNvPr>
          <p:cNvSpPr/>
          <p:nvPr/>
        </p:nvSpPr>
        <p:spPr>
          <a:xfrm rot="5400000">
            <a:off x="-99975" y="2262150"/>
            <a:ext cx="495300" cy="619200"/>
          </a:xfrm>
          <a:prstGeom prst="round2SameRect">
            <a:avLst>
              <a:gd name="adj1" fmla="val 14089"/>
              <a:gd name="adj2" fmla="val 0"/>
            </a:avLst>
          </a:prstGeom>
          <a:solidFill>
            <a:srgbClr val="99999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a:p>
        </p:txBody>
      </p:sp>
      <p:sp>
        <p:nvSpPr>
          <p:cNvPr id="810" name="Google Shape;810;p37">
            <a:hlinkClick r:id="" action="ppaction://hlinkshowjump?jump=previousslide"/>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1" name="Google Shape;811;p37">
            <a:hlinkClick r:id="rId14" action="ppaction://hlinksldjump"/>
          </p:cNvPr>
          <p:cNvPicPr preferRelativeResize="0"/>
          <p:nvPr/>
        </p:nvPicPr>
        <p:blipFill rotWithShape="1">
          <a:blip r:embed="rId7">
            <a:alphaModFix/>
          </a:blip>
          <a:srcRect b="10"/>
          <a:stretch/>
        </p:blipFill>
        <p:spPr>
          <a:xfrm>
            <a:off x="108007" y="2462700"/>
            <a:ext cx="145833" cy="218733"/>
          </a:xfrm>
          <a:prstGeom prst="rect">
            <a:avLst/>
          </a:prstGeom>
          <a:noFill/>
          <a:ln>
            <a:noFill/>
          </a:ln>
        </p:spPr>
      </p:pic>
      <p:sp>
        <p:nvSpPr>
          <p:cNvPr id="812" name="Google Shape;812;p37"/>
          <p:cNvSpPr/>
          <p:nvPr/>
        </p:nvSpPr>
        <p:spPr>
          <a:xfrm rot="5400000">
            <a:off x="4312488" y="2663025"/>
            <a:ext cx="315600" cy="4110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7"/>
          <p:cNvSpPr/>
          <p:nvPr/>
        </p:nvSpPr>
        <p:spPr>
          <a:xfrm>
            <a:off x="1080500" y="1583750"/>
            <a:ext cx="3278400" cy="2535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500" b="1">
                <a:solidFill>
                  <a:srgbClr val="1155CC"/>
                </a:solidFill>
                <a:latin typeface="Poppins"/>
                <a:ea typeface="Poppins"/>
                <a:cs typeface="Poppins"/>
                <a:sym typeface="Poppins"/>
              </a:rPr>
              <a:t>¡Correcto! </a:t>
            </a:r>
            <a:r>
              <a:rPr lang="es" sz="1500">
                <a:solidFill>
                  <a:srgbClr val="1155CC"/>
                </a:solidFill>
                <a:latin typeface="Poppins"/>
                <a:ea typeface="Poppins"/>
                <a:cs typeface="Poppins"/>
                <a:sym typeface="Poppins"/>
              </a:rPr>
              <a:t>Antes de iniciar una consulta, pregunte a la adolescente si desea que la acompañen. Además, al explicar los procedimientos a seguir y le ofrece atención en otros servicios, le brinda a la adolescente una atención integral que le permita empoderarse de su salud.</a:t>
            </a:r>
            <a:endParaRPr sz="1500">
              <a:solidFill>
                <a:srgbClr val="1155CC"/>
              </a:solidFill>
              <a:latin typeface="Poppins"/>
              <a:ea typeface="Poppins"/>
              <a:cs typeface="Poppins"/>
              <a:sym typeface="Poppins"/>
            </a:endParaRPr>
          </a:p>
        </p:txBody>
      </p:sp>
      <p:sp>
        <p:nvSpPr>
          <p:cNvPr id="814" name="Google Shape;814;p37"/>
          <p:cNvSpPr/>
          <p:nvPr/>
        </p:nvSpPr>
        <p:spPr>
          <a:xfrm>
            <a:off x="4844150" y="2020400"/>
            <a:ext cx="3717000" cy="1705200"/>
          </a:xfrm>
          <a:prstGeom prst="roundRect">
            <a:avLst>
              <a:gd name="adj" fmla="val 16667"/>
            </a:avLst>
          </a:prstGeom>
          <a:solidFill>
            <a:srgbClr val="3C78D8"/>
          </a:solidFill>
          <a:ln w="19050" cap="flat" cmpd="sng">
            <a:solidFill>
              <a:srgbClr val="3C78D8"/>
            </a:solidFill>
            <a:prstDash val="solid"/>
            <a:round/>
            <a:headEnd type="none" w="sm" len="sm"/>
            <a:tailEnd type="none" w="sm" len="sm"/>
          </a:ln>
        </p:spPr>
        <p:txBody>
          <a:bodyPr spcFirstLastPara="1" wrap="square" lIns="198000" tIns="126000" rIns="162000" bIns="126000" anchor="ctr" anchorCtr="0">
            <a:noAutofit/>
          </a:bodyPr>
          <a:lstStyle/>
          <a:p>
            <a:pPr marL="0" lvl="0" indent="0" algn="l" rtl="0">
              <a:spcBef>
                <a:spcPts val="0"/>
              </a:spcBef>
              <a:spcAft>
                <a:spcPts val="0"/>
              </a:spcAft>
              <a:buNone/>
            </a:pPr>
            <a:r>
              <a:rPr lang="es" sz="1200">
                <a:solidFill>
                  <a:srgbClr val="FFFFFF"/>
                </a:solidFill>
                <a:latin typeface="Poppins"/>
                <a:ea typeface="Poppins"/>
                <a:cs typeface="Poppins"/>
                <a:sym typeface="Poppins"/>
              </a:rPr>
              <a:t>Le consulté si tenía alguna preocupación y si deseaba que su mamá la acompañara al consultorio. Además le expliqué los procedimientos que íbamos a realizar, y aproveché para conversar sobre otros servicios relacionados a la salud sexual y salud reproductiva. </a:t>
            </a:r>
            <a:endParaRPr sz="1250">
              <a:solidFill>
                <a:srgbClr val="FFFFFF"/>
              </a:solidFill>
              <a:latin typeface="Poppins"/>
              <a:ea typeface="Poppins"/>
              <a:cs typeface="Poppins"/>
              <a:sym typeface="Poppins"/>
            </a:endParaRPr>
          </a:p>
        </p:txBody>
      </p:sp>
      <p:grpSp>
        <p:nvGrpSpPr>
          <p:cNvPr id="815" name="Google Shape;815;p37"/>
          <p:cNvGrpSpPr/>
          <p:nvPr/>
        </p:nvGrpSpPr>
        <p:grpSpPr>
          <a:xfrm>
            <a:off x="4711250" y="2171963"/>
            <a:ext cx="359101" cy="431100"/>
            <a:chOff x="4627250" y="1166588"/>
            <a:chExt cx="359101" cy="431100"/>
          </a:xfrm>
        </p:grpSpPr>
        <p:sp>
          <p:nvSpPr>
            <p:cNvPr id="816" name="Google Shape;816;p37"/>
            <p:cNvSpPr/>
            <p:nvPr/>
          </p:nvSpPr>
          <p:spPr>
            <a:xfrm>
              <a:off x="4627251" y="1200475"/>
              <a:ext cx="359100" cy="3633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7"/>
            <p:cNvSpPr txBox="1"/>
            <p:nvPr/>
          </p:nvSpPr>
          <p:spPr>
            <a:xfrm>
              <a:off x="4627250" y="1166588"/>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B</a:t>
              </a:r>
              <a:endParaRPr sz="1600">
                <a:solidFill>
                  <a:schemeClr val="lt1"/>
                </a:solidFill>
              </a:endParaRPr>
            </a:p>
          </p:txBody>
        </p:sp>
      </p:grpSp>
      <p:sp>
        <p:nvSpPr>
          <p:cNvPr id="818" name="Google Shape;818;p37">
            <a:hlinkClick r:id="rId8" action="ppaction://hlinksldjump"/>
          </p:cNvPr>
          <p:cNvSpPr/>
          <p:nvPr/>
        </p:nvSpPr>
        <p:spPr>
          <a:xfrm rot="-5400000">
            <a:off x="8763038" y="2271737"/>
            <a:ext cx="495300" cy="619200"/>
          </a:xfrm>
          <a:prstGeom prst="round2SameRect">
            <a:avLst>
              <a:gd name="adj1" fmla="val 14089"/>
              <a:gd name="adj2" fmla="val 0"/>
            </a:avLst>
          </a:prstGeom>
          <a:solidFill>
            <a:srgbClr val="99999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a:p>
        </p:txBody>
      </p:sp>
      <p:sp>
        <p:nvSpPr>
          <p:cNvPr id="819" name="Google Shape;819;p37">
            <a:hlinkClick r:id="" action="ppaction://hlinkshowjump?jump=nextslide"/>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0" name="Google Shape;820;p37">
            <a:hlinkClick r:id="rId8" action="ppaction://hlinksldjump"/>
          </p:cNvPr>
          <p:cNvPicPr preferRelativeResize="0"/>
          <p:nvPr/>
        </p:nvPicPr>
        <p:blipFill rotWithShape="1">
          <a:blip r:embed="rId7">
            <a:alphaModFix/>
          </a:blip>
          <a:srcRect b="10"/>
          <a:stretch/>
        </p:blipFill>
        <p:spPr>
          <a:xfrm rot="10800000">
            <a:off x="8874332" y="2471988"/>
            <a:ext cx="145833" cy="218733"/>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24"/>
        <p:cNvGrpSpPr/>
        <p:nvPr/>
      </p:nvGrpSpPr>
      <p:grpSpPr>
        <a:xfrm>
          <a:off x="0" y="0"/>
          <a:ext cx="0" cy="0"/>
          <a:chOff x="0" y="0"/>
          <a:chExt cx="0" cy="0"/>
        </a:xfrm>
      </p:grpSpPr>
      <p:pic>
        <p:nvPicPr>
          <p:cNvPr id="825" name="Google Shape;825;p38"/>
          <p:cNvPicPr preferRelativeResize="0"/>
          <p:nvPr/>
        </p:nvPicPr>
        <p:blipFill rotWithShape="1">
          <a:blip r:embed="rId3">
            <a:alphaModFix amt="92000"/>
          </a:blip>
          <a:srcRect/>
          <a:stretch/>
        </p:blipFill>
        <p:spPr>
          <a:xfrm>
            <a:off x="0" y="1056425"/>
            <a:ext cx="8176864" cy="4118299"/>
          </a:xfrm>
          <a:prstGeom prst="rect">
            <a:avLst/>
          </a:prstGeom>
          <a:noFill/>
          <a:ln>
            <a:noFill/>
          </a:ln>
        </p:spPr>
      </p:pic>
      <p:sp>
        <p:nvSpPr>
          <p:cNvPr id="826" name="Google Shape;826;p38"/>
          <p:cNvSpPr/>
          <p:nvPr/>
        </p:nvSpPr>
        <p:spPr>
          <a:xfrm>
            <a:off x="4572000" y="0"/>
            <a:ext cx="42396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solidFill>
                <a:srgbClr val="38761D"/>
              </a:solidFill>
              <a:latin typeface="Poppins"/>
              <a:ea typeface="Poppins"/>
              <a:cs typeface="Poppins"/>
              <a:sym typeface="Poppins"/>
            </a:endParaRPr>
          </a:p>
        </p:txBody>
      </p:sp>
      <p:sp>
        <p:nvSpPr>
          <p:cNvPr id="827" name="Google Shape;827;p38"/>
          <p:cNvSpPr txBox="1"/>
          <p:nvPr/>
        </p:nvSpPr>
        <p:spPr>
          <a:xfrm>
            <a:off x="4789175" y="226800"/>
            <a:ext cx="3777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a:solidFill>
                  <a:srgbClr val="9E9E9E"/>
                </a:solidFill>
                <a:latin typeface="Poppins"/>
                <a:ea typeface="Poppins"/>
                <a:cs typeface="Poppins"/>
                <a:sym typeface="Poppins"/>
              </a:rPr>
              <a:t>Seleccione una forma de </a:t>
            </a:r>
            <a:br>
              <a:rPr lang="es" sz="1600">
                <a:solidFill>
                  <a:srgbClr val="9E9E9E"/>
                </a:solidFill>
                <a:latin typeface="Poppins"/>
                <a:ea typeface="Poppins"/>
                <a:cs typeface="Poppins"/>
                <a:sym typeface="Poppins"/>
              </a:rPr>
            </a:br>
            <a:r>
              <a:rPr lang="es" sz="1600">
                <a:solidFill>
                  <a:srgbClr val="9E9E9E"/>
                </a:solidFill>
                <a:latin typeface="Poppins"/>
                <a:ea typeface="Poppins"/>
                <a:cs typeface="Poppins"/>
                <a:sym typeface="Poppins"/>
              </a:rPr>
              <a:t>aplicar un principio rector:</a:t>
            </a:r>
            <a:endParaRPr sz="1600">
              <a:solidFill>
                <a:srgbClr val="9E9E9E"/>
              </a:solidFill>
              <a:latin typeface="Poppins"/>
              <a:ea typeface="Poppins"/>
              <a:cs typeface="Poppins"/>
              <a:sym typeface="Poppins"/>
            </a:endParaRPr>
          </a:p>
        </p:txBody>
      </p:sp>
      <p:sp>
        <p:nvSpPr>
          <p:cNvPr id="828" name="Google Shape;828;p38"/>
          <p:cNvSpPr/>
          <p:nvPr/>
        </p:nvSpPr>
        <p:spPr>
          <a:xfrm>
            <a:off x="4843963" y="930975"/>
            <a:ext cx="3729300" cy="947100"/>
          </a:xfrm>
          <a:prstGeom prst="roundRect">
            <a:avLst>
              <a:gd name="adj" fmla="val 16667"/>
            </a:avLst>
          </a:prstGeom>
          <a:noFill/>
          <a:ln w="19050" cap="flat" cmpd="sng">
            <a:solidFill>
              <a:srgbClr val="6D9EEB"/>
            </a:solidFill>
            <a:prstDash val="solid"/>
            <a:round/>
            <a:headEnd type="none" w="sm" len="sm"/>
            <a:tailEnd type="none" w="sm" len="sm"/>
          </a:ln>
        </p:spPr>
        <p:txBody>
          <a:bodyPr spcFirstLastPara="1" wrap="square" lIns="306000" tIns="126000" rIns="162000" bIns="126000" anchor="ctr" anchorCtr="0">
            <a:noAutofit/>
          </a:bodyPr>
          <a:lstStyle/>
          <a:p>
            <a:pPr marL="0" lvl="0" indent="0" algn="l" rtl="0">
              <a:spcBef>
                <a:spcPts val="0"/>
              </a:spcBef>
              <a:spcAft>
                <a:spcPts val="0"/>
              </a:spcAft>
              <a:buClr>
                <a:schemeClr val="dk1"/>
              </a:buClr>
              <a:buSzPts val="1100"/>
              <a:buFont typeface="Arial"/>
              <a:buNone/>
            </a:pPr>
            <a:r>
              <a:rPr lang="es" sz="1200">
                <a:solidFill>
                  <a:srgbClr val="134F5C"/>
                </a:solidFill>
                <a:latin typeface="Poppins"/>
                <a:ea typeface="Poppins"/>
                <a:cs typeface="Poppins"/>
                <a:sym typeface="Poppins"/>
              </a:rPr>
              <a:t>La invité a pasar y le pedí a la mamá </a:t>
            </a:r>
            <a:br>
              <a:rPr lang="es" sz="1200">
                <a:solidFill>
                  <a:srgbClr val="134F5C"/>
                </a:solidFill>
                <a:latin typeface="Poppins"/>
                <a:ea typeface="Poppins"/>
                <a:cs typeface="Poppins"/>
                <a:sym typeface="Poppins"/>
              </a:rPr>
            </a:br>
            <a:r>
              <a:rPr lang="es" sz="1200">
                <a:solidFill>
                  <a:srgbClr val="134F5C"/>
                </a:solidFill>
                <a:latin typeface="Poppins"/>
                <a:ea typeface="Poppins"/>
                <a:cs typeface="Poppins"/>
                <a:sym typeface="Poppins"/>
              </a:rPr>
              <a:t>que se quedara fuera del consultorio para que Jennifer se sintiera más presionada.</a:t>
            </a:r>
            <a:endParaRPr sz="1200">
              <a:solidFill>
                <a:srgbClr val="134F5C"/>
              </a:solidFill>
              <a:latin typeface="Century Gothic"/>
              <a:ea typeface="Century Gothic"/>
              <a:cs typeface="Century Gothic"/>
              <a:sym typeface="Century Gothic"/>
            </a:endParaRPr>
          </a:p>
        </p:txBody>
      </p:sp>
      <p:sp>
        <p:nvSpPr>
          <p:cNvPr id="829" name="Google Shape;829;p38"/>
          <p:cNvSpPr/>
          <p:nvPr/>
        </p:nvSpPr>
        <p:spPr>
          <a:xfrm>
            <a:off x="4844136" y="3871131"/>
            <a:ext cx="3729300" cy="993000"/>
          </a:xfrm>
          <a:prstGeom prst="roundRect">
            <a:avLst>
              <a:gd name="adj" fmla="val 16667"/>
            </a:avLst>
          </a:prstGeom>
          <a:noFill/>
          <a:ln w="19050" cap="flat" cmpd="sng">
            <a:solidFill>
              <a:srgbClr val="6D9EEB"/>
            </a:solidFill>
            <a:prstDash val="solid"/>
            <a:round/>
            <a:headEnd type="none" w="sm" len="sm"/>
            <a:tailEnd type="none" w="sm" len="sm"/>
          </a:ln>
        </p:spPr>
        <p:txBody>
          <a:bodyPr spcFirstLastPara="1" wrap="square" lIns="306000" tIns="126000" rIns="162000" bIns="126000" anchor="ctr" anchorCtr="0">
            <a:noAutofit/>
          </a:bodyPr>
          <a:lstStyle/>
          <a:p>
            <a:pPr marL="0" lvl="0" indent="0" algn="l" rtl="0">
              <a:spcBef>
                <a:spcPts val="0"/>
              </a:spcBef>
              <a:spcAft>
                <a:spcPts val="0"/>
              </a:spcAft>
              <a:buClr>
                <a:schemeClr val="dk1"/>
              </a:buClr>
              <a:buSzPts val="1100"/>
              <a:buFont typeface="Arial"/>
              <a:buNone/>
            </a:pPr>
            <a:r>
              <a:rPr lang="es" sz="1200">
                <a:solidFill>
                  <a:srgbClr val="134F5C"/>
                </a:solidFill>
                <a:latin typeface="Poppins"/>
                <a:ea typeface="Poppins"/>
                <a:cs typeface="Poppins"/>
                <a:sym typeface="Poppins"/>
              </a:rPr>
              <a:t>La invité a pasar con mucha insistencia y para que no se preocupara evité comentarle los procedimientos que le íbamos a aplicar.</a:t>
            </a:r>
            <a:endParaRPr sz="1200">
              <a:solidFill>
                <a:srgbClr val="134F5C"/>
              </a:solidFill>
              <a:latin typeface="Poppins"/>
              <a:ea typeface="Poppins"/>
              <a:cs typeface="Poppins"/>
              <a:sym typeface="Poppins"/>
            </a:endParaRPr>
          </a:p>
        </p:txBody>
      </p:sp>
      <p:sp>
        <p:nvSpPr>
          <p:cNvPr id="830" name="Google Shape;830;p38"/>
          <p:cNvSpPr/>
          <p:nvPr/>
        </p:nvSpPr>
        <p:spPr>
          <a:xfrm>
            <a:off x="4844150" y="2020404"/>
            <a:ext cx="3729300" cy="1705200"/>
          </a:xfrm>
          <a:prstGeom prst="roundRect">
            <a:avLst>
              <a:gd name="adj" fmla="val 16667"/>
            </a:avLst>
          </a:prstGeom>
          <a:noFill/>
          <a:ln w="19050" cap="flat" cmpd="sng">
            <a:solidFill>
              <a:srgbClr val="6D9EEB"/>
            </a:solidFill>
            <a:prstDash val="solid"/>
            <a:round/>
            <a:headEnd type="none" w="sm" len="sm"/>
            <a:tailEnd type="none" w="sm" len="sm"/>
          </a:ln>
        </p:spPr>
        <p:txBody>
          <a:bodyPr spcFirstLastPara="1" wrap="square" lIns="306000" tIns="126000" rIns="162000" bIns="126000" anchor="ctr" anchorCtr="0">
            <a:noAutofit/>
          </a:bodyPr>
          <a:lstStyle/>
          <a:p>
            <a:pPr marL="0" lvl="0" indent="0" algn="l" rtl="0">
              <a:spcBef>
                <a:spcPts val="0"/>
              </a:spcBef>
              <a:spcAft>
                <a:spcPts val="0"/>
              </a:spcAft>
              <a:buClr>
                <a:schemeClr val="dk1"/>
              </a:buClr>
              <a:buSzPts val="1100"/>
              <a:buFont typeface="Arial"/>
              <a:buNone/>
            </a:pPr>
            <a:r>
              <a:rPr lang="es" sz="1200">
                <a:solidFill>
                  <a:srgbClr val="134F5C"/>
                </a:solidFill>
                <a:latin typeface="Poppins"/>
                <a:ea typeface="Poppins"/>
                <a:cs typeface="Poppins"/>
                <a:sym typeface="Poppins"/>
              </a:rPr>
              <a:t>Le consulté si tenía alguna preocupación y si deseaba que su mamá la acompañara al consultorio. Además le expliqué los procedimientos que íbamos a realizar, y aproveché para conversar sobre otros servicios relacionados a la salud sexual y salud reproductiva. </a:t>
            </a:r>
            <a:endParaRPr sz="1200">
              <a:solidFill>
                <a:srgbClr val="134F5C"/>
              </a:solidFill>
              <a:latin typeface="Poppins"/>
              <a:ea typeface="Poppins"/>
              <a:cs typeface="Poppins"/>
              <a:sym typeface="Poppins"/>
            </a:endParaRPr>
          </a:p>
        </p:txBody>
      </p:sp>
      <p:grpSp>
        <p:nvGrpSpPr>
          <p:cNvPr id="831" name="Google Shape;831;p38"/>
          <p:cNvGrpSpPr/>
          <p:nvPr/>
        </p:nvGrpSpPr>
        <p:grpSpPr>
          <a:xfrm>
            <a:off x="4712975" y="1066550"/>
            <a:ext cx="359101" cy="431100"/>
            <a:chOff x="4627250" y="1014175"/>
            <a:chExt cx="359101" cy="431100"/>
          </a:xfrm>
        </p:grpSpPr>
        <p:sp>
          <p:nvSpPr>
            <p:cNvPr id="832" name="Google Shape;832;p38"/>
            <p:cNvSpPr/>
            <p:nvPr/>
          </p:nvSpPr>
          <p:spPr>
            <a:xfrm>
              <a:off x="4627251" y="1055476"/>
              <a:ext cx="359100" cy="3633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8"/>
            <p:cNvSpPr txBox="1"/>
            <p:nvPr/>
          </p:nvSpPr>
          <p:spPr>
            <a:xfrm>
              <a:off x="4627250" y="10141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A</a:t>
              </a:r>
              <a:endParaRPr sz="1600">
                <a:solidFill>
                  <a:schemeClr val="lt1"/>
                </a:solidFill>
              </a:endParaRPr>
            </a:p>
          </p:txBody>
        </p:sp>
      </p:grpSp>
      <p:grpSp>
        <p:nvGrpSpPr>
          <p:cNvPr id="834" name="Google Shape;834;p38"/>
          <p:cNvGrpSpPr/>
          <p:nvPr/>
        </p:nvGrpSpPr>
        <p:grpSpPr>
          <a:xfrm>
            <a:off x="4712975" y="2160881"/>
            <a:ext cx="359101" cy="431100"/>
            <a:chOff x="4627250" y="1162290"/>
            <a:chExt cx="359101" cy="431100"/>
          </a:xfrm>
        </p:grpSpPr>
        <p:sp>
          <p:nvSpPr>
            <p:cNvPr id="835" name="Google Shape;835;p38"/>
            <p:cNvSpPr/>
            <p:nvPr/>
          </p:nvSpPr>
          <p:spPr>
            <a:xfrm>
              <a:off x="4627251" y="1200475"/>
              <a:ext cx="359100" cy="3633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8"/>
            <p:cNvSpPr txBox="1"/>
            <p:nvPr/>
          </p:nvSpPr>
          <p:spPr>
            <a:xfrm>
              <a:off x="4627250" y="1162290"/>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B</a:t>
              </a:r>
              <a:endParaRPr sz="1600">
                <a:solidFill>
                  <a:schemeClr val="lt1"/>
                </a:solidFill>
              </a:endParaRPr>
            </a:p>
          </p:txBody>
        </p:sp>
      </p:grpSp>
      <p:grpSp>
        <p:nvGrpSpPr>
          <p:cNvPr id="837" name="Google Shape;837;p38"/>
          <p:cNvGrpSpPr/>
          <p:nvPr/>
        </p:nvGrpSpPr>
        <p:grpSpPr>
          <a:xfrm>
            <a:off x="4712975" y="4006481"/>
            <a:ext cx="359101" cy="431100"/>
            <a:chOff x="4627250" y="1166575"/>
            <a:chExt cx="359101" cy="431100"/>
          </a:xfrm>
        </p:grpSpPr>
        <p:sp>
          <p:nvSpPr>
            <p:cNvPr id="838" name="Google Shape;838;p38"/>
            <p:cNvSpPr/>
            <p:nvPr/>
          </p:nvSpPr>
          <p:spPr>
            <a:xfrm>
              <a:off x="4627251" y="1200475"/>
              <a:ext cx="359100" cy="3633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8"/>
            <p:cNvSpPr txBox="1"/>
            <p:nvPr/>
          </p:nvSpPr>
          <p:spPr>
            <a:xfrm>
              <a:off x="4627250" y="11665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C</a:t>
              </a:r>
              <a:endParaRPr sz="1600">
                <a:solidFill>
                  <a:schemeClr val="lt1"/>
                </a:solidFill>
              </a:endParaRPr>
            </a:p>
          </p:txBody>
        </p:sp>
      </p:grpSp>
      <p:pic>
        <p:nvPicPr>
          <p:cNvPr id="840" name="Google Shape;840;p38"/>
          <p:cNvPicPr preferRelativeResize="0"/>
          <p:nvPr/>
        </p:nvPicPr>
        <p:blipFill>
          <a:blip r:embed="rId4">
            <a:alphaModFix/>
          </a:blip>
          <a:stretch>
            <a:fillRect/>
          </a:stretch>
        </p:blipFill>
        <p:spPr>
          <a:xfrm>
            <a:off x="1704619" y="352947"/>
            <a:ext cx="525600" cy="475200"/>
          </a:xfrm>
          <a:prstGeom prst="flowChartConnector">
            <a:avLst/>
          </a:prstGeom>
          <a:noFill/>
          <a:ln>
            <a:noFill/>
          </a:ln>
        </p:spPr>
      </p:pic>
      <p:pic>
        <p:nvPicPr>
          <p:cNvPr id="841" name="Google Shape;841;p38"/>
          <p:cNvPicPr preferRelativeResize="0"/>
          <p:nvPr/>
        </p:nvPicPr>
        <p:blipFill>
          <a:blip r:embed="rId5">
            <a:alphaModFix/>
          </a:blip>
          <a:stretch>
            <a:fillRect/>
          </a:stretch>
        </p:blipFill>
        <p:spPr>
          <a:xfrm>
            <a:off x="520000" y="1939789"/>
            <a:ext cx="3989276" cy="3234936"/>
          </a:xfrm>
          <a:prstGeom prst="rect">
            <a:avLst/>
          </a:prstGeom>
          <a:noFill/>
          <a:ln>
            <a:noFill/>
          </a:ln>
        </p:spPr>
      </p:pic>
      <p:sp>
        <p:nvSpPr>
          <p:cNvPr id="842" name="Google Shape;842;p38"/>
          <p:cNvSpPr/>
          <p:nvPr/>
        </p:nvSpPr>
        <p:spPr>
          <a:xfrm>
            <a:off x="586825" y="352950"/>
            <a:ext cx="1546800" cy="475200"/>
          </a:xfrm>
          <a:prstGeom prst="roundRect">
            <a:avLst>
              <a:gd name="adj" fmla="val 50000"/>
            </a:avLst>
          </a:prstGeom>
          <a:solidFill>
            <a:srgbClr val="0C5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600" b="1">
                <a:solidFill>
                  <a:srgbClr val="FFFFFF"/>
                </a:solidFill>
                <a:latin typeface="Century Gothic"/>
                <a:ea typeface="Century Gothic"/>
                <a:cs typeface="Century Gothic"/>
                <a:sym typeface="Century Gothic"/>
              </a:rPr>
              <a:t>Caso #3</a:t>
            </a:r>
            <a:endParaRPr sz="1600" b="1">
              <a:solidFill>
                <a:srgbClr val="FFFFFF"/>
              </a:solidFill>
              <a:latin typeface="Century Gothic"/>
              <a:ea typeface="Century Gothic"/>
              <a:cs typeface="Century Gothic"/>
              <a:sym typeface="Century Gothic"/>
            </a:endParaRPr>
          </a:p>
        </p:txBody>
      </p:sp>
      <p:sp>
        <p:nvSpPr>
          <p:cNvPr id="843" name="Google Shape;843;p38"/>
          <p:cNvSpPr txBox="1"/>
          <p:nvPr/>
        </p:nvSpPr>
        <p:spPr>
          <a:xfrm>
            <a:off x="586825" y="877975"/>
            <a:ext cx="1567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a:solidFill>
                  <a:srgbClr val="0B5394"/>
                </a:solidFill>
                <a:latin typeface="Poppins"/>
                <a:ea typeface="Poppins"/>
                <a:cs typeface="Poppins"/>
                <a:sym typeface="Poppins"/>
              </a:rPr>
              <a:t>Click en el ícono para escuchar el caso.</a:t>
            </a:r>
            <a:endParaRPr sz="900">
              <a:solidFill>
                <a:srgbClr val="0B5394"/>
              </a:solidFill>
              <a:latin typeface="Poppins"/>
              <a:ea typeface="Poppins"/>
              <a:cs typeface="Poppins"/>
              <a:sym typeface="Poppins"/>
            </a:endParaRPr>
          </a:p>
        </p:txBody>
      </p:sp>
      <p:sp>
        <p:nvSpPr>
          <p:cNvPr id="844" name="Google Shape;844;p38">
            <a:hlinkClick r:id="" action="ppaction://hlinkshowjump?jump=previousslide"/>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5" name="Google Shape;845;p38"/>
          <p:cNvPicPr preferRelativeResize="0"/>
          <p:nvPr/>
        </p:nvPicPr>
        <p:blipFill>
          <a:blip r:embed="rId6">
            <a:alphaModFix/>
          </a:blip>
          <a:stretch>
            <a:fillRect/>
          </a:stretch>
        </p:blipFill>
        <p:spPr>
          <a:xfrm>
            <a:off x="138957" y="2462775"/>
            <a:ext cx="145833" cy="218733"/>
          </a:xfrm>
          <a:prstGeom prst="rect">
            <a:avLst/>
          </a:prstGeom>
          <a:noFill/>
          <a:ln>
            <a:noFill/>
          </a:ln>
        </p:spPr>
      </p:pic>
      <p:sp>
        <p:nvSpPr>
          <p:cNvPr id="846" name="Google Shape;846;p38">
            <a:hlinkClick r:id="" action="ppaction://hlinkshowjump?jump=previousslide"/>
          </p:cNvPr>
          <p:cNvSpPr/>
          <p:nvPr/>
        </p:nvSpPr>
        <p:spPr>
          <a:xfrm rot="5400000">
            <a:off x="-99975" y="2262150"/>
            <a:ext cx="495300" cy="619200"/>
          </a:xfrm>
          <a:prstGeom prst="round2SameRect">
            <a:avLst>
              <a:gd name="adj1" fmla="val 14089"/>
              <a:gd name="adj2" fmla="val 0"/>
            </a:avLst>
          </a:prstGeom>
          <a:solidFill>
            <a:srgbClr val="0B539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847" name="Google Shape;847;p38">
            <a:hlinkClick r:id="" action="ppaction://hlinkshowjump?jump=previousslide"/>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8" name="Google Shape;848;p38"/>
          <p:cNvPicPr preferRelativeResize="0"/>
          <p:nvPr/>
        </p:nvPicPr>
        <p:blipFill rotWithShape="1">
          <a:blip r:embed="rId7">
            <a:alphaModFix/>
          </a:blip>
          <a:srcRect b="10"/>
          <a:stretch/>
        </p:blipFill>
        <p:spPr>
          <a:xfrm>
            <a:off x="108007" y="2462700"/>
            <a:ext cx="145833" cy="218733"/>
          </a:xfrm>
          <a:prstGeom prst="rect">
            <a:avLst/>
          </a:prstGeom>
          <a:noFill/>
          <a:ln>
            <a:noFill/>
          </a:ln>
        </p:spPr>
      </p:pic>
      <p:sp>
        <p:nvSpPr>
          <p:cNvPr id="849" name="Google Shape;849;p38">
            <a:hlinkClick r:id="rId8" action="ppaction://hlinksldjump"/>
          </p:cNvPr>
          <p:cNvSpPr/>
          <p:nvPr/>
        </p:nvSpPr>
        <p:spPr>
          <a:xfrm rot="-5400000">
            <a:off x="8763038" y="2271737"/>
            <a:ext cx="495300" cy="619200"/>
          </a:xfrm>
          <a:prstGeom prst="round2SameRect">
            <a:avLst>
              <a:gd name="adj1" fmla="val 14089"/>
              <a:gd name="adj2" fmla="val 0"/>
            </a:avLst>
          </a:prstGeom>
          <a:solidFill>
            <a:srgbClr val="0B539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850" name="Google Shape;850;p38">
            <a:hlinkClick r:id="rId8" action="ppaction://hlinksldjump"/>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51" name="Google Shape;851;p38"/>
          <p:cNvPicPr preferRelativeResize="0"/>
          <p:nvPr/>
        </p:nvPicPr>
        <p:blipFill rotWithShape="1">
          <a:blip r:embed="rId9">
            <a:alphaModFix/>
          </a:blip>
          <a:srcRect b="10"/>
          <a:stretch/>
        </p:blipFill>
        <p:spPr>
          <a:xfrm>
            <a:off x="8904523" y="2471654"/>
            <a:ext cx="145833" cy="218733"/>
          </a:xfrm>
          <a:prstGeom prst="rect">
            <a:avLst/>
          </a:prstGeom>
          <a:noFill/>
          <a:ln>
            <a:noFill/>
          </a:ln>
        </p:spPr>
      </p:pic>
      <p:pic>
        <p:nvPicPr>
          <p:cNvPr id="852" name="Google Shape;852;p38" title="Caso#3.mp3">
            <a:hlinkClick r:id="rId10"/>
          </p:cNvPr>
          <p:cNvPicPr preferRelativeResize="0"/>
          <p:nvPr/>
        </p:nvPicPr>
        <p:blipFill>
          <a:blip r:embed="rId11">
            <a:alphaModFix/>
          </a:blip>
          <a:stretch>
            <a:fillRect/>
          </a:stretch>
        </p:blipFill>
        <p:spPr>
          <a:xfrm>
            <a:off x="1627000" y="250125"/>
            <a:ext cx="680850" cy="680850"/>
          </a:xfrm>
          <a:prstGeom prst="rect">
            <a:avLst/>
          </a:prstGeom>
          <a:noFill/>
          <a:ln>
            <a:noFill/>
          </a:ln>
          <a:effectLst>
            <a:outerShdw blurRad="57150" dist="19050" dir="5400000" algn="bl" rotWithShape="0">
              <a:srgbClr val="000000">
                <a:alpha val="50000"/>
              </a:srgbClr>
            </a:outerShdw>
          </a:effectLst>
        </p:spPr>
      </p:pic>
      <p:pic>
        <p:nvPicPr>
          <p:cNvPr id="853" name="Google Shape;853;p38"/>
          <p:cNvPicPr preferRelativeResize="0"/>
          <p:nvPr/>
        </p:nvPicPr>
        <p:blipFill rotWithShape="1">
          <a:blip r:embed="rId12">
            <a:alphaModFix/>
          </a:blip>
          <a:srcRect/>
          <a:stretch/>
        </p:blipFill>
        <p:spPr>
          <a:xfrm>
            <a:off x="1858722" y="678720"/>
            <a:ext cx="546950" cy="615325"/>
          </a:xfrm>
          <a:prstGeom prst="rect">
            <a:avLst/>
          </a:prstGeom>
          <a:noFill/>
          <a:ln>
            <a:noFill/>
          </a:ln>
        </p:spPr>
      </p:pic>
      <p:pic>
        <p:nvPicPr>
          <p:cNvPr id="854" name="Google Shape;854;p38"/>
          <p:cNvPicPr preferRelativeResize="0"/>
          <p:nvPr/>
        </p:nvPicPr>
        <p:blipFill rotWithShape="1">
          <a:blip r:embed="rId13">
            <a:alphaModFix amt="78000"/>
          </a:blip>
          <a:srcRect/>
          <a:stretch/>
        </p:blipFill>
        <p:spPr>
          <a:xfrm>
            <a:off x="0" y="1300"/>
            <a:ext cx="9144000" cy="5173424"/>
          </a:xfrm>
          <a:prstGeom prst="rect">
            <a:avLst/>
          </a:prstGeom>
          <a:noFill/>
          <a:ln>
            <a:noFill/>
          </a:ln>
        </p:spPr>
      </p:pic>
      <p:sp>
        <p:nvSpPr>
          <p:cNvPr id="855" name="Google Shape;855;p38">
            <a:hlinkClick r:id="rId14" action="ppaction://hlinksldjump"/>
          </p:cNvPr>
          <p:cNvSpPr/>
          <p:nvPr/>
        </p:nvSpPr>
        <p:spPr>
          <a:xfrm rot="5400000">
            <a:off x="-99975" y="2262150"/>
            <a:ext cx="495300" cy="619200"/>
          </a:xfrm>
          <a:prstGeom prst="round2SameRect">
            <a:avLst>
              <a:gd name="adj1" fmla="val 14089"/>
              <a:gd name="adj2" fmla="val 0"/>
            </a:avLst>
          </a:prstGeom>
          <a:solidFill>
            <a:srgbClr val="99999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a:p>
        </p:txBody>
      </p:sp>
      <p:sp>
        <p:nvSpPr>
          <p:cNvPr id="856" name="Google Shape;856;p38">
            <a:hlinkClick r:id="" action="ppaction://hlinkshowjump?jump=previousslide"/>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57" name="Google Shape;857;p38">
            <a:hlinkClick r:id="rId14" action="ppaction://hlinksldjump"/>
          </p:cNvPr>
          <p:cNvPicPr preferRelativeResize="0"/>
          <p:nvPr/>
        </p:nvPicPr>
        <p:blipFill rotWithShape="1">
          <a:blip r:embed="rId7">
            <a:alphaModFix/>
          </a:blip>
          <a:srcRect b="10"/>
          <a:stretch/>
        </p:blipFill>
        <p:spPr>
          <a:xfrm>
            <a:off x="108007" y="2462700"/>
            <a:ext cx="145833" cy="218733"/>
          </a:xfrm>
          <a:prstGeom prst="rect">
            <a:avLst/>
          </a:prstGeom>
          <a:noFill/>
          <a:ln>
            <a:noFill/>
          </a:ln>
        </p:spPr>
      </p:pic>
      <p:sp>
        <p:nvSpPr>
          <p:cNvPr id="858" name="Google Shape;858;p38"/>
          <p:cNvSpPr/>
          <p:nvPr/>
        </p:nvSpPr>
        <p:spPr>
          <a:xfrm rot="5400000">
            <a:off x="4262900" y="4011525"/>
            <a:ext cx="315600" cy="4110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8"/>
          <p:cNvSpPr/>
          <p:nvPr/>
        </p:nvSpPr>
        <p:spPr>
          <a:xfrm>
            <a:off x="1078839" y="2324100"/>
            <a:ext cx="3278400" cy="26166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500" b="1">
                <a:solidFill>
                  <a:srgbClr val="1155CC"/>
                </a:solidFill>
                <a:latin typeface="Poppins"/>
                <a:ea typeface="Poppins"/>
                <a:cs typeface="Poppins"/>
                <a:sym typeface="Poppins"/>
              </a:rPr>
              <a:t>¡Incorrecto! </a:t>
            </a:r>
            <a:r>
              <a:rPr lang="es" sz="1500">
                <a:solidFill>
                  <a:srgbClr val="1155CC"/>
                </a:solidFill>
                <a:latin typeface="Poppins"/>
                <a:ea typeface="Poppins"/>
                <a:cs typeface="Poppins"/>
                <a:sym typeface="Poppins"/>
              </a:rPr>
              <a:t>Antes de iniciar una consulta comuníquele a la adolescente los procedimientos a seguir de manera clara y sencilla, consulte por dudas que le hayan quedado y promueva en la adolescente el empoderamiento para asumir el autocuidado de su salud y la continuidad en sus tratamientos.</a:t>
            </a:r>
            <a:endParaRPr sz="1500">
              <a:solidFill>
                <a:srgbClr val="1155CC"/>
              </a:solidFill>
              <a:latin typeface="Poppins"/>
              <a:ea typeface="Poppins"/>
              <a:cs typeface="Poppins"/>
              <a:sym typeface="Poppins"/>
            </a:endParaRPr>
          </a:p>
        </p:txBody>
      </p:sp>
      <p:sp>
        <p:nvSpPr>
          <p:cNvPr id="860" name="Google Shape;860;p38"/>
          <p:cNvSpPr/>
          <p:nvPr/>
        </p:nvSpPr>
        <p:spPr>
          <a:xfrm>
            <a:off x="4835175" y="3863175"/>
            <a:ext cx="3738300" cy="1023300"/>
          </a:xfrm>
          <a:prstGeom prst="roundRect">
            <a:avLst>
              <a:gd name="adj" fmla="val 16667"/>
            </a:avLst>
          </a:prstGeom>
          <a:solidFill>
            <a:srgbClr val="3C78D8"/>
          </a:solidFill>
          <a:ln>
            <a:noFill/>
          </a:ln>
        </p:spPr>
        <p:txBody>
          <a:bodyPr spcFirstLastPara="1" wrap="square" lIns="306000" tIns="126000" rIns="162000" bIns="126000" anchor="ctr" anchorCtr="0">
            <a:noAutofit/>
          </a:bodyPr>
          <a:lstStyle/>
          <a:p>
            <a:pPr marL="0" lvl="0" indent="0" algn="l" rtl="0">
              <a:spcBef>
                <a:spcPts val="0"/>
              </a:spcBef>
              <a:spcAft>
                <a:spcPts val="0"/>
              </a:spcAft>
              <a:buNone/>
            </a:pPr>
            <a:r>
              <a:rPr lang="es" sz="1200">
                <a:solidFill>
                  <a:srgbClr val="FFFFFF"/>
                </a:solidFill>
                <a:latin typeface="Poppins"/>
                <a:ea typeface="Poppins"/>
                <a:cs typeface="Poppins"/>
                <a:sym typeface="Poppins"/>
              </a:rPr>
              <a:t>La invité a pasar con mucha insistencia y para que no se preocupara evité comentarle los procedimientos que le íbamos a aplicar.</a:t>
            </a:r>
            <a:endParaRPr sz="1200">
              <a:solidFill>
                <a:srgbClr val="FFFFFF"/>
              </a:solidFill>
              <a:latin typeface="Poppins"/>
              <a:ea typeface="Poppins"/>
              <a:cs typeface="Poppins"/>
              <a:sym typeface="Poppins"/>
            </a:endParaRPr>
          </a:p>
        </p:txBody>
      </p:sp>
      <p:grpSp>
        <p:nvGrpSpPr>
          <p:cNvPr id="861" name="Google Shape;861;p38"/>
          <p:cNvGrpSpPr/>
          <p:nvPr/>
        </p:nvGrpSpPr>
        <p:grpSpPr>
          <a:xfrm>
            <a:off x="4712975" y="4006475"/>
            <a:ext cx="359101" cy="431100"/>
            <a:chOff x="4627250" y="1166575"/>
            <a:chExt cx="359101" cy="431100"/>
          </a:xfrm>
        </p:grpSpPr>
        <p:sp>
          <p:nvSpPr>
            <p:cNvPr id="862" name="Google Shape;862;p38"/>
            <p:cNvSpPr/>
            <p:nvPr/>
          </p:nvSpPr>
          <p:spPr>
            <a:xfrm>
              <a:off x="4627251" y="1200475"/>
              <a:ext cx="359100" cy="3633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8"/>
            <p:cNvSpPr txBox="1"/>
            <p:nvPr/>
          </p:nvSpPr>
          <p:spPr>
            <a:xfrm>
              <a:off x="4627250" y="11665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C</a:t>
              </a:r>
              <a:endParaRPr sz="1600">
                <a:solidFill>
                  <a:schemeClr val="lt1"/>
                </a:solidFill>
              </a:endParaRPr>
            </a:p>
          </p:txBody>
        </p:sp>
      </p:grpSp>
      <p:sp>
        <p:nvSpPr>
          <p:cNvPr id="864" name="Google Shape;864;p38">
            <a:hlinkClick r:id="rId8" action="ppaction://hlinksldjump"/>
          </p:cNvPr>
          <p:cNvSpPr/>
          <p:nvPr/>
        </p:nvSpPr>
        <p:spPr>
          <a:xfrm rot="-5400000">
            <a:off x="8763038" y="2271737"/>
            <a:ext cx="495300" cy="619200"/>
          </a:xfrm>
          <a:prstGeom prst="round2SameRect">
            <a:avLst>
              <a:gd name="adj1" fmla="val 14089"/>
              <a:gd name="adj2" fmla="val 0"/>
            </a:avLst>
          </a:prstGeom>
          <a:solidFill>
            <a:srgbClr val="99999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a:p>
        </p:txBody>
      </p:sp>
      <p:sp>
        <p:nvSpPr>
          <p:cNvPr id="865" name="Google Shape;865;p38">
            <a:hlinkClick r:id="" action="ppaction://hlinkshowjump?jump=nextslide"/>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6" name="Google Shape;866;p38">
            <a:hlinkClick r:id="rId8" action="ppaction://hlinksldjump"/>
          </p:cNvPr>
          <p:cNvPicPr preferRelativeResize="0"/>
          <p:nvPr/>
        </p:nvPicPr>
        <p:blipFill rotWithShape="1">
          <a:blip r:embed="rId7">
            <a:alphaModFix/>
          </a:blip>
          <a:srcRect b="10"/>
          <a:stretch/>
        </p:blipFill>
        <p:spPr>
          <a:xfrm rot="10800000">
            <a:off x="8874332" y="2471988"/>
            <a:ext cx="145833" cy="218733"/>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7F9F2"/>
        </a:solidFill>
        <a:effectLst/>
      </p:bgPr>
    </p:bg>
    <p:spTree>
      <p:nvGrpSpPr>
        <p:cNvPr id="1" name="Shape 870"/>
        <p:cNvGrpSpPr/>
        <p:nvPr/>
      </p:nvGrpSpPr>
      <p:grpSpPr>
        <a:xfrm>
          <a:off x="0" y="0"/>
          <a:ext cx="0" cy="0"/>
          <a:chOff x="0" y="0"/>
          <a:chExt cx="0" cy="0"/>
        </a:xfrm>
      </p:grpSpPr>
      <p:pic>
        <p:nvPicPr>
          <p:cNvPr id="871" name="Google Shape;871;p39"/>
          <p:cNvPicPr preferRelativeResize="0"/>
          <p:nvPr/>
        </p:nvPicPr>
        <p:blipFill rotWithShape="1">
          <a:blip r:embed="rId5">
            <a:alphaModFix amt="86000"/>
          </a:blip>
          <a:srcRect/>
          <a:stretch/>
        </p:blipFill>
        <p:spPr>
          <a:xfrm rot="2700000">
            <a:off x="512612" y="1542463"/>
            <a:ext cx="3753901" cy="3164626"/>
          </a:xfrm>
          <a:prstGeom prst="rect">
            <a:avLst/>
          </a:prstGeom>
          <a:noFill/>
          <a:ln>
            <a:noFill/>
          </a:ln>
        </p:spPr>
      </p:pic>
      <p:sp>
        <p:nvSpPr>
          <p:cNvPr id="872" name="Google Shape;872;p39"/>
          <p:cNvSpPr/>
          <p:nvPr/>
        </p:nvSpPr>
        <p:spPr>
          <a:xfrm>
            <a:off x="586825" y="352950"/>
            <a:ext cx="1546800" cy="475200"/>
          </a:xfrm>
          <a:prstGeom prst="roundRect">
            <a:avLst>
              <a:gd name="adj" fmla="val 50000"/>
            </a:avLst>
          </a:prstGeom>
          <a:solidFill>
            <a:srgbClr val="0C5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600" b="1">
                <a:solidFill>
                  <a:srgbClr val="FFFFFF"/>
                </a:solidFill>
                <a:latin typeface="Century Gothic"/>
                <a:ea typeface="Century Gothic"/>
                <a:cs typeface="Century Gothic"/>
                <a:sym typeface="Century Gothic"/>
              </a:rPr>
              <a:t>Caso #4</a:t>
            </a:r>
            <a:endParaRPr sz="1600" b="1">
              <a:solidFill>
                <a:srgbClr val="FFFFFF"/>
              </a:solidFill>
              <a:latin typeface="Century Gothic"/>
              <a:ea typeface="Century Gothic"/>
              <a:cs typeface="Century Gothic"/>
              <a:sym typeface="Century Gothic"/>
            </a:endParaRPr>
          </a:p>
        </p:txBody>
      </p:sp>
      <p:sp>
        <p:nvSpPr>
          <p:cNvPr id="873" name="Google Shape;873;p39"/>
          <p:cNvSpPr txBox="1"/>
          <p:nvPr/>
        </p:nvSpPr>
        <p:spPr>
          <a:xfrm>
            <a:off x="586825" y="877975"/>
            <a:ext cx="1567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a:solidFill>
                  <a:srgbClr val="0B8F92"/>
                </a:solidFill>
                <a:latin typeface="Poppins"/>
                <a:ea typeface="Poppins"/>
                <a:cs typeface="Poppins"/>
                <a:sym typeface="Poppins"/>
              </a:rPr>
              <a:t>Dé click en el ícono para escuchar el caso.</a:t>
            </a:r>
            <a:endParaRPr sz="900">
              <a:solidFill>
                <a:srgbClr val="0B8F92"/>
              </a:solidFill>
              <a:latin typeface="Poppins"/>
              <a:ea typeface="Poppins"/>
              <a:cs typeface="Poppins"/>
              <a:sym typeface="Poppins"/>
            </a:endParaRPr>
          </a:p>
        </p:txBody>
      </p:sp>
      <p:pic>
        <p:nvPicPr>
          <p:cNvPr id="875" name="Google Shape;875;p39"/>
          <p:cNvPicPr preferRelativeResize="0"/>
          <p:nvPr/>
        </p:nvPicPr>
        <p:blipFill>
          <a:blip r:embed="rId6">
            <a:alphaModFix/>
          </a:blip>
          <a:stretch>
            <a:fillRect/>
          </a:stretch>
        </p:blipFill>
        <p:spPr>
          <a:xfrm>
            <a:off x="351899" y="2324106"/>
            <a:ext cx="4073224" cy="2841720"/>
          </a:xfrm>
          <a:prstGeom prst="rect">
            <a:avLst/>
          </a:prstGeom>
          <a:noFill/>
          <a:ln>
            <a:noFill/>
          </a:ln>
        </p:spPr>
      </p:pic>
      <p:sp>
        <p:nvSpPr>
          <p:cNvPr id="877" name="Google Shape;877;p39"/>
          <p:cNvSpPr/>
          <p:nvPr/>
        </p:nvSpPr>
        <p:spPr>
          <a:xfrm>
            <a:off x="4572000" y="0"/>
            <a:ext cx="42396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solidFill>
                <a:srgbClr val="38761D"/>
              </a:solidFill>
              <a:latin typeface="Poppins"/>
              <a:ea typeface="Poppins"/>
              <a:cs typeface="Poppins"/>
              <a:sym typeface="Poppins"/>
            </a:endParaRPr>
          </a:p>
        </p:txBody>
      </p:sp>
      <p:sp>
        <p:nvSpPr>
          <p:cNvPr id="878" name="Google Shape;878;p39"/>
          <p:cNvSpPr txBox="1"/>
          <p:nvPr/>
        </p:nvSpPr>
        <p:spPr>
          <a:xfrm>
            <a:off x="4789175" y="226800"/>
            <a:ext cx="3777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a:solidFill>
                  <a:srgbClr val="9E9E9E"/>
                </a:solidFill>
                <a:latin typeface="Poppins"/>
                <a:ea typeface="Poppins"/>
                <a:cs typeface="Poppins"/>
                <a:sym typeface="Poppins"/>
              </a:rPr>
              <a:t>Seleccione una forma de </a:t>
            </a:r>
            <a:br>
              <a:rPr lang="es" sz="1600">
                <a:solidFill>
                  <a:srgbClr val="9E9E9E"/>
                </a:solidFill>
                <a:latin typeface="Poppins"/>
                <a:ea typeface="Poppins"/>
                <a:cs typeface="Poppins"/>
                <a:sym typeface="Poppins"/>
              </a:rPr>
            </a:br>
            <a:r>
              <a:rPr lang="es" sz="1600">
                <a:solidFill>
                  <a:srgbClr val="9E9E9E"/>
                </a:solidFill>
                <a:latin typeface="Poppins"/>
                <a:ea typeface="Poppins"/>
                <a:cs typeface="Poppins"/>
                <a:sym typeface="Poppins"/>
              </a:rPr>
              <a:t>aplicar un principio rector:</a:t>
            </a:r>
            <a:endParaRPr sz="1600">
              <a:solidFill>
                <a:srgbClr val="9E9E9E"/>
              </a:solidFill>
              <a:latin typeface="Poppins"/>
              <a:ea typeface="Poppins"/>
              <a:cs typeface="Poppins"/>
              <a:sym typeface="Poppins"/>
            </a:endParaRPr>
          </a:p>
        </p:txBody>
      </p:sp>
      <p:sp>
        <p:nvSpPr>
          <p:cNvPr id="879" name="Google Shape;879;p39">
            <a:hlinkClick r:id="rId7" action="ppaction://hlinksldjump"/>
          </p:cNvPr>
          <p:cNvSpPr/>
          <p:nvPr/>
        </p:nvSpPr>
        <p:spPr>
          <a:xfrm>
            <a:off x="4946475" y="1056425"/>
            <a:ext cx="3626700" cy="1033500"/>
          </a:xfrm>
          <a:prstGeom prst="roundRect">
            <a:avLst>
              <a:gd name="adj" fmla="val 16667"/>
            </a:avLst>
          </a:prstGeom>
          <a:noFill/>
          <a:ln w="19050" cap="flat" cmpd="sng">
            <a:solidFill>
              <a:srgbClr val="3CA5A8"/>
            </a:solidFill>
            <a:prstDash val="solid"/>
            <a:round/>
            <a:headEnd type="none" w="sm" len="sm"/>
            <a:tailEnd type="none" w="sm" len="sm"/>
          </a:ln>
        </p:spPr>
        <p:txBody>
          <a:bodyPr spcFirstLastPara="1" wrap="square" lIns="306000" tIns="126000" rIns="162000" bIns="126000" anchor="ctr" anchorCtr="0">
            <a:noAutofit/>
          </a:bodyPr>
          <a:lstStyle/>
          <a:p>
            <a:pPr marL="0" lvl="0" indent="0" algn="l" rtl="0">
              <a:spcBef>
                <a:spcPts val="0"/>
              </a:spcBef>
              <a:spcAft>
                <a:spcPts val="0"/>
              </a:spcAft>
              <a:buNone/>
            </a:pPr>
            <a:r>
              <a:rPr lang="es" sz="1200">
                <a:solidFill>
                  <a:srgbClr val="134F5C"/>
                </a:solidFill>
                <a:latin typeface="Poppins"/>
                <a:ea typeface="Poppins"/>
                <a:cs typeface="Poppins"/>
                <a:sym typeface="Poppins"/>
              </a:rPr>
              <a:t>Me quedaban pocos minutos de la consulta, así que decidí enfocarme en la sesión con el niño de 2 años para que regresaran temprano a casa.</a:t>
            </a:r>
            <a:endParaRPr sz="1200">
              <a:solidFill>
                <a:srgbClr val="134F5C"/>
              </a:solidFill>
              <a:latin typeface="Century Gothic"/>
              <a:ea typeface="Century Gothic"/>
              <a:cs typeface="Century Gothic"/>
              <a:sym typeface="Century Gothic"/>
            </a:endParaRPr>
          </a:p>
        </p:txBody>
      </p:sp>
      <p:sp>
        <p:nvSpPr>
          <p:cNvPr id="880" name="Google Shape;880;p39">
            <a:hlinkClick r:id="rId8" action="ppaction://hlinksldjump"/>
          </p:cNvPr>
          <p:cNvSpPr/>
          <p:nvPr/>
        </p:nvSpPr>
        <p:spPr>
          <a:xfrm>
            <a:off x="4946650" y="3426125"/>
            <a:ext cx="3626700" cy="1348500"/>
          </a:xfrm>
          <a:prstGeom prst="roundRect">
            <a:avLst>
              <a:gd name="adj" fmla="val 16667"/>
            </a:avLst>
          </a:prstGeom>
          <a:noFill/>
          <a:ln w="19050" cap="flat" cmpd="sng">
            <a:solidFill>
              <a:srgbClr val="3CA5A8"/>
            </a:solidFill>
            <a:prstDash val="solid"/>
            <a:round/>
            <a:headEnd type="none" w="sm" len="sm"/>
            <a:tailEnd type="none" w="sm" len="sm"/>
          </a:ln>
        </p:spPr>
        <p:txBody>
          <a:bodyPr spcFirstLastPara="1" wrap="square" lIns="306000" tIns="126000" rIns="162000" bIns="126000" anchor="ctr" anchorCtr="0">
            <a:noAutofit/>
          </a:bodyPr>
          <a:lstStyle/>
          <a:p>
            <a:pPr marL="0" lvl="0" indent="0" algn="l" rtl="0">
              <a:spcBef>
                <a:spcPts val="0"/>
              </a:spcBef>
              <a:spcAft>
                <a:spcPts val="0"/>
              </a:spcAft>
              <a:buClr>
                <a:schemeClr val="dk1"/>
              </a:buClr>
              <a:buSzPts val="1100"/>
              <a:buFont typeface="Arial"/>
              <a:buNone/>
            </a:pPr>
            <a:r>
              <a:rPr lang="es" sz="1200">
                <a:solidFill>
                  <a:srgbClr val="134F5C"/>
                </a:solidFill>
                <a:latin typeface="Poppins"/>
                <a:ea typeface="Poppins"/>
                <a:cs typeface="Poppins"/>
                <a:sym typeface="Poppins"/>
              </a:rPr>
              <a:t>Al terminar la consulta de Joseth, le pregunté a Paula si deseaba quedarse 5 minutos extra para conversar conmigo, después de escucharla, apoyé a la familia para brindarle una cita individual en los próximos meses.</a:t>
            </a:r>
            <a:endParaRPr sz="1200">
              <a:solidFill>
                <a:srgbClr val="134F5C"/>
              </a:solidFill>
              <a:latin typeface="Poppins"/>
              <a:ea typeface="Poppins"/>
              <a:cs typeface="Poppins"/>
              <a:sym typeface="Poppins"/>
            </a:endParaRPr>
          </a:p>
        </p:txBody>
      </p:sp>
      <p:sp>
        <p:nvSpPr>
          <p:cNvPr id="881" name="Google Shape;881;p39">
            <a:hlinkClick r:id="rId9" action="ppaction://hlinksldjump"/>
          </p:cNvPr>
          <p:cNvSpPr/>
          <p:nvPr/>
        </p:nvSpPr>
        <p:spPr>
          <a:xfrm>
            <a:off x="4946650" y="2261525"/>
            <a:ext cx="3626700" cy="993000"/>
          </a:xfrm>
          <a:prstGeom prst="roundRect">
            <a:avLst>
              <a:gd name="adj" fmla="val 16667"/>
            </a:avLst>
          </a:prstGeom>
          <a:noFill/>
          <a:ln w="19050" cap="flat" cmpd="sng">
            <a:solidFill>
              <a:srgbClr val="3CA5A8"/>
            </a:solidFill>
            <a:prstDash val="solid"/>
            <a:round/>
            <a:headEnd type="none" w="sm" len="sm"/>
            <a:tailEnd type="none" w="sm" len="sm"/>
          </a:ln>
        </p:spPr>
        <p:txBody>
          <a:bodyPr spcFirstLastPara="1" wrap="square" lIns="306000" tIns="126000" rIns="162000" bIns="126000" anchor="ctr" anchorCtr="0">
            <a:noAutofit/>
          </a:bodyPr>
          <a:lstStyle/>
          <a:p>
            <a:pPr marL="0" lvl="0" indent="0" algn="l" rtl="0">
              <a:spcBef>
                <a:spcPts val="0"/>
              </a:spcBef>
              <a:spcAft>
                <a:spcPts val="0"/>
              </a:spcAft>
              <a:buClr>
                <a:schemeClr val="dk1"/>
              </a:buClr>
              <a:buSzPts val="1100"/>
              <a:buFont typeface="Arial"/>
              <a:buNone/>
            </a:pPr>
            <a:r>
              <a:rPr lang="es" sz="1200">
                <a:solidFill>
                  <a:srgbClr val="134F5C"/>
                </a:solidFill>
                <a:latin typeface="Poppins"/>
                <a:ea typeface="Poppins"/>
                <a:cs typeface="Poppins"/>
                <a:sym typeface="Poppins"/>
              </a:rPr>
              <a:t>Invité a Paula a conversar sobre sus preocupaciones durante la sesión, ella dijo que no deseaba hablar y decidió esperar afuera del consultorio.</a:t>
            </a:r>
            <a:endParaRPr sz="1200">
              <a:solidFill>
                <a:srgbClr val="134F5C"/>
              </a:solidFill>
              <a:latin typeface="Poppins"/>
              <a:ea typeface="Poppins"/>
              <a:cs typeface="Poppins"/>
              <a:sym typeface="Poppins"/>
            </a:endParaRPr>
          </a:p>
        </p:txBody>
      </p:sp>
      <p:grpSp>
        <p:nvGrpSpPr>
          <p:cNvPr id="882" name="Google Shape;882;p39"/>
          <p:cNvGrpSpPr/>
          <p:nvPr/>
        </p:nvGrpSpPr>
        <p:grpSpPr>
          <a:xfrm>
            <a:off x="4789175" y="1218950"/>
            <a:ext cx="359101" cy="431100"/>
            <a:chOff x="4627250" y="1166575"/>
            <a:chExt cx="359101" cy="431100"/>
          </a:xfrm>
        </p:grpSpPr>
        <p:sp>
          <p:nvSpPr>
            <p:cNvPr id="883" name="Google Shape;883;p39"/>
            <p:cNvSpPr/>
            <p:nvPr/>
          </p:nvSpPr>
          <p:spPr>
            <a:xfrm>
              <a:off x="4627251" y="1200475"/>
              <a:ext cx="359100" cy="363300"/>
            </a:xfrm>
            <a:prstGeom prst="ellipse">
              <a:avLst/>
            </a:prstGeom>
            <a:solidFill>
              <a:srgbClr val="0B8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9">
              <a:hlinkClick r:id="rId7" action="ppaction://hlinksldjump"/>
            </p:cNvPr>
            <p:cNvSpPr txBox="1"/>
            <p:nvPr/>
          </p:nvSpPr>
          <p:spPr>
            <a:xfrm>
              <a:off x="4627250" y="11665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dirty="0">
                  <a:solidFill>
                    <a:schemeClr val="lt1"/>
                  </a:solidFill>
                  <a:latin typeface="Poppins"/>
                  <a:ea typeface="Poppins"/>
                  <a:cs typeface="Poppins"/>
                  <a:sym typeface="Poppins"/>
                </a:rPr>
                <a:t>A</a:t>
              </a:r>
              <a:endParaRPr sz="1600" dirty="0">
                <a:solidFill>
                  <a:schemeClr val="lt1"/>
                </a:solidFill>
              </a:endParaRPr>
            </a:p>
          </p:txBody>
        </p:sp>
      </p:grpSp>
      <p:sp>
        <p:nvSpPr>
          <p:cNvPr id="886" name="Google Shape;886;p39"/>
          <p:cNvSpPr/>
          <p:nvPr/>
        </p:nvSpPr>
        <p:spPr>
          <a:xfrm>
            <a:off x="4789176" y="2466862"/>
            <a:ext cx="359100" cy="363300"/>
          </a:xfrm>
          <a:prstGeom prst="ellipse">
            <a:avLst/>
          </a:prstGeom>
          <a:solidFill>
            <a:srgbClr val="0B8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9">
            <a:hlinkClick r:id="rId9" action="ppaction://hlinksldjump"/>
          </p:cNvPr>
          <p:cNvSpPr txBox="1"/>
          <p:nvPr/>
        </p:nvSpPr>
        <p:spPr>
          <a:xfrm>
            <a:off x="4789175" y="24329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B</a:t>
            </a:r>
            <a:endParaRPr sz="1600">
              <a:solidFill>
                <a:schemeClr val="lt1"/>
              </a:solidFill>
            </a:endParaRPr>
          </a:p>
        </p:txBody>
      </p:sp>
      <p:sp>
        <p:nvSpPr>
          <p:cNvPr id="889" name="Google Shape;889;p39"/>
          <p:cNvSpPr/>
          <p:nvPr/>
        </p:nvSpPr>
        <p:spPr>
          <a:xfrm>
            <a:off x="4789176" y="3595375"/>
            <a:ext cx="359100" cy="363300"/>
          </a:xfrm>
          <a:prstGeom prst="ellipse">
            <a:avLst/>
          </a:prstGeom>
          <a:solidFill>
            <a:srgbClr val="0B8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9">
            <a:hlinkClick r:id="rId8" action="ppaction://hlinksldjump"/>
          </p:cNvPr>
          <p:cNvSpPr txBox="1"/>
          <p:nvPr/>
        </p:nvSpPr>
        <p:spPr>
          <a:xfrm>
            <a:off x="4789175" y="35614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C</a:t>
            </a:r>
            <a:endParaRPr sz="1600">
              <a:solidFill>
                <a:schemeClr val="lt1"/>
              </a:solidFill>
            </a:endParaRPr>
          </a:p>
        </p:txBody>
      </p:sp>
      <p:sp>
        <p:nvSpPr>
          <p:cNvPr id="891" name="Google Shape;891;p39">
            <a:hlinkClick r:id="" action="ppaction://hlinkshowjump?jump=previousslide"/>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2" name="Google Shape;892;p39"/>
          <p:cNvPicPr preferRelativeResize="0"/>
          <p:nvPr/>
        </p:nvPicPr>
        <p:blipFill>
          <a:blip r:embed="rId10">
            <a:alphaModFix/>
          </a:blip>
          <a:stretch>
            <a:fillRect/>
          </a:stretch>
        </p:blipFill>
        <p:spPr>
          <a:xfrm>
            <a:off x="138957" y="2462775"/>
            <a:ext cx="145833" cy="218733"/>
          </a:xfrm>
          <a:prstGeom prst="rect">
            <a:avLst/>
          </a:prstGeom>
          <a:noFill/>
          <a:ln>
            <a:noFill/>
          </a:ln>
        </p:spPr>
      </p:pic>
      <p:sp>
        <p:nvSpPr>
          <p:cNvPr id="893" name="Google Shape;893;p39">
            <a:hlinkClick r:id="rId11" action="ppaction://hlinksldjump"/>
          </p:cNvPr>
          <p:cNvSpPr/>
          <p:nvPr/>
        </p:nvSpPr>
        <p:spPr>
          <a:xfrm rot="5400000">
            <a:off x="-99975" y="2262150"/>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894" name="Google Shape;894;p39">
            <a:hlinkClick r:id="rId11" action="ppaction://hlinksldjump"/>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5" name="Google Shape;895;p39">
            <a:hlinkClick r:id="rId11" action="ppaction://hlinksldjump"/>
          </p:cNvPr>
          <p:cNvPicPr preferRelativeResize="0"/>
          <p:nvPr/>
        </p:nvPicPr>
        <p:blipFill rotWithShape="1">
          <a:blip r:embed="rId12">
            <a:alphaModFix/>
          </a:blip>
          <a:srcRect b="10"/>
          <a:stretch/>
        </p:blipFill>
        <p:spPr>
          <a:xfrm>
            <a:off x="108007" y="2462700"/>
            <a:ext cx="145833" cy="218733"/>
          </a:xfrm>
          <a:prstGeom prst="rect">
            <a:avLst/>
          </a:prstGeom>
          <a:noFill/>
          <a:ln>
            <a:noFill/>
          </a:ln>
        </p:spPr>
      </p:pic>
      <p:sp>
        <p:nvSpPr>
          <p:cNvPr id="896" name="Google Shape;896;p39">
            <a:hlinkClick r:id="rId13" action="ppaction://hlinksldjump"/>
          </p:cNvPr>
          <p:cNvSpPr/>
          <p:nvPr/>
        </p:nvSpPr>
        <p:spPr>
          <a:xfrm rot="-5400000">
            <a:off x="8763038" y="2271737"/>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897" name="Google Shape;897;p39">
            <a:hlinkClick r:id="rId13" action="ppaction://hlinksldjump"/>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8" name="Google Shape;898;p39">
            <a:hlinkClick r:id="rId13" action="ppaction://hlinksldjump"/>
          </p:cNvPr>
          <p:cNvPicPr preferRelativeResize="0"/>
          <p:nvPr/>
        </p:nvPicPr>
        <p:blipFill rotWithShape="1">
          <a:blip r:embed="rId12">
            <a:alphaModFix/>
          </a:blip>
          <a:srcRect b="10"/>
          <a:stretch/>
        </p:blipFill>
        <p:spPr>
          <a:xfrm rot="10800000">
            <a:off x="8904523" y="2471654"/>
            <a:ext cx="145833" cy="218733"/>
          </a:xfrm>
          <a:prstGeom prst="rect">
            <a:avLst/>
          </a:prstGeom>
          <a:noFill/>
          <a:ln>
            <a:noFill/>
          </a:ln>
        </p:spPr>
      </p:pic>
      <p:pic>
        <p:nvPicPr>
          <p:cNvPr id="899" name="Google Shape;899;p39"/>
          <p:cNvPicPr preferRelativeResize="0"/>
          <p:nvPr/>
        </p:nvPicPr>
        <p:blipFill rotWithShape="1">
          <a:blip r:embed="rId14">
            <a:alphaModFix/>
          </a:blip>
          <a:srcRect/>
          <a:stretch/>
        </p:blipFill>
        <p:spPr>
          <a:xfrm>
            <a:off x="1858722" y="678720"/>
            <a:ext cx="546950" cy="615325"/>
          </a:xfrm>
          <a:prstGeom prst="rect">
            <a:avLst/>
          </a:prstGeom>
          <a:noFill/>
          <a:ln>
            <a:noFill/>
          </a:ln>
        </p:spPr>
      </p:pic>
      <p:sp>
        <p:nvSpPr>
          <p:cNvPr id="31" name="Flowchart: Connector 30">
            <a:extLst>
              <a:ext uri="{FF2B5EF4-FFF2-40B4-BE49-F238E27FC236}">
                <a16:creationId xmlns="" xmlns:a16="http://schemas.microsoft.com/office/drawing/2014/main" id="{B4FCE6B9-A8C8-461D-87D2-2178C4FE3DD1}"/>
              </a:ext>
            </a:extLst>
          </p:cNvPr>
          <p:cNvSpPr/>
          <p:nvPr/>
        </p:nvSpPr>
        <p:spPr>
          <a:xfrm>
            <a:off x="1662749" y="400068"/>
            <a:ext cx="373682" cy="373682"/>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aso #4">
            <a:hlinkClick r:id="" action="ppaction://media"/>
            <a:extLst>
              <a:ext uri="{FF2B5EF4-FFF2-40B4-BE49-F238E27FC236}">
                <a16:creationId xmlns="" xmlns:a16="http://schemas.microsoft.com/office/drawing/2014/main" id="{87D93CB5-1E5C-4886-9C53-76DAAA089652}"/>
              </a:ext>
            </a:extLst>
          </p:cNvPr>
          <p:cNvPicPr>
            <a:picLocks noChangeAspect="1"/>
          </p:cNvPicPr>
          <p:nvPr>
            <a:audioFile r:link="rId2"/>
            <p:extLst>
              <p:ext uri="{DAA4B4D4-6D71-4841-9C94-3DE7FCFB9230}">
                <p14:media xmlns:p14="http://schemas.microsoft.com/office/powerpoint/2010/main" r:embed="rId1"/>
              </p:ext>
            </p:extLst>
          </p:nvPr>
        </p:nvPicPr>
        <p:blipFill>
          <a:blip r:embed="rId15">
            <a:duotone>
              <a:prstClr val="black"/>
              <a:srgbClr val="0D5D5E">
                <a:tint val="45000"/>
                <a:satMod val="400000"/>
              </a:srgbClr>
            </a:duotone>
          </a:blip>
          <a:stretch>
            <a:fillRect/>
          </a:stretch>
        </p:blipFill>
        <p:spPr>
          <a:xfrm>
            <a:off x="1694077" y="439555"/>
            <a:ext cx="329289" cy="3292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20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7F9F2"/>
        </a:solidFill>
        <a:effectLst/>
      </p:bgPr>
    </p:bg>
    <p:spTree>
      <p:nvGrpSpPr>
        <p:cNvPr id="1" name="Shape 903"/>
        <p:cNvGrpSpPr/>
        <p:nvPr/>
      </p:nvGrpSpPr>
      <p:grpSpPr>
        <a:xfrm>
          <a:off x="0" y="0"/>
          <a:ext cx="0" cy="0"/>
          <a:chOff x="0" y="0"/>
          <a:chExt cx="0" cy="0"/>
        </a:xfrm>
      </p:grpSpPr>
      <p:sp>
        <p:nvSpPr>
          <p:cNvPr id="904" name="Google Shape;904;p40"/>
          <p:cNvSpPr/>
          <p:nvPr/>
        </p:nvSpPr>
        <p:spPr>
          <a:xfrm>
            <a:off x="4495987" y="0"/>
            <a:ext cx="42396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solidFill>
                <a:srgbClr val="38761D"/>
              </a:solidFill>
              <a:latin typeface="Poppins"/>
              <a:ea typeface="Poppins"/>
              <a:cs typeface="Poppins"/>
              <a:sym typeface="Poppins"/>
            </a:endParaRPr>
          </a:p>
        </p:txBody>
      </p:sp>
      <p:grpSp>
        <p:nvGrpSpPr>
          <p:cNvPr id="905" name="Google Shape;905;p40"/>
          <p:cNvGrpSpPr/>
          <p:nvPr/>
        </p:nvGrpSpPr>
        <p:grpSpPr>
          <a:xfrm>
            <a:off x="4789175" y="3407075"/>
            <a:ext cx="3784175" cy="1383900"/>
            <a:chOff x="4789175" y="3407075"/>
            <a:chExt cx="3784175" cy="1383900"/>
          </a:xfrm>
        </p:grpSpPr>
        <p:sp>
          <p:nvSpPr>
            <p:cNvPr id="906" name="Google Shape;906;p40"/>
            <p:cNvSpPr/>
            <p:nvPr/>
          </p:nvSpPr>
          <p:spPr>
            <a:xfrm>
              <a:off x="4946650" y="3407075"/>
              <a:ext cx="3626700" cy="1383900"/>
            </a:xfrm>
            <a:prstGeom prst="roundRect">
              <a:avLst>
                <a:gd name="adj" fmla="val 16667"/>
              </a:avLst>
            </a:prstGeom>
            <a:noFill/>
            <a:ln w="19050" cap="flat" cmpd="sng">
              <a:solidFill>
                <a:srgbClr val="0B8F92"/>
              </a:solidFill>
              <a:prstDash val="solid"/>
              <a:round/>
              <a:headEnd type="none" w="sm" len="sm"/>
              <a:tailEnd type="none" w="sm" len="sm"/>
            </a:ln>
          </p:spPr>
          <p:txBody>
            <a:bodyPr spcFirstLastPara="1" wrap="square" lIns="162000" tIns="126000" rIns="162000" bIns="126000" anchor="ctr" anchorCtr="0">
              <a:noAutofit/>
            </a:bodyPr>
            <a:lstStyle/>
            <a:p>
              <a:pPr marL="0" lvl="0" indent="0" algn="l" rtl="0">
                <a:spcBef>
                  <a:spcPts val="0"/>
                </a:spcBef>
                <a:spcAft>
                  <a:spcPts val="0"/>
                </a:spcAft>
                <a:buNone/>
              </a:pPr>
              <a:r>
                <a:rPr lang="es" sz="1250">
                  <a:solidFill>
                    <a:srgbClr val="0C5D5E"/>
                  </a:solidFill>
                  <a:latin typeface="Poppins"/>
                  <a:ea typeface="Poppins"/>
                  <a:cs typeface="Poppins"/>
                  <a:sym typeface="Poppins"/>
                </a:rPr>
                <a:t>Al terminar la consulta de Joseth, le pregunté a Paula si deseaba quedarse 5 minutos extra para conversar conmigo, después de escucharla, apoyé a la familia para brindarle una cita individual en los próximos meses.</a:t>
              </a:r>
              <a:endParaRPr sz="1250">
                <a:solidFill>
                  <a:srgbClr val="0C5D5E"/>
                </a:solidFill>
                <a:latin typeface="Poppins"/>
                <a:ea typeface="Poppins"/>
                <a:cs typeface="Poppins"/>
                <a:sym typeface="Poppins"/>
              </a:endParaRPr>
            </a:p>
          </p:txBody>
        </p:sp>
        <p:grpSp>
          <p:nvGrpSpPr>
            <p:cNvPr id="907" name="Google Shape;907;p40"/>
            <p:cNvGrpSpPr/>
            <p:nvPr/>
          </p:nvGrpSpPr>
          <p:grpSpPr>
            <a:xfrm>
              <a:off x="4789175" y="3561475"/>
              <a:ext cx="359101" cy="431100"/>
              <a:chOff x="4627250" y="1166575"/>
              <a:chExt cx="359101" cy="431100"/>
            </a:xfrm>
          </p:grpSpPr>
          <p:sp>
            <p:nvSpPr>
              <p:cNvPr id="908" name="Google Shape;908;p40"/>
              <p:cNvSpPr/>
              <p:nvPr/>
            </p:nvSpPr>
            <p:spPr>
              <a:xfrm>
                <a:off x="4627251" y="1200475"/>
                <a:ext cx="359100" cy="363300"/>
              </a:xfrm>
              <a:prstGeom prst="ellipse">
                <a:avLst/>
              </a:prstGeom>
              <a:solidFill>
                <a:srgbClr val="0B8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0"/>
              <p:cNvSpPr txBox="1"/>
              <p:nvPr/>
            </p:nvSpPr>
            <p:spPr>
              <a:xfrm>
                <a:off x="4627250" y="11665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C</a:t>
                </a:r>
                <a:endParaRPr sz="1600">
                  <a:solidFill>
                    <a:schemeClr val="lt1"/>
                  </a:solidFill>
                </a:endParaRPr>
              </a:p>
            </p:txBody>
          </p:sp>
        </p:grpSp>
        <p:sp>
          <p:nvSpPr>
            <p:cNvPr id="910" name="Google Shape;910;p40"/>
            <p:cNvSpPr txBox="1"/>
            <p:nvPr/>
          </p:nvSpPr>
          <p:spPr>
            <a:xfrm>
              <a:off x="4789175" y="35614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C</a:t>
              </a:r>
              <a:endParaRPr sz="1600">
                <a:solidFill>
                  <a:schemeClr val="lt1"/>
                </a:solidFill>
              </a:endParaRPr>
            </a:p>
          </p:txBody>
        </p:sp>
      </p:grpSp>
      <p:pic>
        <p:nvPicPr>
          <p:cNvPr id="911" name="Google Shape;911;p40"/>
          <p:cNvPicPr preferRelativeResize="0"/>
          <p:nvPr/>
        </p:nvPicPr>
        <p:blipFill rotWithShape="1">
          <a:blip r:embed="rId3">
            <a:alphaModFix amt="86000"/>
          </a:blip>
          <a:srcRect/>
          <a:stretch/>
        </p:blipFill>
        <p:spPr>
          <a:xfrm rot="2700000">
            <a:off x="512612" y="1542463"/>
            <a:ext cx="3753901" cy="3164626"/>
          </a:xfrm>
          <a:prstGeom prst="rect">
            <a:avLst/>
          </a:prstGeom>
          <a:noFill/>
          <a:ln>
            <a:noFill/>
          </a:ln>
        </p:spPr>
      </p:pic>
      <p:sp>
        <p:nvSpPr>
          <p:cNvPr id="912" name="Google Shape;912;p40"/>
          <p:cNvSpPr/>
          <p:nvPr/>
        </p:nvSpPr>
        <p:spPr>
          <a:xfrm>
            <a:off x="586825" y="352950"/>
            <a:ext cx="1546800" cy="475200"/>
          </a:xfrm>
          <a:prstGeom prst="roundRect">
            <a:avLst>
              <a:gd name="adj" fmla="val 50000"/>
            </a:avLst>
          </a:prstGeom>
          <a:solidFill>
            <a:srgbClr val="0C5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600" b="1">
                <a:solidFill>
                  <a:srgbClr val="FFFFFF"/>
                </a:solidFill>
                <a:latin typeface="Century Gothic"/>
                <a:ea typeface="Century Gothic"/>
                <a:cs typeface="Century Gothic"/>
                <a:sym typeface="Century Gothic"/>
              </a:rPr>
              <a:t>Caso #4</a:t>
            </a:r>
            <a:endParaRPr sz="1600" b="1">
              <a:solidFill>
                <a:srgbClr val="FFFFFF"/>
              </a:solidFill>
              <a:latin typeface="Century Gothic"/>
              <a:ea typeface="Century Gothic"/>
              <a:cs typeface="Century Gothic"/>
              <a:sym typeface="Century Gothic"/>
            </a:endParaRPr>
          </a:p>
        </p:txBody>
      </p:sp>
      <p:sp>
        <p:nvSpPr>
          <p:cNvPr id="913" name="Google Shape;913;p40"/>
          <p:cNvSpPr txBox="1"/>
          <p:nvPr/>
        </p:nvSpPr>
        <p:spPr>
          <a:xfrm>
            <a:off x="586825" y="877975"/>
            <a:ext cx="1567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a:solidFill>
                  <a:srgbClr val="0B8F92"/>
                </a:solidFill>
                <a:latin typeface="Poppins"/>
                <a:ea typeface="Poppins"/>
                <a:cs typeface="Poppins"/>
                <a:sym typeface="Poppins"/>
              </a:rPr>
              <a:t>Dé click en el ícono para escuchar el caso.</a:t>
            </a:r>
            <a:endParaRPr sz="900">
              <a:solidFill>
                <a:srgbClr val="0B8F92"/>
              </a:solidFill>
              <a:latin typeface="Poppins"/>
              <a:ea typeface="Poppins"/>
              <a:cs typeface="Poppins"/>
              <a:sym typeface="Poppins"/>
            </a:endParaRPr>
          </a:p>
        </p:txBody>
      </p:sp>
      <p:pic>
        <p:nvPicPr>
          <p:cNvPr id="914" name="Google Shape;914;p40"/>
          <p:cNvPicPr preferRelativeResize="0"/>
          <p:nvPr/>
        </p:nvPicPr>
        <p:blipFill>
          <a:blip r:embed="rId4">
            <a:alphaModFix/>
          </a:blip>
          <a:stretch>
            <a:fillRect/>
          </a:stretch>
        </p:blipFill>
        <p:spPr>
          <a:xfrm>
            <a:off x="1704619" y="352947"/>
            <a:ext cx="525600" cy="475200"/>
          </a:xfrm>
          <a:prstGeom prst="flowChartConnector">
            <a:avLst/>
          </a:prstGeom>
          <a:noFill/>
          <a:ln>
            <a:noFill/>
          </a:ln>
        </p:spPr>
      </p:pic>
      <p:pic>
        <p:nvPicPr>
          <p:cNvPr id="915" name="Google Shape;915;p40"/>
          <p:cNvPicPr preferRelativeResize="0"/>
          <p:nvPr/>
        </p:nvPicPr>
        <p:blipFill>
          <a:blip r:embed="rId5">
            <a:alphaModFix/>
          </a:blip>
          <a:stretch>
            <a:fillRect/>
          </a:stretch>
        </p:blipFill>
        <p:spPr>
          <a:xfrm>
            <a:off x="351899" y="2324106"/>
            <a:ext cx="4073224" cy="2841720"/>
          </a:xfrm>
          <a:prstGeom prst="rect">
            <a:avLst/>
          </a:prstGeom>
          <a:noFill/>
          <a:ln>
            <a:noFill/>
          </a:ln>
        </p:spPr>
      </p:pic>
      <p:pic>
        <p:nvPicPr>
          <p:cNvPr id="916" name="Google Shape;916;p40" title="Caso #4.mp3">
            <a:hlinkClick r:id="rId6"/>
          </p:cNvPr>
          <p:cNvPicPr preferRelativeResize="0"/>
          <p:nvPr/>
        </p:nvPicPr>
        <p:blipFill>
          <a:blip r:embed="rId7">
            <a:alphaModFix/>
          </a:blip>
          <a:stretch>
            <a:fillRect/>
          </a:stretch>
        </p:blipFill>
        <p:spPr>
          <a:xfrm>
            <a:off x="1627000" y="250125"/>
            <a:ext cx="680850" cy="680850"/>
          </a:xfrm>
          <a:prstGeom prst="rect">
            <a:avLst/>
          </a:prstGeom>
          <a:noFill/>
          <a:ln>
            <a:noFill/>
          </a:ln>
          <a:effectLst>
            <a:outerShdw blurRad="57150" dist="19050" dir="5400000" algn="bl" rotWithShape="0">
              <a:srgbClr val="000000">
                <a:alpha val="50000"/>
              </a:srgbClr>
            </a:outerShdw>
          </a:effectLst>
        </p:spPr>
      </p:pic>
      <p:sp>
        <p:nvSpPr>
          <p:cNvPr id="917" name="Google Shape;917;p40"/>
          <p:cNvSpPr txBox="1"/>
          <p:nvPr/>
        </p:nvSpPr>
        <p:spPr>
          <a:xfrm>
            <a:off x="4789175" y="226800"/>
            <a:ext cx="3777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a:solidFill>
                  <a:srgbClr val="9E9E9E"/>
                </a:solidFill>
                <a:latin typeface="Poppins"/>
                <a:ea typeface="Poppins"/>
                <a:cs typeface="Poppins"/>
                <a:sym typeface="Poppins"/>
              </a:rPr>
              <a:t>Seleccione una forma de </a:t>
            </a:r>
            <a:br>
              <a:rPr lang="es" sz="1600">
                <a:solidFill>
                  <a:srgbClr val="9E9E9E"/>
                </a:solidFill>
                <a:latin typeface="Poppins"/>
                <a:ea typeface="Poppins"/>
                <a:cs typeface="Poppins"/>
                <a:sym typeface="Poppins"/>
              </a:rPr>
            </a:br>
            <a:r>
              <a:rPr lang="es" sz="1600">
                <a:solidFill>
                  <a:srgbClr val="9E9E9E"/>
                </a:solidFill>
                <a:latin typeface="Poppins"/>
                <a:ea typeface="Poppins"/>
                <a:cs typeface="Poppins"/>
                <a:sym typeface="Poppins"/>
              </a:rPr>
              <a:t>aplicar un principio rector:</a:t>
            </a:r>
            <a:endParaRPr sz="1600">
              <a:solidFill>
                <a:srgbClr val="9E9E9E"/>
              </a:solidFill>
              <a:latin typeface="Poppins"/>
              <a:ea typeface="Poppins"/>
              <a:cs typeface="Poppins"/>
              <a:sym typeface="Poppins"/>
            </a:endParaRPr>
          </a:p>
        </p:txBody>
      </p:sp>
      <p:sp>
        <p:nvSpPr>
          <p:cNvPr id="918" name="Google Shape;918;p40"/>
          <p:cNvSpPr/>
          <p:nvPr/>
        </p:nvSpPr>
        <p:spPr>
          <a:xfrm>
            <a:off x="4946650" y="2261525"/>
            <a:ext cx="3626700" cy="993000"/>
          </a:xfrm>
          <a:prstGeom prst="roundRect">
            <a:avLst>
              <a:gd name="adj" fmla="val 16667"/>
            </a:avLst>
          </a:prstGeom>
          <a:noFill/>
          <a:ln w="19050" cap="flat" cmpd="sng">
            <a:solidFill>
              <a:srgbClr val="3CA5A8"/>
            </a:solidFill>
            <a:prstDash val="solid"/>
            <a:round/>
            <a:headEnd type="none" w="sm" len="sm"/>
            <a:tailEnd type="none" w="sm" len="sm"/>
          </a:ln>
        </p:spPr>
        <p:txBody>
          <a:bodyPr spcFirstLastPara="1" wrap="square" lIns="306000" tIns="126000" rIns="162000" bIns="126000" anchor="ctr" anchorCtr="0">
            <a:noAutofit/>
          </a:bodyPr>
          <a:lstStyle/>
          <a:p>
            <a:pPr marL="0" lvl="0" indent="0" algn="l" rtl="0">
              <a:spcBef>
                <a:spcPts val="0"/>
              </a:spcBef>
              <a:spcAft>
                <a:spcPts val="0"/>
              </a:spcAft>
              <a:buNone/>
            </a:pPr>
            <a:r>
              <a:rPr lang="es" sz="1200">
                <a:solidFill>
                  <a:srgbClr val="134F5C"/>
                </a:solidFill>
                <a:latin typeface="Poppins"/>
                <a:ea typeface="Poppins"/>
                <a:cs typeface="Poppins"/>
                <a:sym typeface="Poppins"/>
              </a:rPr>
              <a:t>Invité a Paula a conversar sobre sus preocupaciones durante la sesión, ella dijo que no deseaba hablar y decidió esperar afuera del consultorio.</a:t>
            </a:r>
            <a:endParaRPr sz="1200">
              <a:solidFill>
                <a:srgbClr val="134F5C"/>
              </a:solidFill>
              <a:latin typeface="Poppins"/>
              <a:ea typeface="Poppins"/>
              <a:cs typeface="Poppins"/>
              <a:sym typeface="Poppins"/>
            </a:endParaRPr>
          </a:p>
        </p:txBody>
      </p:sp>
      <p:grpSp>
        <p:nvGrpSpPr>
          <p:cNvPr id="919" name="Google Shape;919;p40"/>
          <p:cNvGrpSpPr/>
          <p:nvPr/>
        </p:nvGrpSpPr>
        <p:grpSpPr>
          <a:xfrm>
            <a:off x="4789175" y="2432975"/>
            <a:ext cx="359101" cy="431100"/>
            <a:chOff x="4627250" y="1166588"/>
            <a:chExt cx="359101" cy="431100"/>
          </a:xfrm>
        </p:grpSpPr>
        <p:sp>
          <p:nvSpPr>
            <p:cNvPr id="920" name="Google Shape;920;p40"/>
            <p:cNvSpPr/>
            <p:nvPr/>
          </p:nvSpPr>
          <p:spPr>
            <a:xfrm>
              <a:off x="4627251" y="1200475"/>
              <a:ext cx="359100" cy="363300"/>
            </a:xfrm>
            <a:prstGeom prst="ellipse">
              <a:avLst/>
            </a:prstGeom>
            <a:solidFill>
              <a:srgbClr val="0B8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0"/>
            <p:cNvSpPr txBox="1"/>
            <p:nvPr/>
          </p:nvSpPr>
          <p:spPr>
            <a:xfrm>
              <a:off x="4627250" y="1166588"/>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B</a:t>
              </a:r>
              <a:endParaRPr sz="1600">
                <a:solidFill>
                  <a:schemeClr val="lt1"/>
                </a:solidFill>
              </a:endParaRPr>
            </a:p>
          </p:txBody>
        </p:sp>
      </p:grpSp>
      <p:pic>
        <p:nvPicPr>
          <p:cNvPr id="922" name="Google Shape;922;p40"/>
          <p:cNvPicPr preferRelativeResize="0"/>
          <p:nvPr/>
        </p:nvPicPr>
        <p:blipFill rotWithShape="1">
          <a:blip r:embed="rId8">
            <a:alphaModFix/>
          </a:blip>
          <a:srcRect/>
          <a:stretch/>
        </p:blipFill>
        <p:spPr>
          <a:xfrm>
            <a:off x="1858722" y="678720"/>
            <a:ext cx="546950" cy="615325"/>
          </a:xfrm>
          <a:prstGeom prst="rect">
            <a:avLst/>
          </a:prstGeom>
          <a:noFill/>
          <a:ln>
            <a:noFill/>
          </a:ln>
        </p:spPr>
      </p:pic>
      <p:pic>
        <p:nvPicPr>
          <p:cNvPr id="923" name="Google Shape;923;p40"/>
          <p:cNvPicPr preferRelativeResize="0"/>
          <p:nvPr/>
        </p:nvPicPr>
        <p:blipFill rotWithShape="1">
          <a:blip r:embed="rId9">
            <a:alphaModFix amt="78000"/>
          </a:blip>
          <a:srcRect/>
          <a:stretch/>
        </p:blipFill>
        <p:spPr>
          <a:xfrm>
            <a:off x="-12" y="0"/>
            <a:ext cx="9144000" cy="5143500"/>
          </a:xfrm>
          <a:prstGeom prst="rect">
            <a:avLst/>
          </a:prstGeom>
          <a:noFill/>
          <a:ln>
            <a:noFill/>
          </a:ln>
        </p:spPr>
      </p:pic>
      <p:sp>
        <p:nvSpPr>
          <p:cNvPr id="924" name="Google Shape;924;p40"/>
          <p:cNvSpPr/>
          <p:nvPr/>
        </p:nvSpPr>
        <p:spPr>
          <a:xfrm rot="5400000">
            <a:off x="4312763" y="1229000"/>
            <a:ext cx="315600" cy="4110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0">
            <a:hlinkClick r:id="" action="ppaction://hlinkshowjump?jump=previousslide"/>
          </p:cNvPr>
          <p:cNvSpPr/>
          <p:nvPr/>
        </p:nvSpPr>
        <p:spPr>
          <a:xfrm rot="5400000">
            <a:off x="-99975" y="2262150"/>
            <a:ext cx="495300" cy="619200"/>
          </a:xfrm>
          <a:prstGeom prst="round2SameRect">
            <a:avLst>
              <a:gd name="adj1" fmla="val 14089"/>
              <a:gd name="adj2" fmla="val 0"/>
            </a:avLst>
          </a:prstGeom>
          <a:solidFill>
            <a:srgbClr val="99999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a:p>
        </p:txBody>
      </p:sp>
      <p:sp>
        <p:nvSpPr>
          <p:cNvPr id="926" name="Google Shape;926;p40">
            <a:hlinkClick r:id="" action="ppaction://hlinkshowjump?jump=previousslide"/>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7" name="Google Shape;927;p40">
            <a:hlinkClick r:id="rId10" action="ppaction://hlinksldjump"/>
          </p:cNvPr>
          <p:cNvPicPr preferRelativeResize="0"/>
          <p:nvPr/>
        </p:nvPicPr>
        <p:blipFill rotWithShape="1">
          <a:blip r:embed="rId11">
            <a:alphaModFix/>
          </a:blip>
          <a:srcRect b="10"/>
          <a:stretch/>
        </p:blipFill>
        <p:spPr>
          <a:xfrm>
            <a:off x="108007" y="2462700"/>
            <a:ext cx="145833" cy="218733"/>
          </a:xfrm>
          <a:prstGeom prst="rect">
            <a:avLst/>
          </a:prstGeom>
          <a:noFill/>
          <a:ln>
            <a:noFill/>
          </a:ln>
        </p:spPr>
      </p:pic>
      <p:sp>
        <p:nvSpPr>
          <p:cNvPr id="928" name="Google Shape;928;p40">
            <a:hlinkClick r:id="rId12" action="ppaction://hlinksldjump"/>
          </p:cNvPr>
          <p:cNvSpPr/>
          <p:nvPr/>
        </p:nvSpPr>
        <p:spPr>
          <a:xfrm rot="-5400000">
            <a:off x="8763038" y="2271737"/>
            <a:ext cx="495300" cy="619200"/>
          </a:xfrm>
          <a:prstGeom prst="round2SameRect">
            <a:avLst>
              <a:gd name="adj1" fmla="val 14089"/>
              <a:gd name="adj2" fmla="val 0"/>
            </a:avLst>
          </a:prstGeom>
          <a:solidFill>
            <a:srgbClr val="99999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a:p>
        </p:txBody>
      </p:sp>
      <p:sp>
        <p:nvSpPr>
          <p:cNvPr id="929" name="Google Shape;929;p40">
            <a:hlinkClick r:id="" action="ppaction://hlinkshowjump?jump=previousslide"/>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30" name="Google Shape;930;p40">
            <a:hlinkClick r:id="rId12" action="ppaction://hlinksldjump"/>
          </p:cNvPr>
          <p:cNvPicPr preferRelativeResize="0"/>
          <p:nvPr/>
        </p:nvPicPr>
        <p:blipFill rotWithShape="1">
          <a:blip r:embed="rId13">
            <a:alphaModFix/>
          </a:blip>
          <a:srcRect b="10"/>
          <a:stretch/>
        </p:blipFill>
        <p:spPr>
          <a:xfrm>
            <a:off x="8904523" y="2471654"/>
            <a:ext cx="145833" cy="218733"/>
          </a:xfrm>
          <a:prstGeom prst="rect">
            <a:avLst/>
          </a:prstGeom>
          <a:noFill/>
          <a:ln>
            <a:noFill/>
          </a:ln>
        </p:spPr>
      </p:pic>
      <p:sp>
        <p:nvSpPr>
          <p:cNvPr id="931" name="Google Shape;931;p40"/>
          <p:cNvSpPr/>
          <p:nvPr/>
        </p:nvSpPr>
        <p:spPr>
          <a:xfrm>
            <a:off x="809875" y="1113500"/>
            <a:ext cx="3573300" cy="29088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500" b="1">
                <a:solidFill>
                  <a:srgbClr val="0C5D5E"/>
                </a:solidFill>
                <a:latin typeface="Poppins"/>
                <a:ea typeface="Poppins"/>
                <a:cs typeface="Poppins"/>
                <a:sym typeface="Poppins"/>
              </a:rPr>
              <a:t>¡Incorrecto! </a:t>
            </a:r>
            <a:r>
              <a:rPr lang="es" sz="1500">
                <a:solidFill>
                  <a:srgbClr val="0C5D5E"/>
                </a:solidFill>
                <a:latin typeface="Poppins"/>
                <a:ea typeface="Poppins"/>
                <a:cs typeface="Poppins"/>
                <a:sym typeface="Poppins"/>
              </a:rPr>
              <a:t>Evite perder una </a:t>
            </a:r>
            <a:r>
              <a:rPr lang="es" sz="1500" b="1">
                <a:solidFill>
                  <a:srgbClr val="0C5D5E"/>
                </a:solidFill>
                <a:latin typeface="Poppins"/>
                <a:ea typeface="Poppins"/>
                <a:cs typeface="Poppins"/>
                <a:sym typeface="Poppins"/>
              </a:rPr>
              <a:t>oportunidad de atención</a:t>
            </a:r>
            <a:r>
              <a:rPr lang="es" sz="1500">
                <a:solidFill>
                  <a:srgbClr val="0C5D5E"/>
                </a:solidFill>
                <a:latin typeface="Poppins"/>
                <a:ea typeface="Poppins"/>
                <a:cs typeface="Poppins"/>
                <a:sym typeface="Poppins"/>
              </a:rPr>
              <a:t> con las adolescentes. Lo recomendable es buscar un espacio corto para conocer cómo puede apoyar a la adolescente mediante la </a:t>
            </a:r>
            <a:r>
              <a:rPr lang="es" sz="1500" b="1">
                <a:solidFill>
                  <a:srgbClr val="0C5D5E"/>
                </a:solidFill>
                <a:latin typeface="Poppins"/>
                <a:ea typeface="Poppins"/>
                <a:cs typeface="Poppins"/>
                <a:sym typeface="Poppins"/>
              </a:rPr>
              <a:t>continuidad </a:t>
            </a:r>
            <a:r>
              <a:rPr lang="es" sz="1500">
                <a:solidFill>
                  <a:srgbClr val="0C5D5E"/>
                </a:solidFill>
                <a:latin typeface="Poppins"/>
                <a:ea typeface="Poppins"/>
                <a:cs typeface="Poppins"/>
                <a:sym typeface="Poppins"/>
              </a:rPr>
              <a:t>en futuros servicios.</a:t>
            </a:r>
            <a:endParaRPr sz="1500">
              <a:solidFill>
                <a:srgbClr val="0C5D5E"/>
              </a:solidFill>
              <a:latin typeface="Poppins"/>
              <a:ea typeface="Poppins"/>
              <a:cs typeface="Poppins"/>
              <a:sym typeface="Poppins"/>
            </a:endParaRPr>
          </a:p>
        </p:txBody>
      </p:sp>
      <p:sp>
        <p:nvSpPr>
          <p:cNvPr id="932" name="Google Shape;932;p40"/>
          <p:cNvSpPr/>
          <p:nvPr/>
        </p:nvSpPr>
        <p:spPr>
          <a:xfrm>
            <a:off x="4946475" y="1056425"/>
            <a:ext cx="3626700" cy="1033500"/>
          </a:xfrm>
          <a:prstGeom prst="roundRect">
            <a:avLst>
              <a:gd name="adj" fmla="val 16667"/>
            </a:avLst>
          </a:prstGeom>
          <a:solidFill>
            <a:srgbClr val="0B8F92"/>
          </a:solidFill>
          <a:ln w="19050" cap="flat" cmpd="sng">
            <a:solidFill>
              <a:srgbClr val="0B8F92"/>
            </a:solidFill>
            <a:prstDash val="solid"/>
            <a:round/>
            <a:headEnd type="none" w="sm" len="sm"/>
            <a:tailEnd type="none" w="sm" len="sm"/>
          </a:ln>
        </p:spPr>
        <p:txBody>
          <a:bodyPr spcFirstLastPara="1" wrap="square" lIns="306000" tIns="126000" rIns="162000" bIns="126000" anchor="ctr" anchorCtr="0">
            <a:noAutofit/>
          </a:bodyPr>
          <a:lstStyle/>
          <a:p>
            <a:pPr marL="0" lvl="0" indent="0" algn="l" rtl="0">
              <a:spcBef>
                <a:spcPts val="0"/>
              </a:spcBef>
              <a:spcAft>
                <a:spcPts val="0"/>
              </a:spcAft>
              <a:buNone/>
            </a:pPr>
            <a:r>
              <a:rPr lang="es" sz="1200">
                <a:solidFill>
                  <a:srgbClr val="FFFFFF"/>
                </a:solidFill>
                <a:latin typeface="Poppins"/>
                <a:ea typeface="Poppins"/>
                <a:cs typeface="Poppins"/>
                <a:sym typeface="Poppins"/>
              </a:rPr>
              <a:t>Me quedaban pocos minutos de la consulta, así que decidí enfocarme en la sesión con el niño de 2 años para que regresaran temprano a casa.</a:t>
            </a:r>
            <a:endParaRPr sz="1200">
              <a:solidFill>
                <a:srgbClr val="FFFFFF"/>
              </a:solidFill>
              <a:latin typeface="Century Gothic"/>
              <a:ea typeface="Century Gothic"/>
              <a:cs typeface="Century Gothic"/>
              <a:sym typeface="Century Gothic"/>
            </a:endParaRPr>
          </a:p>
        </p:txBody>
      </p:sp>
      <p:grpSp>
        <p:nvGrpSpPr>
          <p:cNvPr id="933" name="Google Shape;933;p40"/>
          <p:cNvGrpSpPr/>
          <p:nvPr/>
        </p:nvGrpSpPr>
        <p:grpSpPr>
          <a:xfrm>
            <a:off x="4789175" y="1218950"/>
            <a:ext cx="359101" cy="431100"/>
            <a:chOff x="4627250" y="1166575"/>
            <a:chExt cx="359101" cy="431100"/>
          </a:xfrm>
        </p:grpSpPr>
        <p:sp>
          <p:nvSpPr>
            <p:cNvPr id="934" name="Google Shape;934;p40"/>
            <p:cNvSpPr/>
            <p:nvPr/>
          </p:nvSpPr>
          <p:spPr>
            <a:xfrm>
              <a:off x="4627251" y="1200475"/>
              <a:ext cx="359100" cy="363300"/>
            </a:xfrm>
            <a:prstGeom prst="ellipse">
              <a:avLst/>
            </a:prstGeom>
            <a:solidFill>
              <a:srgbClr val="0B8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0"/>
            <p:cNvSpPr txBox="1"/>
            <p:nvPr/>
          </p:nvSpPr>
          <p:spPr>
            <a:xfrm>
              <a:off x="4627250" y="11665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A</a:t>
              </a:r>
              <a:endParaRPr sz="1600">
                <a:solidFill>
                  <a:schemeClr val="lt1"/>
                </a:solidFill>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7F9F2"/>
        </a:solidFill>
        <a:effectLst/>
      </p:bgPr>
    </p:bg>
    <p:spTree>
      <p:nvGrpSpPr>
        <p:cNvPr id="1" name="Shape 939"/>
        <p:cNvGrpSpPr/>
        <p:nvPr/>
      </p:nvGrpSpPr>
      <p:grpSpPr>
        <a:xfrm>
          <a:off x="0" y="0"/>
          <a:ext cx="0" cy="0"/>
          <a:chOff x="0" y="0"/>
          <a:chExt cx="0" cy="0"/>
        </a:xfrm>
      </p:grpSpPr>
      <p:sp>
        <p:nvSpPr>
          <p:cNvPr id="940" name="Google Shape;940;p41"/>
          <p:cNvSpPr txBox="1"/>
          <p:nvPr/>
        </p:nvSpPr>
        <p:spPr>
          <a:xfrm>
            <a:off x="4789175" y="35614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C</a:t>
            </a:r>
            <a:endParaRPr sz="1600">
              <a:solidFill>
                <a:schemeClr val="lt1"/>
              </a:solidFill>
            </a:endParaRPr>
          </a:p>
        </p:txBody>
      </p:sp>
      <p:sp>
        <p:nvSpPr>
          <p:cNvPr id="941" name="Google Shape;941;p41"/>
          <p:cNvSpPr/>
          <p:nvPr/>
        </p:nvSpPr>
        <p:spPr>
          <a:xfrm>
            <a:off x="4572000" y="0"/>
            <a:ext cx="42396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solidFill>
                <a:srgbClr val="38761D"/>
              </a:solidFill>
              <a:latin typeface="Poppins"/>
              <a:ea typeface="Poppins"/>
              <a:cs typeface="Poppins"/>
              <a:sym typeface="Poppins"/>
            </a:endParaRPr>
          </a:p>
        </p:txBody>
      </p:sp>
      <p:sp>
        <p:nvSpPr>
          <p:cNvPr id="942" name="Google Shape;942;p41"/>
          <p:cNvSpPr/>
          <p:nvPr/>
        </p:nvSpPr>
        <p:spPr>
          <a:xfrm>
            <a:off x="4946650" y="3407075"/>
            <a:ext cx="3626700" cy="1383900"/>
          </a:xfrm>
          <a:prstGeom prst="roundRect">
            <a:avLst>
              <a:gd name="adj" fmla="val 16667"/>
            </a:avLst>
          </a:prstGeom>
          <a:noFill/>
          <a:ln w="19050" cap="flat" cmpd="sng">
            <a:solidFill>
              <a:srgbClr val="0B8F92"/>
            </a:solidFill>
            <a:prstDash val="solid"/>
            <a:round/>
            <a:headEnd type="none" w="sm" len="sm"/>
            <a:tailEnd type="none" w="sm" len="sm"/>
          </a:ln>
        </p:spPr>
        <p:txBody>
          <a:bodyPr spcFirstLastPara="1" wrap="square" lIns="162000" tIns="126000" rIns="162000" bIns="126000" anchor="ctr" anchorCtr="0">
            <a:noAutofit/>
          </a:bodyPr>
          <a:lstStyle/>
          <a:p>
            <a:pPr marL="0" lvl="0" indent="0" algn="l" rtl="0">
              <a:spcBef>
                <a:spcPts val="0"/>
              </a:spcBef>
              <a:spcAft>
                <a:spcPts val="0"/>
              </a:spcAft>
              <a:buNone/>
            </a:pPr>
            <a:r>
              <a:rPr lang="es" sz="1250">
                <a:solidFill>
                  <a:srgbClr val="0C5D5E"/>
                </a:solidFill>
                <a:latin typeface="Poppins"/>
                <a:ea typeface="Poppins"/>
                <a:cs typeface="Poppins"/>
                <a:sym typeface="Poppins"/>
              </a:rPr>
              <a:t>Al terminar la consulta de Joseth, le pregunté a Paula si deseaba quedarse 5 minutos extra para conversar conmigo, después de escucharla, apoyé a la familia para brindarle una cita individual en los próximos meses.</a:t>
            </a:r>
            <a:endParaRPr sz="1250">
              <a:solidFill>
                <a:srgbClr val="0C5D5E"/>
              </a:solidFill>
              <a:latin typeface="Poppins"/>
              <a:ea typeface="Poppins"/>
              <a:cs typeface="Poppins"/>
              <a:sym typeface="Poppins"/>
            </a:endParaRPr>
          </a:p>
        </p:txBody>
      </p:sp>
      <p:grpSp>
        <p:nvGrpSpPr>
          <p:cNvPr id="943" name="Google Shape;943;p41"/>
          <p:cNvGrpSpPr/>
          <p:nvPr/>
        </p:nvGrpSpPr>
        <p:grpSpPr>
          <a:xfrm>
            <a:off x="4789175" y="3561475"/>
            <a:ext cx="359101" cy="431100"/>
            <a:chOff x="4627250" y="1166575"/>
            <a:chExt cx="359101" cy="431100"/>
          </a:xfrm>
        </p:grpSpPr>
        <p:sp>
          <p:nvSpPr>
            <p:cNvPr id="944" name="Google Shape;944;p41"/>
            <p:cNvSpPr/>
            <p:nvPr/>
          </p:nvSpPr>
          <p:spPr>
            <a:xfrm>
              <a:off x="4627251" y="1200475"/>
              <a:ext cx="359100" cy="363300"/>
            </a:xfrm>
            <a:prstGeom prst="ellipse">
              <a:avLst/>
            </a:prstGeom>
            <a:solidFill>
              <a:srgbClr val="0B8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1"/>
            <p:cNvSpPr txBox="1"/>
            <p:nvPr/>
          </p:nvSpPr>
          <p:spPr>
            <a:xfrm>
              <a:off x="4627250" y="11665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C</a:t>
              </a:r>
              <a:endParaRPr sz="1600">
                <a:solidFill>
                  <a:schemeClr val="lt1"/>
                </a:solidFill>
              </a:endParaRPr>
            </a:p>
          </p:txBody>
        </p:sp>
      </p:grpSp>
      <p:pic>
        <p:nvPicPr>
          <p:cNvPr id="946" name="Google Shape;946;p41"/>
          <p:cNvPicPr preferRelativeResize="0"/>
          <p:nvPr/>
        </p:nvPicPr>
        <p:blipFill rotWithShape="1">
          <a:blip r:embed="rId3">
            <a:alphaModFix amt="86000"/>
          </a:blip>
          <a:srcRect/>
          <a:stretch/>
        </p:blipFill>
        <p:spPr>
          <a:xfrm rot="2700000">
            <a:off x="512612" y="1542463"/>
            <a:ext cx="3753901" cy="3164626"/>
          </a:xfrm>
          <a:prstGeom prst="rect">
            <a:avLst/>
          </a:prstGeom>
          <a:noFill/>
          <a:ln>
            <a:noFill/>
          </a:ln>
        </p:spPr>
      </p:pic>
      <p:sp>
        <p:nvSpPr>
          <p:cNvPr id="947" name="Google Shape;947;p41"/>
          <p:cNvSpPr/>
          <p:nvPr/>
        </p:nvSpPr>
        <p:spPr>
          <a:xfrm>
            <a:off x="586825" y="352950"/>
            <a:ext cx="1546800" cy="475200"/>
          </a:xfrm>
          <a:prstGeom prst="roundRect">
            <a:avLst>
              <a:gd name="adj" fmla="val 50000"/>
            </a:avLst>
          </a:prstGeom>
          <a:solidFill>
            <a:srgbClr val="0C5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600" b="1">
                <a:solidFill>
                  <a:srgbClr val="FFFFFF"/>
                </a:solidFill>
                <a:latin typeface="Century Gothic"/>
                <a:ea typeface="Century Gothic"/>
                <a:cs typeface="Century Gothic"/>
                <a:sym typeface="Century Gothic"/>
              </a:rPr>
              <a:t>Caso #4</a:t>
            </a:r>
            <a:endParaRPr sz="1600" b="1">
              <a:solidFill>
                <a:srgbClr val="FFFFFF"/>
              </a:solidFill>
              <a:latin typeface="Century Gothic"/>
              <a:ea typeface="Century Gothic"/>
              <a:cs typeface="Century Gothic"/>
              <a:sym typeface="Century Gothic"/>
            </a:endParaRPr>
          </a:p>
        </p:txBody>
      </p:sp>
      <p:sp>
        <p:nvSpPr>
          <p:cNvPr id="948" name="Google Shape;948;p41"/>
          <p:cNvSpPr txBox="1"/>
          <p:nvPr/>
        </p:nvSpPr>
        <p:spPr>
          <a:xfrm>
            <a:off x="586825" y="877975"/>
            <a:ext cx="1567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a:solidFill>
                  <a:srgbClr val="0B8F92"/>
                </a:solidFill>
                <a:latin typeface="Poppins"/>
                <a:ea typeface="Poppins"/>
                <a:cs typeface="Poppins"/>
                <a:sym typeface="Poppins"/>
              </a:rPr>
              <a:t>Dé click en el ícono para escuchar el caso.</a:t>
            </a:r>
            <a:endParaRPr sz="900">
              <a:solidFill>
                <a:srgbClr val="0B8F92"/>
              </a:solidFill>
              <a:latin typeface="Poppins"/>
              <a:ea typeface="Poppins"/>
              <a:cs typeface="Poppins"/>
              <a:sym typeface="Poppins"/>
            </a:endParaRPr>
          </a:p>
        </p:txBody>
      </p:sp>
      <p:pic>
        <p:nvPicPr>
          <p:cNvPr id="949" name="Google Shape;949;p41"/>
          <p:cNvPicPr preferRelativeResize="0"/>
          <p:nvPr/>
        </p:nvPicPr>
        <p:blipFill>
          <a:blip r:embed="rId4">
            <a:alphaModFix/>
          </a:blip>
          <a:stretch>
            <a:fillRect/>
          </a:stretch>
        </p:blipFill>
        <p:spPr>
          <a:xfrm>
            <a:off x="1704619" y="352947"/>
            <a:ext cx="525600" cy="475200"/>
          </a:xfrm>
          <a:prstGeom prst="flowChartConnector">
            <a:avLst/>
          </a:prstGeom>
          <a:noFill/>
          <a:ln>
            <a:noFill/>
          </a:ln>
        </p:spPr>
      </p:pic>
      <p:pic>
        <p:nvPicPr>
          <p:cNvPr id="950" name="Google Shape;950;p41"/>
          <p:cNvPicPr preferRelativeResize="0"/>
          <p:nvPr/>
        </p:nvPicPr>
        <p:blipFill>
          <a:blip r:embed="rId5">
            <a:alphaModFix/>
          </a:blip>
          <a:stretch>
            <a:fillRect/>
          </a:stretch>
        </p:blipFill>
        <p:spPr>
          <a:xfrm>
            <a:off x="351899" y="2324106"/>
            <a:ext cx="4073224" cy="2841720"/>
          </a:xfrm>
          <a:prstGeom prst="rect">
            <a:avLst/>
          </a:prstGeom>
          <a:noFill/>
          <a:ln>
            <a:noFill/>
          </a:ln>
        </p:spPr>
      </p:pic>
      <p:pic>
        <p:nvPicPr>
          <p:cNvPr id="951" name="Google Shape;951;p41" title="Caso #4.mp3">
            <a:hlinkClick r:id="rId6"/>
          </p:cNvPr>
          <p:cNvPicPr preferRelativeResize="0"/>
          <p:nvPr/>
        </p:nvPicPr>
        <p:blipFill>
          <a:blip r:embed="rId7">
            <a:alphaModFix/>
          </a:blip>
          <a:stretch>
            <a:fillRect/>
          </a:stretch>
        </p:blipFill>
        <p:spPr>
          <a:xfrm>
            <a:off x="1627000" y="250125"/>
            <a:ext cx="680850" cy="680850"/>
          </a:xfrm>
          <a:prstGeom prst="rect">
            <a:avLst/>
          </a:prstGeom>
          <a:noFill/>
          <a:ln>
            <a:noFill/>
          </a:ln>
          <a:effectLst>
            <a:outerShdw blurRad="57150" dist="19050" dir="5400000" algn="bl" rotWithShape="0">
              <a:srgbClr val="000000">
                <a:alpha val="50000"/>
              </a:srgbClr>
            </a:outerShdw>
          </a:effectLst>
        </p:spPr>
      </p:pic>
      <p:sp>
        <p:nvSpPr>
          <p:cNvPr id="952" name="Google Shape;952;p41"/>
          <p:cNvSpPr txBox="1"/>
          <p:nvPr/>
        </p:nvSpPr>
        <p:spPr>
          <a:xfrm>
            <a:off x="4789175" y="226800"/>
            <a:ext cx="3777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a:solidFill>
                  <a:srgbClr val="9E9E9E"/>
                </a:solidFill>
                <a:latin typeface="Poppins"/>
                <a:ea typeface="Poppins"/>
                <a:cs typeface="Poppins"/>
                <a:sym typeface="Poppins"/>
              </a:rPr>
              <a:t>Seleccione una forma de </a:t>
            </a:r>
            <a:br>
              <a:rPr lang="es" sz="1600">
                <a:solidFill>
                  <a:srgbClr val="9E9E9E"/>
                </a:solidFill>
                <a:latin typeface="Poppins"/>
                <a:ea typeface="Poppins"/>
                <a:cs typeface="Poppins"/>
                <a:sym typeface="Poppins"/>
              </a:rPr>
            </a:br>
            <a:r>
              <a:rPr lang="es" sz="1600">
                <a:solidFill>
                  <a:srgbClr val="9E9E9E"/>
                </a:solidFill>
                <a:latin typeface="Poppins"/>
                <a:ea typeface="Poppins"/>
                <a:cs typeface="Poppins"/>
                <a:sym typeface="Poppins"/>
              </a:rPr>
              <a:t>aplicar un principio rector:</a:t>
            </a:r>
            <a:endParaRPr sz="1600">
              <a:solidFill>
                <a:srgbClr val="9E9E9E"/>
              </a:solidFill>
              <a:latin typeface="Poppins"/>
              <a:ea typeface="Poppins"/>
              <a:cs typeface="Poppins"/>
              <a:sym typeface="Poppins"/>
            </a:endParaRPr>
          </a:p>
        </p:txBody>
      </p:sp>
      <p:sp>
        <p:nvSpPr>
          <p:cNvPr id="953" name="Google Shape;953;p41"/>
          <p:cNvSpPr/>
          <p:nvPr/>
        </p:nvSpPr>
        <p:spPr>
          <a:xfrm>
            <a:off x="4946475" y="1056425"/>
            <a:ext cx="3626700" cy="1033500"/>
          </a:xfrm>
          <a:prstGeom prst="roundRect">
            <a:avLst>
              <a:gd name="adj" fmla="val 16667"/>
            </a:avLst>
          </a:prstGeom>
          <a:noFill/>
          <a:ln w="19050" cap="flat" cmpd="sng">
            <a:solidFill>
              <a:srgbClr val="3CA5A8"/>
            </a:solidFill>
            <a:prstDash val="solid"/>
            <a:round/>
            <a:headEnd type="none" w="sm" len="sm"/>
            <a:tailEnd type="none" w="sm" len="sm"/>
          </a:ln>
        </p:spPr>
        <p:txBody>
          <a:bodyPr spcFirstLastPara="1" wrap="square" lIns="306000" tIns="126000" rIns="162000" bIns="126000" anchor="ctr" anchorCtr="0">
            <a:noAutofit/>
          </a:bodyPr>
          <a:lstStyle/>
          <a:p>
            <a:pPr marL="0" lvl="0" indent="0" algn="l" rtl="0">
              <a:spcBef>
                <a:spcPts val="0"/>
              </a:spcBef>
              <a:spcAft>
                <a:spcPts val="0"/>
              </a:spcAft>
              <a:buNone/>
            </a:pPr>
            <a:r>
              <a:rPr lang="es" sz="1200">
                <a:solidFill>
                  <a:srgbClr val="134F5C"/>
                </a:solidFill>
                <a:latin typeface="Poppins"/>
                <a:ea typeface="Poppins"/>
                <a:cs typeface="Poppins"/>
                <a:sym typeface="Poppins"/>
              </a:rPr>
              <a:t>Me quedaban pocos minutos de la consulta, así que decidí enfocarme en la sesión con el niño de 2 años para que regresaran temprano a casa.</a:t>
            </a:r>
            <a:endParaRPr sz="1200">
              <a:solidFill>
                <a:srgbClr val="134F5C"/>
              </a:solidFill>
              <a:latin typeface="Century Gothic"/>
              <a:ea typeface="Century Gothic"/>
              <a:cs typeface="Century Gothic"/>
              <a:sym typeface="Century Gothic"/>
            </a:endParaRPr>
          </a:p>
        </p:txBody>
      </p:sp>
      <p:grpSp>
        <p:nvGrpSpPr>
          <p:cNvPr id="954" name="Google Shape;954;p41"/>
          <p:cNvGrpSpPr/>
          <p:nvPr/>
        </p:nvGrpSpPr>
        <p:grpSpPr>
          <a:xfrm>
            <a:off x="4789175" y="1218950"/>
            <a:ext cx="359101" cy="431100"/>
            <a:chOff x="4627250" y="1166575"/>
            <a:chExt cx="359101" cy="431100"/>
          </a:xfrm>
        </p:grpSpPr>
        <p:sp>
          <p:nvSpPr>
            <p:cNvPr id="955" name="Google Shape;955;p41"/>
            <p:cNvSpPr/>
            <p:nvPr/>
          </p:nvSpPr>
          <p:spPr>
            <a:xfrm>
              <a:off x="4627251" y="1200475"/>
              <a:ext cx="359100" cy="363300"/>
            </a:xfrm>
            <a:prstGeom prst="ellipse">
              <a:avLst/>
            </a:prstGeom>
            <a:solidFill>
              <a:srgbClr val="0B8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1"/>
            <p:cNvSpPr txBox="1"/>
            <p:nvPr/>
          </p:nvSpPr>
          <p:spPr>
            <a:xfrm>
              <a:off x="4627250" y="11665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A</a:t>
              </a:r>
              <a:endParaRPr sz="1600">
                <a:solidFill>
                  <a:schemeClr val="lt1"/>
                </a:solidFill>
              </a:endParaRPr>
            </a:p>
          </p:txBody>
        </p:sp>
      </p:grpSp>
      <p:pic>
        <p:nvPicPr>
          <p:cNvPr id="957" name="Google Shape;957;p41"/>
          <p:cNvPicPr preferRelativeResize="0"/>
          <p:nvPr/>
        </p:nvPicPr>
        <p:blipFill rotWithShape="1">
          <a:blip r:embed="rId8">
            <a:alphaModFix/>
          </a:blip>
          <a:srcRect/>
          <a:stretch/>
        </p:blipFill>
        <p:spPr>
          <a:xfrm>
            <a:off x="1858722" y="678720"/>
            <a:ext cx="546950" cy="615325"/>
          </a:xfrm>
          <a:prstGeom prst="rect">
            <a:avLst/>
          </a:prstGeom>
          <a:noFill/>
          <a:ln>
            <a:noFill/>
          </a:ln>
        </p:spPr>
      </p:pic>
      <p:pic>
        <p:nvPicPr>
          <p:cNvPr id="958" name="Google Shape;958;p41"/>
          <p:cNvPicPr preferRelativeResize="0"/>
          <p:nvPr/>
        </p:nvPicPr>
        <p:blipFill rotWithShape="1">
          <a:blip r:embed="rId9">
            <a:alphaModFix amt="78000"/>
          </a:blip>
          <a:srcRect/>
          <a:stretch/>
        </p:blipFill>
        <p:spPr>
          <a:xfrm>
            <a:off x="0" y="0"/>
            <a:ext cx="9144000" cy="5143500"/>
          </a:xfrm>
          <a:prstGeom prst="rect">
            <a:avLst/>
          </a:prstGeom>
          <a:noFill/>
          <a:ln>
            <a:noFill/>
          </a:ln>
        </p:spPr>
      </p:pic>
      <p:sp>
        <p:nvSpPr>
          <p:cNvPr id="959" name="Google Shape;959;p41"/>
          <p:cNvSpPr/>
          <p:nvPr/>
        </p:nvSpPr>
        <p:spPr>
          <a:xfrm rot="5400000">
            <a:off x="4368688" y="2443025"/>
            <a:ext cx="315600" cy="4110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1">
            <a:hlinkClick r:id="rId10" action="ppaction://hlinksldjump"/>
          </p:cNvPr>
          <p:cNvSpPr/>
          <p:nvPr/>
        </p:nvSpPr>
        <p:spPr>
          <a:xfrm rot="5400000">
            <a:off x="-99975" y="2262150"/>
            <a:ext cx="495300" cy="619200"/>
          </a:xfrm>
          <a:prstGeom prst="round2SameRect">
            <a:avLst>
              <a:gd name="adj1" fmla="val 14089"/>
              <a:gd name="adj2" fmla="val 0"/>
            </a:avLst>
          </a:prstGeom>
          <a:solidFill>
            <a:srgbClr val="99999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a:p>
        </p:txBody>
      </p:sp>
      <p:sp>
        <p:nvSpPr>
          <p:cNvPr id="961" name="Google Shape;961;p41">
            <a:hlinkClick r:id="" action="ppaction://hlinkshowjump?jump=previousslide"/>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62" name="Google Shape;962;p41">
            <a:hlinkClick r:id="rId10" action="ppaction://hlinksldjump"/>
          </p:cNvPr>
          <p:cNvPicPr preferRelativeResize="0"/>
          <p:nvPr/>
        </p:nvPicPr>
        <p:blipFill rotWithShape="1">
          <a:blip r:embed="rId11">
            <a:alphaModFix/>
          </a:blip>
          <a:srcRect b="10"/>
          <a:stretch/>
        </p:blipFill>
        <p:spPr>
          <a:xfrm>
            <a:off x="108007" y="2462700"/>
            <a:ext cx="145833" cy="218733"/>
          </a:xfrm>
          <a:prstGeom prst="rect">
            <a:avLst/>
          </a:prstGeom>
          <a:noFill/>
          <a:ln>
            <a:noFill/>
          </a:ln>
        </p:spPr>
      </p:pic>
      <p:sp>
        <p:nvSpPr>
          <p:cNvPr id="963" name="Google Shape;963;p41"/>
          <p:cNvSpPr/>
          <p:nvPr/>
        </p:nvSpPr>
        <p:spPr>
          <a:xfrm>
            <a:off x="809875" y="1618275"/>
            <a:ext cx="3573300" cy="2826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500" b="1">
                <a:solidFill>
                  <a:srgbClr val="0C5D5E"/>
                </a:solidFill>
                <a:latin typeface="Poppins"/>
                <a:ea typeface="Poppins"/>
                <a:cs typeface="Poppins"/>
                <a:sym typeface="Poppins"/>
              </a:rPr>
              <a:t>¡Incorrecto! </a:t>
            </a:r>
            <a:r>
              <a:rPr lang="es" sz="1500">
                <a:solidFill>
                  <a:srgbClr val="0C5D5E"/>
                </a:solidFill>
                <a:latin typeface="Poppins"/>
                <a:ea typeface="Poppins"/>
                <a:cs typeface="Poppins"/>
                <a:sym typeface="Poppins"/>
              </a:rPr>
              <a:t>Respete los espacios de consulta para cada paciente, y busque un espacio privado, seguro y confidencial para tratar a la adolescente. Además, si está en sus posibilidades, busque la continuidad de la atención de la adolescente en los servicios de salud.</a:t>
            </a:r>
            <a:endParaRPr sz="1500">
              <a:solidFill>
                <a:srgbClr val="0C5D5E"/>
              </a:solidFill>
              <a:latin typeface="Poppins"/>
              <a:ea typeface="Poppins"/>
              <a:cs typeface="Poppins"/>
              <a:sym typeface="Poppins"/>
            </a:endParaRPr>
          </a:p>
        </p:txBody>
      </p:sp>
      <p:sp>
        <p:nvSpPr>
          <p:cNvPr id="964" name="Google Shape;964;p41"/>
          <p:cNvSpPr/>
          <p:nvPr/>
        </p:nvSpPr>
        <p:spPr>
          <a:xfrm>
            <a:off x="4946650" y="2261525"/>
            <a:ext cx="3626700" cy="993000"/>
          </a:xfrm>
          <a:prstGeom prst="roundRect">
            <a:avLst>
              <a:gd name="adj" fmla="val 16667"/>
            </a:avLst>
          </a:prstGeom>
          <a:solidFill>
            <a:srgbClr val="0B8F92"/>
          </a:solidFill>
          <a:ln>
            <a:noFill/>
          </a:ln>
        </p:spPr>
        <p:txBody>
          <a:bodyPr spcFirstLastPara="1" wrap="square" lIns="306000" tIns="126000" rIns="162000" bIns="126000" anchor="ctr" anchorCtr="0">
            <a:noAutofit/>
          </a:bodyPr>
          <a:lstStyle/>
          <a:p>
            <a:pPr marL="0" lvl="0" indent="0" algn="l" rtl="0">
              <a:spcBef>
                <a:spcPts val="0"/>
              </a:spcBef>
              <a:spcAft>
                <a:spcPts val="0"/>
              </a:spcAft>
              <a:buNone/>
            </a:pPr>
            <a:r>
              <a:rPr lang="es" sz="1200">
                <a:solidFill>
                  <a:srgbClr val="FFFFFF"/>
                </a:solidFill>
                <a:latin typeface="Poppins"/>
                <a:ea typeface="Poppins"/>
                <a:cs typeface="Poppins"/>
                <a:sym typeface="Poppins"/>
              </a:rPr>
              <a:t>Invité a Paula a conversar sobre sus preocupaciones durante la sesión, ella dijo que no deseaba hablar y decidió esperar afuera del consultorio.</a:t>
            </a:r>
            <a:endParaRPr sz="1200">
              <a:solidFill>
                <a:srgbClr val="FFFFFF"/>
              </a:solidFill>
              <a:latin typeface="Poppins"/>
              <a:ea typeface="Poppins"/>
              <a:cs typeface="Poppins"/>
              <a:sym typeface="Poppins"/>
            </a:endParaRPr>
          </a:p>
        </p:txBody>
      </p:sp>
      <p:grpSp>
        <p:nvGrpSpPr>
          <p:cNvPr id="965" name="Google Shape;965;p41"/>
          <p:cNvGrpSpPr/>
          <p:nvPr/>
        </p:nvGrpSpPr>
        <p:grpSpPr>
          <a:xfrm>
            <a:off x="4789175" y="2432975"/>
            <a:ext cx="359101" cy="431100"/>
            <a:chOff x="4627250" y="1166588"/>
            <a:chExt cx="359101" cy="431100"/>
          </a:xfrm>
        </p:grpSpPr>
        <p:sp>
          <p:nvSpPr>
            <p:cNvPr id="966" name="Google Shape;966;p41"/>
            <p:cNvSpPr/>
            <p:nvPr/>
          </p:nvSpPr>
          <p:spPr>
            <a:xfrm>
              <a:off x="4627251" y="1200475"/>
              <a:ext cx="359100" cy="363300"/>
            </a:xfrm>
            <a:prstGeom prst="ellipse">
              <a:avLst/>
            </a:prstGeom>
            <a:solidFill>
              <a:srgbClr val="0B8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1"/>
            <p:cNvSpPr txBox="1"/>
            <p:nvPr/>
          </p:nvSpPr>
          <p:spPr>
            <a:xfrm>
              <a:off x="4627250" y="1166588"/>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B</a:t>
              </a:r>
              <a:endParaRPr sz="1600">
                <a:solidFill>
                  <a:schemeClr val="lt1"/>
                </a:solidFill>
              </a:endParaRPr>
            </a:p>
          </p:txBody>
        </p:sp>
      </p:grpSp>
      <p:sp>
        <p:nvSpPr>
          <p:cNvPr id="33" name="Google Shape;928;p40">
            <a:hlinkClick r:id="rId12" action="ppaction://hlinksldjump"/>
            <a:extLst>
              <a:ext uri="{FF2B5EF4-FFF2-40B4-BE49-F238E27FC236}">
                <a16:creationId xmlns="" xmlns:a16="http://schemas.microsoft.com/office/drawing/2014/main" id="{8C23ABD0-6F7B-44DA-A2FD-15757DEB9DD7}"/>
              </a:ext>
            </a:extLst>
          </p:cNvPr>
          <p:cNvSpPr/>
          <p:nvPr/>
        </p:nvSpPr>
        <p:spPr>
          <a:xfrm rot="-5400000">
            <a:off x="8763038" y="2271737"/>
            <a:ext cx="495300" cy="619200"/>
          </a:xfrm>
          <a:prstGeom prst="round2SameRect">
            <a:avLst>
              <a:gd name="adj1" fmla="val 14089"/>
              <a:gd name="adj2" fmla="val 0"/>
            </a:avLst>
          </a:prstGeom>
          <a:solidFill>
            <a:srgbClr val="99999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a:p>
        </p:txBody>
      </p:sp>
      <p:sp>
        <p:nvSpPr>
          <p:cNvPr id="34" name="Google Shape;929;p40">
            <a:hlinkClick r:id="" action="ppaction://hlinkshowjump?jump=previousslide"/>
            <a:extLst>
              <a:ext uri="{FF2B5EF4-FFF2-40B4-BE49-F238E27FC236}">
                <a16:creationId xmlns="" xmlns:a16="http://schemas.microsoft.com/office/drawing/2014/main" id="{C1291353-0315-4FB1-9682-490DAC52DB32}"/>
              </a:ext>
            </a:extLst>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oogle Shape;930;p40">
            <a:hlinkClick r:id="rId12" action="ppaction://hlinksldjump"/>
            <a:extLst>
              <a:ext uri="{FF2B5EF4-FFF2-40B4-BE49-F238E27FC236}">
                <a16:creationId xmlns="" xmlns:a16="http://schemas.microsoft.com/office/drawing/2014/main" id="{8B616884-4FC6-44AC-95CB-66471ED790EC}"/>
              </a:ext>
            </a:extLst>
          </p:cNvPr>
          <p:cNvPicPr preferRelativeResize="0"/>
          <p:nvPr/>
        </p:nvPicPr>
        <p:blipFill rotWithShape="1">
          <a:blip r:embed="rId13">
            <a:alphaModFix/>
          </a:blip>
          <a:srcRect b="10"/>
          <a:stretch/>
        </p:blipFill>
        <p:spPr>
          <a:xfrm>
            <a:off x="8904523" y="2471654"/>
            <a:ext cx="145833" cy="218733"/>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pic>
        <p:nvPicPr>
          <p:cNvPr id="103" name="Google Shape;103;p15"/>
          <p:cNvPicPr preferRelativeResize="0"/>
          <p:nvPr/>
        </p:nvPicPr>
        <p:blipFill rotWithShape="1">
          <a:blip r:embed="rId4">
            <a:alphaModFix/>
          </a:blip>
          <a:srcRect l="69" r="79"/>
          <a:stretch/>
        </p:blipFill>
        <p:spPr>
          <a:xfrm>
            <a:off x="144475" y="3093038"/>
            <a:ext cx="8839194" cy="129670"/>
          </a:xfrm>
          <a:prstGeom prst="rect">
            <a:avLst/>
          </a:prstGeom>
          <a:noFill/>
          <a:ln>
            <a:noFill/>
          </a:ln>
        </p:spPr>
      </p:pic>
      <p:sp>
        <p:nvSpPr>
          <p:cNvPr id="104" name="Google Shape;104;p15"/>
          <p:cNvSpPr txBox="1"/>
          <p:nvPr/>
        </p:nvSpPr>
        <p:spPr>
          <a:xfrm>
            <a:off x="1156425" y="3632475"/>
            <a:ext cx="50214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3200" b="1">
                <a:solidFill>
                  <a:schemeClr val="lt1"/>
                </a:solidFill>
                <a:latin typeface="Poppins"/>
                <a:ea typeface="Poppins"/>
                <a:cs typeface="Poppins"/>
                <a:sym typeface="Poppins"/>
              </a:rPr>
              <a:t>Contextualización</a:t>
            </a:r>
            <a:endParaRPr sz="3200" b="1">
              <a:solidFill>
                <a:schemeClr val="lt1"/>
              </a:solidFill>
              <a:latin typeface="Poppins"/>
              <a:ea typeface="Poppins"/>
              <a:cs typeface="Poppins"/>
              <a:sym typeface="Poppins"/>
            </a:endParaRPr>
          </a:p>
        </p:txBody>
      </p:sp>
      <p:pic>
        <p:nvPicPr>
          <p:cNvPr id="113" name="Google Shape;113;p15"/>
          <p:cNvPicPr preferRelativeResize="0"/>
          <p:nvPr/>
        </p:nvPicPr>
        <p:blipFill rotWithShape="1">
          <a:blip r:embed="rId5">
            <a:alphaModFix/>
          </a:blip>
          <a:srcRect/>
          <a:stretch/>
        </p:blipFill>
        <p:spPr>
          <a:xfrm>
            <a:off x="6369557" y="1952875"/>
            <a:ext cx="2360693" cy="3428751"/>
          </a:xfrm>
          <a:prstGeom prst="rect">
            <a:avLst/>
          </a:prstGeom>
          <a:noFill/>
          <a:ln>
            <a:noFill/>
          </a:ln>
        </p:spPr>
      </p:pic>
      <p:grpSp>
        <p:nvGrpSpPr>
          <p:cNvPr id="114" name="Google Shape;114;p15"/>
          <p:cNvGrpSpPr/>
          <p:nvPr/>
        </p:nvGrpSpPr>
        <p:grpSpPr>
          <a:xfrm>
            <a:off x="3297400" y="554900"/>
            <a:ext cx="3779849" cy="1775965"/>
            <a:chOff x="5677862" y="-4161367"/>
            <a:chExt cx="2884500" cy="1727592"/>
          </a:xfrm>
        </p:grpSpPr>
        <p:sp>
          <p:nvSpPr>
            <p:cNvPr id="115" name="Google Shape;115;p15"/>
            <p:cNvSpPr/>
            <p:nvPr/>
          </p:nvSpPr>
          <p:spPr>
            <a:xfrm>
              <a:off x="5677862" y="-4161367"/>
              <a:ext cx="2884500" cy="1349700"/>
            </a:xfrm>
            <a:prstGeom prst="rect">
              <a:avLst/>
            </a:prstGeom>
            <a:solidFill>
              <a:srgbClr val="FFFFFF"/>
            </a:solidFill>
            <a:ln>
              <a:noFill/>
            </a:ln>
          </p:spPr>
          <p:txBody>
            <a:bodyPr spcFirstLastPara="1" wrap="square" lIns="180000" tIns="180000" rIns="180000" bIns="180000" anchor="ctr" anchorCtr="0">
              <a:noAutofit/>
            </a:bodyPr>
            <a:lstStyle/>
            <a:p>
              <a:pPr marL="0" lvl="0" indent="0" algn="ctr" rtl="0">
                <a:spcBef>
                  <a:spcPts val="0"/>
                </a:spcBef>
                <a:spcAft>
                  <a:spcPts val="0"/>
                </a:spcAft>
                <a:buNone/>
              </a:pPr>
              <a:r>
                <a:rPr lang="es" sz="1500">
                  <a:solidFill>
                    <a:srgbClr val="0B5394"/>
                  </a:solidFill>
                  <a:latin typeface="Poppins"/>
                  <a:ea typeface="Poppins"/>
                  <a:cs typeface="Poppins"/>
                  <a:sym typeface="Poppins"/>
                </a:rPr>
                <a:t>El primer paso para brindar una atención con calidez y calidad a las adolescentes, inicia con nuestro interés en escuchar y conocer el</a:t>
              </a:r>
              <a:endParaRPr sz="1500">
                <a:solidFill>
                  <a:srgbClr val="0B5394"/>
                </a:solidFill>
                <a:latin typeface="Poppins"/>
                <a:ea typeface="Poppins"/>
                <a:cs typeface="Poppins"/>
                <a:sym typeface="Poppins"/>
              </a:endParaRPr>
            </a:p>
            <a:p>
              <a:pPr marL="0" lvl="0" indent="0" algn="ctr" rtl="0">
                <a:spcBef>
                  <a:spcPts val="0"/>
                </a:spcBef>
                <a:spcAft>
                  <a:spcPts val="0"/>
                </a:spcAft>
                <a:buNone/>
              </a:pPr>
              <a:r>
                <a:rPr lang="es" sz="1500">
                  <a:solidFill>
                    <a:srgbClr val="0B5394"/>
                  </a:solidFill>
                  <a:latin typeface="Poppins"/>
                  <a:ea typeface="Poppins"/>
                  <a:cs typeface="Poppins"/>
                  <a:sym typeface="Poppins"/>
                </a:rPr>
                <a:t>contexto en el que viven.</a:t>
              </a:r>
              <a:endParaRPr sz="1500">
                <a:solidFill>
                  <a:srgbClr val="0B5394"/>
                </a:solidFill>
                <a:latin typeface="Poppins"/>
                <a:ea typeface="Poppins"/>
                <a:cs typeface="Poppins"/>
                <a:sym typeface="Poppins"/>
              </a:endParaRPr>
            </a:p>
          </p:txBody>
        </p:sp>
        <p:sp>
          <p:nvSpPr>
            <p:cNvPr id="116" name="Google Shape;116;p15"/>
            <p:cNvSpPr/>
            <p:nvPr/>
          </p:nvSpPr>
          <p:spPr>
            <a:xfrm rot="10134117">
              <a:off x="7919954" y="-2879257"/>
              <a:ext cx="381841" cy="414264"/>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15"/>
          <p:cNvGrpSpPr/>
          <p:nvPr/>
        </p:nvGrpSpPr>
        <p:grpSpPr>
          <a:xfrm>
            <a:off x="3022725" y="2730891"/>
            <a:ext cx="1288800" cy="796814"/>
            <a:chOff x="3013200" y="2730891"/>
            <a:chExt cx="1288800" cy="796814"/>
          </a:xfrm>
        </p:grpSpPr>
        <p:sp>
          <p:nvSpPr>
            <p:cNvPr id="118" name="Google Shape;118;p15"/>
            <p:cNvSpPr/>
            <p:nvPr/>
          </p:nvSpPr>
          <p:spPr>
            <a:xfrm>
              <a:off x="3268723" y="2730905"/>
              <a:ext cx="796800" cy="79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txBox="1"/>
            <p:nvPr/>
          </p:nvSpPr>
          <p:spPr>
            <a:xfrm>
              <a:off x="3013200" y="2730891"/>
              <a:ext cx="1288800" cy="40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4000" b="1">
                  <a:solidFill>
                    <a:srgbClr val="0B8F92"/>
                  </a:solidFill>
                  <a:latin typeface="Poppins"/>
                  <a:ea typeface="Poppins"/>
                  <a:cs typeface="Poppins"/>
                  <a:sym typeface="Poppins"/>
                </a:rPr>
                <a:t>1</a:t>
              </a:r>
              <a:endParaRPr sz="4000">
                <a:solidFill>
                  <a:srgbClr val="0B8F92"/>
                </a:solidFill>
              </a:endParaRPr>
            </a:p>
          </p:txBody>
        </p:sp>
      </p:grpSp>
      <p:sp>
        <p:nvSpPr>
          <p:cNvPr id="27" name="Google Shape;96;p14">
            <a:hlinkClick r:id="" action="ppaction://hlinkshowjump?jump=nextslide"/>
            <a:extLst>
              <a:ext uri="{FF2B5EF4-FFF2-40B4-BE49-F238E27FC236}">
                <a16:creationId xmlns="" xmlns:a16="http://schemas.microsoft.com/office/drawing/2014/main" id="{0BB4D5FC-938D-48ED-977B-FCB4C5599CFC}"/>
              </a:ext>
            </a:extLst>
          </p:cNvPr>
          <p:cNvSpPr/>
          <p:nvPr/>
        </p:nvSpPr>
        <p:spPr>
          <a:xfrm rot="-5400000">
            <a:off x="8763038" y="2271737"/>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8" name="Google Shape;97;p14">
            <a:hlinkClick r:id="" action="ppaction://hlinkshowjump?jump=nextslide"/>
            <a:extLst>
              <a:ext uri="{FF2B5EF4-FFF2-40B4-BE49-F238E27FC236}">
                <a16:creationId xmlns="" xmlns:a16="http://schemas.microsoft.com/office/drawing/2014/main" id="{D099DCB8-442E-42F4-A6D8-46A1DFCA7DB9}"/>
              </a:ext>
            </a:extLst>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 name="Google Shape;98;p14">
            <a:hlinkClick r:id="" action="ppaction://hlinkshowjump?jump=nextslide"/>
            <a:extLst>
              <a:ext uri="{FF2B5EF4-FFF2-40B4-BE49-F238E27FC236}">
                <a16:creationId xmlns="" xmlns:a16="http://schemas.microsoft.com/office/drawing/2014/main" id="{9F186B65-0FAC-4775-B537-BD75D1893446}"/>
              </a:ext>
            </a:extLst>
          </p:cNvPr>
          <p:cNvPicPr preferRelativeResize="0"/>
          <p:nvPr/>
        </p:nvPicPr>
        <p:blipFill>
          <a:blip r:embed="rId6">
            <a:alphaModFix/>
          </a:blip>
          <a:stretch>
            <a:fillRect/>
          </a:stretch>
        </p:blipFill>
        <p:spPr>
          <a:xfrm rot="10800000">
            <a:off x="8904523" y="2471654"/>
            <a:ext cx="145833" cy="218733"/>
          </a:xfrm>
          <a:prstGeom prst="rect">
            <a:avLst/>
          </a:prstGeom>
          <a:noFill/>
          <a:ln>
            <a:noFill/>
          </a:ln>
        </p:spPr>
      </p:pic>
      <p:sp>
        <p:nvSpPr>
          <p:cNvPr id="30" name="Google Shape;105;p15">
            <a:hlinkClick r:id="" action="ppaction://hlinkshowjump?jump=previousslide"/>
            <a:extLst>
              <a:ext uri="{FF2B5EF4-FFF2-40B4-BE49-F238E27FC236}">
                <a16:creationId xmlns="" xmlns:a16="http://schemas.microsoft.com/office/drawing/2014/main" id="{CBA001E9-F0BC-4BF8-9E6C-FA3897654970}"/>
              </a:ext>
            </a:extLst>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 name="Google Shape;106;p15">
            <a:extLst>
              <a:ext uri="{FF2B5EF4-FFF2-40B4-BE49-F238E27FC236}">
                <a16:creationId xmlns="" xmlns:a16="http://schemas.microsoft.com/office/drawing/2014/main" id="{8BBEE35C-87B0-4363-84BA-D86D899F6F60}"/>
              </a:ext>
            </a:extLst>
          </p:cNvPr>
          <p:cNvPicPr preferRelativeResize="0"/>
          <p:nvPr/>
        </p:nvPicPr>
        <p:blipFill>
          <a:blip r:embed="rId6">
            <a:alphaModFix/>
          </a:blip>
          <a:stretch>
            <a:fillRect/>
          </a:stretch>
        </p:blipFill>
        <p:spPr>
          <a:xfrm>
            <a:off x="138957" y="2462775"/>
            <a:ext cx="145833" cy="218733"/>
          </a:xfrm>
          <a:prstGeom prst="rect">
            <a:avLst/>
          </a:prstGeom>
          <a:noFill/>
          <a:ln>
            <a:noFill/>
          </a:ln>
        </p:spPr>
      </p:pic>
      <p:sp>
        <p:nvSpPr>
          <p:cNvPr id="32" name="Google Shape;107;p15">
            <a:hlinkClick r:id="" action="ppaction://hlinkshowjump?jump=previousslide"/>
            <a:extLst>
              <a:ext uri="{FF2B5EF4-FFF2-40B4-BE49-F238E27FC236}">
                <a16:creationId xmlns="" xmlns:a16="http://schemas.microsoft.com/office/drawing/2014/main" id="{29736F43-A6E0-4F41-833A-590EEA38CBAD}"/>
              </a:ext>
            </a:extLst>
          </p:cNvPr>
          <p:cNvSpPr/>
          <p:nvPr/>
        </p:nvSpPr>
        <p:spPr>
          <a:xfrm rot="5400000">
            <a:off x="-99975" y="2262150"/>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3" name="Google Shape;108;p15">
            <a:hlinkClick r:id="" action="ppaction://hlinkshowjump?jump=previousslide"/>
            <a:extLst>
              <a:ext uri="{FF2B5EF4-FFF2-40B4-BE49-F238E27FC236}">
                <a16:creationId xmlns="" xmlns:a16="http://schemas.microsoft.com/office/drawing/2014/main" id="{A1F4C834-0208-495B-BC2E-F655A55BC473}"/>
              </a:ext>
            </a:extLst>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 name="Google Shape;109;p15">
            <a:hlinkClick r:id="" action="ppaction://hlinkshowjump?jump=previousslide"/>
            <a:extLst>
              <a:ext uri="{FF2B5EF4-FFF2-40B4-BE49-F238E27FC236}">
                <a16:creationId xmlns="" xmlns:a16="http://schemas.microsoft.com/office/drawing/2014/main" id="{1F8EB97A-E0D6-4DC2-A626-FB0D2A2F0145}"/>
              </a:ext>
            </a:extLst>
          </p:cNvPr>
          <p:cNvPicPr preferRelativeResize="0"/>
          <p:nvPr/>
        </p:nvPicPr>
        <p:blipFill>
          <a:blip r:embed="rId6">
            <a:alphaModFix/>
          </a:blip>
          <a:stretch>
            <a:fillRect/>
          </a:stretch>
        </p:blipFill>
        <p:spPr>
          <a:xfrm>
            <a:off x="108007" y="2462700"/>
            <a:ext cx="145833" cy="218733"/>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7F9F2"/>
        </a:solidFill>
        <a:effectLst/>
      </p:bgPr>
    </p:bg>
    <p:spTree>
      <p:nvGrpSpPr>
        <p:cNvPr id="1" name="Shape 974"/>
        <p:cNvGrpSpPr/>
        <p:nvPr/>
      </p:nvGrpSpPr>
      <p:grpSpPr>
        <a:xfrm>
          <a:off x="0" y="0"/>
          <a:ext cx="0" cy="0"/>
          <a:chOff x="0" y="0"/>
          <a:chExt cx="0" cy="0"/>
        </a:xfrm>
      </p:grpSpPr>
      <p:pic>
        <p:nvPicPr>
          <p:cNvPr id="975" name="Google Shape;975;p42"/>
          <p:cNvPicPr preferRelativeResize="0"/>
          <p:nvPr/>
        </p:nvPicPr>
        <p:blipFill rotWithShape="1">
          <a:blip r:embed="rId3">
            <a:alphaModFix amt="86000"/>
          </a:blip>
          <a:srcRect/>
          <a:stretch/>
        </p:blipFill>
        <p:spPr>
          <a:xfrm rot="2700000">
            <a:off x="512612" y="1542463"/>
            <a:ext cx="3753901" cy="3164626"/>
          </a:xfrm>
          <a:prstGeom prst="rect">
            <a:avLst/>
          </a:prstGeom>
          <a:noFill/>
          <a:ln>
            <a:noFill/>
          </a:ln>
        </p:spPr>
      </p:pic>
      <p:sp>
        <p:nvSpPr>
          <p:cNvPr id="976" name="Google Shape;976;p42"/>
          <p:cNvSpPr/>
          <p:nvPr/>
        </p:nvSpPr>
        <p:spPr>
          <a:xfrm>
            <a:off x="586825" y="352950"/>
            <a:ext cx="1546800" cy="475200"/>
          </a:xfrm>
          <a:prstGeom prst="roundRect">
            <a:avLst>
              <a:gd name="adj" fmla="val 50000"/>
            </a:avLst>
          </a:prstGeom>
          <a:solidFill>
            <a:srgbClr val="0C5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600" b="1">
                <a:solidFill>
                  <a:srgbClr val="FFFFFF"/>
                </a:solidFill>
                <a:latin typeface="Century Gothic"/>
                <a:ea typeface="Century Gothic"/>
                <a:cs typeface="Century Gothic"/>
                <a:sym typeface="Century Gothic"/>
              </a:rPr>
              <a:t>Caso #4</a:t>
            </a:r>
            <a:endParaRPr sz="1600" b="1">
              <a:solidFill>
                <a:srgbClr val="FFFFFF"/>
              </a:solidFill>
              <a:latin typeface="Century Gothic"/>
              <a:ea typeface="Century Gothic"/>
              <a:cs typeface="Century Gothic"/>
              <a:sym typeface="Century Gothic"/>
            </a:endParaRPr>
          </a:p>
        </p:txBody>
      </p:sp>
      <p:sp>
        <p:nvSpPr>
          <p:cNvPr id="977" name="Google Shape;977;p42"/>
          <p:cNvSpPr txBox="1"/>
          <p:nvPr/>
        </p:nvSpPr>
        <p:spPr>
          <a:xfrm>
            <a:off x="586825" y="877975"/>
            <a:ext cx="1567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a:solidFill>
                  <a:srgbClr val="0B8F92"/>
                </a:solidFill>
                <a:latin typeface="Poppins"/>
                <a:ea typeface="Poppins"/>
                <a:cs typeface="Poppins"/>
                <a:sym typeface="Poppins"/>
              </a:rPr>
              <a:t>Dé click en el ícono para escuchar el caso.</a:t>
            </a:r>
            <a:endParaRPr sz="900">
              <a:solidFill>
                <a:srgbClr val="0B8F92"/>
              </a:solidFill>
              <a:latin typeface="Poppins"/>
              <a:ea typeface="Poppins"/>
              <a:cs typeface="Poppins"/>
              <a:sym typeface="Poppins"/>
            </a:endParaRPr>
          </a:p>
        </p:txBody>
      </p:sp>
      <p:pic>
        <p:nvPicPr>
          <p:cNvPr id="978" name="Google Shape;978;p42"/>
          <p:cNvPicPr preferRelativeResize="0"/>
          <p:nvPr/>
        </p:nvPicPr>
        <p:blipFill>
          <a:blip r:embed="rId4">
            <a:alphaModFix/>
          </a:blip>
          <a:stretch>
            <a:fillRect/>
          </a:stretch>
        </p:blipFill>
        <p:spPr>
          <a:xfrm>
            <a:off x="1704619" y="352947"/>
            <a:ext cx="525600" cy="475200"/>
          </a:xfrm>
          <a:prstGeom prst="flowChartConnector">
            <a:avLst/>
          </a:prstGeom>
          <a:noFill/>
          <a:ln>
            <a:noFill/>
          </a:ln>
        </p:spPr>
      </p:pic>
      <p:pic>
        <p:nvPicPr>
          <p:cNvPr id="979" name="Google Shape;979;p42"/>
          <p:cNvPicPr preferRelativeResize="0"/>
          <p:nvPr/>
        </p:nvPicPr>
        <p:blipFill>
          <a:blip r:embed="rId5">
            <a:alphaModFix/>
          </a:blip>
          <a:stretch>
            <a:fillRect/>
          </a:stretch>
        </p:blipFill>
        <p:spPr>
          <a:xfrm>
            <a:off x="351899" y="2324106"/>
            <a:ext cx="4073224" cy="2841720"/>
          </a:xfrm>
          <a:prstGeom prst="rect">
            <a:avLst/>
          </a:prstGeom>
          <a:noFill/>
          <a:ln>
            <a:noFill/>
          </a:ln>
        </p:spPr>
      </p:pic>
      <p:pic>
        <p:nvPicPr>
          <p:cNvPr id="980" name="Google Shape;980;p42" title="Caso #4.mp3">
            <a:hlinkClick r:id="rId6"/>
          </p:cNvPr>
          <p:cNvPicPr preferRelativeResize="0"/>
          <p:nvPr/>
        </p:nvPicPr>
        <p:blipFill>
          <a:blip r:embed="rId7">
            <a:alphaModFix/>
          </a:blip>
          <a:stretch>
            <a:fillRect/>
          </a:stretch>
        </p:blipFill>
        <p:spPr>
          <a:xfrm>
            <a:off x="1627000" y="250125"/>
            <a:ext cx="680850" cy="680850"/>
          </a:xfrm>
          <a:prstGeom prst="rect">
            <a:avLst/>
          </a:prstGeom>
          <a:noFill/>
          <a:ln>
            <a:noFill/>
          </a:ln>
          <a:effectLst>
            <a:outerShdw blurRad="57150" dist="19050" dir="5400000" algn="bl" rotWithShape="0">
              <a:srgbClr val="000000">
                <a:alpha val="50000"/>
              </a:srgbClr>
            </a:outerShdw>
          </a:effectLst>
        </p:spPr>
      </p:pic>
      <p:sp>
        <p:nvSpPr>
          <p:cNvPr id="981" name="Google Shape;981;p42"/>
          <p:cNvSpPr/>
          <p:nvPr/>
        </p:nvSpPr>
        <p:spPr>
          <a:xfrm>
            <a:off x="4572000" y="0"/>
            <a:ext cx="42396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solidFill>
                <a:srgbClr val="38761D"/>
              </a:solidFill>
              <a:latin typeface="Poppins"/>
              <a:ea typeface="Poppins"/>
              <a:cs typeface="Poppins"/>
              <a:sym typeface="Poppins"/>
            </a:endParaRPr>
          </a:p>
        </p:txBody>
      </p:sp>
      <p:sp>
        <p:nvSpPr>
          <p:cNvPr id="982" name="Google Shape;982;p42"/>
          <p:cNvSpPr txBox="1"/>
          <p:nvPr/>
        </p:nvSpPr>
        <p:spPr>
          <a:xfrm>
            <a:off x="4789175" y="226800"/>
            <a:ext cx="3777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a:solidFill>
                  <a:srgbClr val="9E9E9E"/>
                </a:solidFill>
                <a:latin typeface="Poppins"/>
                <a:ea typeface="Poppins"/>
                <a:cs typeface="Poppins"/>
                <a:sym typeface="Poppins"/>
              </a:rPr>
              <a:t>Seleccione una forma de </a:t>
            </a:r>
            <a:br>
              <a:rPr lang="es" sz="1600">
                <a:solidFill>
                  <a:srgbClr val="9E9E9E"/>
                </a:solidFill>
                <a:latin typeface="Poppins"/>
                <a:ea typeface="Poppins"/>
                <a:cs typeface="Poppins"/>
                <a:sym typeface="Poppins"/>
              </a:rPr>
            </a:br>
            <a:r>
              <a:rPr lang="es" sz="1600">
                <a:solidFill>
                  <a:srgbClr val="9E9E9E"/>
                </a:solidFill>
                <a:latin typeface="Poppins"/>
                <a:ea typeface="Poppins"/>
                <a:cs typeface="Poppins"/>
                <a:sym typeface="Poppins"/>
              </a:rPr>
              <a:t>aplicar un principio rector:</a:t>
            </a:r>
            <a:endParaRPr sz="1600">
              <a:solidFill>
                <a:srgbClr val="9E9E9E"/>
              </a:solidFill>
              <a:latin typeface="Poppins"/>
              <a:ea typeface="Poppins"/>
              <a:cs typeface="Poppins"/>
              <a:sym typeface="Poppins"/>
            </a:endParaRPr>
          </a:p>
        </p:txBody>
      </p:sp>
      <p:sp>
        <p:nvSpPr>
          <p:cNvPr id="983" name="Google Shape;983;p42"/>
          <p:cNvSpPr/>
          <p:nvPr/>
        </p:nvSpPr>
        <p:spPr>
          <a:xfrm>
            <a:off x="4946475" y="1056425"/>
            <a:ext cx="3626700" cy="1033500"/>
          </a:xfrm>
          <a:prstGeom prst="roundRect">
            <a:avLst>
              <a:gd name="adj" fmla="val 16667"/>
            </a:avLst>
          </a:prstGeom>
          <a:noFill/>
          <a:ln w="19050" cap="flat" cmpd="sng">
            <a:solidFill>
              <a:srgbClr val="3CA5A8"/>
            </a:solidFill>
            <a:prstDash val="solid"/>
            <a:round/>
            <a:headEnd type="none" w="sm" len="sm"/>
            <a:tailEnd type="none" w="sm" len="sm"/>
          </a:ln>
        </p:spPr>
        <p:txBody>
          <a:bodyPr spcFirstLastPara="1" wrap="square" lIns="306000" tIns="126000" rIns="162000" bIns="126000" anchor="ctr" anchorCtr="0">
            <a:noAutofit/>
          </a:bodyPr>
          <a:lstStyle/>
          <a:p>
            <a:pPr marL="0" lvl="0" indent="0" algn="l" rtl="0">
              <a:spcBef>
                <a:spcPts val="0"/>
              </a:spcBef>
              <a:spcAft>
                <a:spcPts val="0"/>
              </a:spcAft>
              <a:buNone/>
            </a:pPr>
            <a:r>
              <a:rPr lang="es" sz="1200">
                <a:solidFill>
                  <a:srgbClr val="134F5C"/>
                </a:solidFill>
                <a:latin typeface="Poppins"/>
                <a:ea typeface="Poppins"/>
                <a:cs typeface="Poppins"/>
                <a:sym typeface="Poppins"/>
              </a:rPr>
              <a:t>Me quedaban pocos minutos de la consulta, así que decidí enfocarme en la sesión con el niño de 2 años para que regresaran temprano a casa.</a:t>
            </a:r>
            <a:endParaRPr sz="1200">
              <a:solidFill>
                <a:srgbClr val="134F5C"/>
              </a:solidFill>
              <a:latin typeface="Century Gothic"/>
              <a:ea typeface="Century Gothic"/>
              <a:cs typeface="Century Gothic"/>
              <a:sym typeface="Century Gothic"/>
            </a:endParaRPr>
          </a:p>
        </p:txBody>
      </p:sp>
      <p:sp>
        <p:nvSpPr>
          <p:cNvPr id="984" name="Google Shape;984;p42"/>
          <p:cNvSpPr/>
          <p:nvPr/>
        </p:nvSpPr>
        <p:spPr>
          <a:xfrm>
            <a:off x="4946650" y="2261525"/>
            <a:ext cx="3626700" cy="993000"/>
          </a:xfrm>
          <a:prstGeom prst="roundRect">
            <a:avLst>
              <a:gd name="adj" fmla="val 16667"/>
            </a:avLst>
          </a:prstGeom>
          <a:noFill/>
          <a:ln w="19050" cap="flat" cmpd="sng">
            <a:solidFill>
              <a:srgbClr val="3CA5A8"/>
            </a:solidFill>
            <a:prstDash val="solid"/>
            <a:round/>
            <a:headEnd type="none" w="sm" len="sm"/>
            <a:tailEnd type="none" w="sm" len="sm"/>
          </a:ln>
        </p:spPr>
        <p:txBody>
          <a:bodyPr spcFirstLastPara="1" wrap="square" lIns="306000" tIns="126000" rIns="162000" bIns="126000" anchor="ctr" anchorCtr="0">
            <a:noAutofit/>
          </a:bodyPr>
          <a:lstStyle/>
          <a:p>
            <a:pPr marL="0" lvl="0" indent="0" algn="l" rtl="0">
              <a:spcBef>
                <a:spcPts val="0"/>
              </a:spcBef>
              <a:spcAft>
                <a:spcPts val="0"/>
              </a:spcAft>
              <a:buNone/>
            </a:pPr>
            <a:r>
              <a:rPr lang="es" sz="1200">
                <a:solidFill>
                  <a:srgbClr val="134F5C"/>
                </a:solidFill>
                <a:latin typeface="Poppins"/>
                <a:ea typeface="Poppins"/>
                <a:cs typeface="Poppins"/>
                <a:sym typeface="Poppins"/>
              </a:rPr>
              <a:t>Invité a Paula a conversar sobre sus preocupaciones durante la sesión, ella dijo que no deseaba hablar y decidió esperar afuera del consultorio.</a:t>
            </a:r>
            <a:endParaRPr sz="1200">
              <a:solidFill>
                <a:srgbClr val="134F5C"/>
              </a:solidFill>
              <a:latin typeface="Poppins"/>
              <a:ea typeface="Poppins"/>
              <a:cs typeface="Poppins"/>
              <a:sym typeface="Poppins"/>
            </a:endParaRPr>
          </a:p>
        </p:txBody>
      </p:sp>
      <p:grpSp>
        <p:nvGrpSpPr>
          <p:cNvPr id="985" name="Google Shape;985;p42"/>
          <p:cNvGrpSpPr/>
          <p:nvPr/>
        </p:nvGrpSpPr>
        <p:grpSpPr>
          <a:xfrm>
            <a:off x="4789175" y="1218950"/>
            <a:ext cx="359101" cy="431100"/>
            <a:chOff x="4627250" y="1166575"/>
            <a:chExt cx="359101" cy="431100"/>
          </a:xfrm>
        </p:grpSpPr>
        <p:sp>
          <p:nvSpPr>
            <p:cNvPr id="986" name="Google Shape;986;p42"/>
            <p:cNvSpPr/>
            <p:nvPr/>
          </p:nvSpPr>
          <p:spPr>
            <a:xfrm>
              <a:off x="4627251" y="1200475"/>
              <a:ext cx="359100" cy="363300"/>
            </a:xfrm>
            <a:prstGeom prst="ellipse">
              <a:avLst/>
            </a:prstGeom>
            <a:solidFill>
              <a:srgbClr val="0B8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2"/>
            <p:cNvSpPr txBox="1"/>
            <p:nvPr/>
          </p:nvSpPr>
          <p:spPr>
            <a:xfrm>
              <a:off x="4627250" y="11665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A</a:t>
              </a:r>
              <a:endParaRPr sz="1600">
                <a:solidFill>
                  <a:schemeClr val="lt1"/>
                </a:solidFill>
              </a:endParaRPr>
            </a:p>
          </p:txBody>
        </p:sp>
      </p:grpSp>
      <p:grpSp>
        <p:nvGrpSpPr>
          <p:cNvPr id="988" name="Google Shape;988;p42"/>
          <p:cNvGrpSpPr/>
          <p:nvPr/>
        </p:nvGrpSpPr>
        <p:grpSpPr>
          <a:xfrm>
            <a:off x="4789175" y="2432975"/>
            <a:ext cx="359101" cy="431100"/>
            <a:chOff x="4627250" y="1166588"/>
            <a:chExt cx="359101" cy="431100"/>
          </a:xfrm>
        </p:grpSpPr>
        <p:sp>
          <p:nvSpPr>
            <p:cNvPr id="989" name="Google Shape;989;p42"/>
            <p:cNvSpPr/>
            <p:nvPr/>
          </p:nvSpPr>
          <p:spPr>
            <a:xfrm>
              <a:off x="4627251" y="1200475"/>
              <a:ext cx="359100" cy="363300"/>
            </a:xfrm>
            <a:prstGeom prst="ellipse">
              <a:avLst/>
            </a:prstGeom>
            <a:solidFill>
              <a:srgbClr val="0B8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2"/>
            <p:cNvSpPr txBox="1"/>
            <p:nvPr/>
          </p:nvSpPr>
          <p:spPr>
            <a:xfrm>
              <a:off x="4627250" y="1166588"/>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B</a:t>
              </a:r>
              <a:endParaRPr sz="1600">
                <a:solidFill>
                  <a:schemeClr val="lt1"/>
                </a:solidFill>
              </a:endParaRPr>
            </a:p>
          </p:txBody>
        </p:sp>
      </p:grpSp>
      <p:pic>
        <p:nvPicPr>
          <p:cNvPr id="991" name="Google Shape;991;p42"/>
          <p:cNvPicPr preferRelativeResize="0"/>
          <p:nvPr/>
        </p:nvPicPr>
        <p:blipFill rotWithShape="1">
          <a:blip r:embed="rId8">
            <a:alphaModFix/>
          </a:blip>
          <a:srcRect/>
          <a:stretch/>
        </p:blipFill>
        <p:spPr>
          <a:xfrm>
            <a:off x="1858722" y="678720"/>
            <a:ext cx="546950" cy="615325"/>
          </a:xfrm>
          <a:prstGeom prst="rect">
            <a:avLst/>
          </a:prstGeom>
          <a:noFill/>
          <a:ln>
            <a:noFill/>
          </a:ln>
        </p:spPr>
      </p:pic>
      <p:pic>
        <p:nvPicPr>
          <p:cNvPr id="992" name="Google Shape;992;p42"/>
          <p:cNvPicPr preferRelativeResize="0"/>
          <p:nvPr/>
        </p:nvPicPr>
        <p:blipFill rotWithShape="1">
          <a:blip r:embed="rId9">
            <a:alphaModFix amt="78000"/>
          </a:blip>
          <a:srcRect/>
          <a:stretch/>
        </p:blipFill>
        <p:spPr>
          <a:xfrm>
            <a:off x="0" y="9600"/>
            <a:ext cx="9144000" cy="5143500"/>
          </a:xfrm>
          <a:prstGeom prst="rect">
            <a:avLst/>
          </a:prstGeom>
          <a:noFill/>
          <a:ln>
            <a:noFill/>
          </a:ln>
        </p:spPr>
      </p:pic>
      <p:sp>
        <p:nvSpPr>
          <p:cNvPr id="993" name="Google Shape;993;p42"/>
          <p:cNvSpPr/>
          <p:nvPr/>
        </p:nvSpPr>
        <p:spPr>
          <a:xfrm rot="5400000">
            <a:off x="4326763" y="3571525"/>
            <a:ext cx="315600" cy="4110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2"/>
          <p:cNvSpPr/>
          <p:nvPr/>
        </p:nvSpPr>
        <p:spPr>
          <a:xfrm>
            <a:off x="4946650" y="3407075"/>
            <a:ext cx="3626700" cy="1383900"/>
          </a:xfrm>
          <a:prstGeom prst="roundRect">
            <a:avLst>
              <a:gd name="adj" fmla="val 16667"/>
            </a:avLst>
          </a:prstGeom>
          <a:solidFill>
            <a:srgbClr val="0B8F92"/>
          </a:solidFill>
          <a:ln w="19050" cap="flat" cmpd="sng">
            <a:solidFill>
              <a:srgbClr val="0B8F92"/>
            </a:solidFill>
            <a:prstDash val="solid"/>
            <a:round/>
            <a:headEnd type="none" w="sm" len="sm"/>
            <a:tailEnd type="none" w="sm" len="sm"/>
          </a:ln>
        </p:spPr>
        <p:txBody>
          <a:bodyPr spcFirstLastPara="1" wrap="square" lIns="162000" tIns="126000" rIns="162000" bIns="126000" anchor="ctr" anchorCtr="0">
            <a:noAutofit/>
          </a:bodyPr>
          <a:lstStyle/>
          <a:p>
            <a:pPr marL="0" lvl="0" indent="0" algn="l" rtl="0">
              <a:spcBef>
                <a:spcPts val="0"/>
              </a:spcBef>
              <a:spcAft>
                <a:spcPts val="0"/>
              </a:spcAft>
              <a:buNone/>
            </a:pPr>
            <a:r>
              <a:rPr lang="es" sz="1250">
                <a:solidFill>
                  <a:schemeClr val="lt1"/>
                </a:solidFill>
                <a:latin typeface="Poppins"/>
                <a:ea typeface="Poppins"/>
                <a:cs typeface="Poppins"/>
                <a:sym typeface="Poppins"/>
              </a:rPr>
              <a:t>Al terminar la consulta de Joseth, le pregunté a Paula si deseaba quedarse 5 minutos extra para conversar conmigo, después de escucharla, apoyé a la familia para brindarle una cita individual en los próximos meses.</a:t>
            </a:r>
            <a:endParaRPr sz="1250">
              <a:solidFill>
                <a:schemeClr val="lt1"/>
              </a:solidFill>
              <a:latin typeface="Poppins"/>
              <a:ea typeface="Poppins"/>
              <a:cs typeface="Poppins"/>
              <a:sym typeface="Poppins"/>
            </a:endParaRPr>
          </a:p>
        </p:txBody>
      </p:sp>
      <p:sp>
        <p:nvSpPr>
          <p:cNvPr id="995" name="Google Shape;995;p42"/>
          <p:cNvSpPr/>
          <p:nvPr/>
        </p:nvSpPr>
        <p:spPr>
          <a:xfrm>
            <a:off x="809875" y="1618275"/>
            <a:ext cx="3573300" cy="2826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500" b="1">
                <a:solidFill>
                  <a:srgbClr val="0C5D5E"/>
                </a:solidFill>
                <a:latin typeface="Poppins"/>
                <a:ea typeface="Poppins"/>
                <a:cs typeface="Poppins"/>
                <a:sym typeface="Poppins"/>
              </a:rPr>
              <a:t>¡Correcto! </a:t>
            </a:r>
            <a:r>
              <a:rPr lang="es" sz="1500">
                <a:solidFill>
                  <a:srgbClr val="0C5D5E"/>
                </a:solidFill>
                <a:latin typeface="Poppins"/>
                <a:ea typeface="Poppins"/>
                <a:cs typeface="Poppins"/>
                <a:sym typeface="Poppins"/>
              </a:rPr>
              <a:t>Respete los espacios de consulta para cada paciente, y busque un espacio privado, seguro y confidencial para tratar a la adolescente. Además, si está en sus posibilidades, busque la continuidad de la atención de la adolescente en los servicios de salud.</a:t>
            </a:r>
            <a:endParaRPr sz="1500">
              <a:solidFill>
                <a:srgbClr val="0C5D5E"/>
              </a:solidFill>
              <a:latin typeface="Poppins"/>
              <a:ea typeface="Poppins"/>
              <a:cs typeface="Poppins"/>
              <a:sym typeface="Poppins"/>
            </a:endParaRPr>
          </a:p>
        </p:txBody>
      </p:sp>
      <p:sp>
        <p:nvSpPr>
          <p:cNvPr id="996" name="Google Shape;996;p42"/>
          <p:cNvSpPr txBox="1"/>
          <p:nvPr/>
        </p:nvSpPr>
        <p:spPr>
          <a:xfrm>
            <a:off x="4789175" y="35614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C</a:t>
            </a:r>
            <a:endParaRPr sz="1600">
              <a:solidFill>
                <a:schemeClr val="lt1"/>
              </a:solidFill>
            </a:endParaRPr>
          </a:p>
        </p:txBody>
      </p:sp>
      <p:grpSp>
        <p:nvGrpSpPr>
          <p:cNvPr id="997" name="Google Shape;997;p42"/>
          <p:cNvGrpSpPr/>
          <p:nvPr/>
        </p:nvGrpSpPr>
        <p:grpSpPr>
          <a:xfrm>
            <a:off x="4789175" y="3561475"/>
            <a:ext cx="359101" cy="431100"/>
            <a:chOff x="4627250" y="1166575"/>
            <a:chExt cx="359101" cy="431100"/>
          </a:xfrm>
        </p:grpSpPr>
        <p:sp>
          <p:nvSpPr>
            <p:cNvPr id="998" name="Google Shape;998;p42"/>
            <p:cNvSpPr/>
            <p:nvPr/>
          </p:nvSpPr>
          <p:spPr>
            <a:xfrm>
              <a:off x="4627251" y="1200475"/>
              <a:ext cx="359100" cy="363300"/>
            </a:xfrm>
            <a:prstGeom prst="ellipse">
              <a:avLst/>
            </a:prstGeom>
            <a:solidFill>
              <a:srgbClr val="0B8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2"/>
            <p:cNvSpPr txBox="1"/>
            <p:nvPr/>
          </p:nvSpPr>
          <p:spPr>
            <a:xfrm>
              <a:off x="4627250" y="1166575"/>
              <a:ext cx="35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chemeClr val="lt1"/>
                  </a:solidFill>
                  <a:latin typeface="Poppins"/>
                  <a:ea typeface="Poppins"/>
                  <a:cs typeface="Poppins"/>
                  <a:sym typeface="Poppins"/>
                </a:rPr>
                <a:t>C</a:t>
              </a:r>
              <a:endParaRPr sz="1600">
                <a:solidFill>
                  <a:schemeClr val="lt1"/>
                </a:solidFill>
              </a:endParaRPr>
            </a:p>
          </p:txBody>
        </p:sp>
      </p:grpSp>
      <p:sp>
        <p:nvSpPr>
          <p:cNvPr id="1003" name="Google Shape;1003;p42">
            <a:hlinkClick r:id="rId10" action="ppaction://hlinksldjump"/>
          </p:cNvPr>
          <p:cNvSpPr/>
          <p:nvPr/>
        </p:nvSpPr>
        <p:spPr>
          <a:xfrm rot="5400000">
            <a:off x="-99975" y="2262150"/>
            <a:ext cx="495300" cy="619200"/>
          </a:xfrm>
          <a:prstGeom prst="round2SameRect">
            <a:avLst>
              <a:gd name="adj1" fmla="val 14089"/>
              <a:gd name="adj2" fmla="val 0"/>
            </a:avLst>
          </a:prstGeom>
          <a:solidFill>
            <a:srgbClr val="99999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a:p>
        </p:txBody>
      </p:sp>
      <p:sp>
        <p:nvSpPr>
          <p:cNvPr id="1004" name="Google Shape;1004;p42">
            <a:hlinkClick r:id="" action="ppaction://hlinkshowjump?jump=previousslide"/>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5" name="Google Shape;1005;p42">
            <a:hlinkClick r:id="rId10" action="ppaction://hlinksldjump"/>
          </p:cNvPr>
          <p:cNvPicPr preferRelativeResize="0"/>
          <p:nvPr/>
        </p:nvPicPr>
        <p:blipFill rotWithShape="1">
          <a:blip r:embed="rId11">
            <a:alphaModFix/>
          </a:blip>
          <a:srcRect b="10"/>
          <a:stretch/>
        </p:blipFill>
        <p:spPr>
          <a:xfrm>
            <a:off x="108007" y="2462700"/>
            <a:ext cx="145833" cy="218733"/>
          </a:xfrm>
          <a:prstGeom prst="rect">
            <a:avLst/>
          </a:prstGeom>
          <a:noFill/>
          <a:ln>
            <a:noFill/>
          </a:ln>
        </p:spPr>
      </p:pic>
      <p:sp>
        <p:nvSpPr>
          <p:cNvPr id="33" name="Google Shape;928;p40">
            <a:hlinkClick r:id="rId12" action="ppaction://hlinksldjump"/>
            <a:extLst>
              <a:ext uri="{FF2B5EF4-FFF2-40B4-BE49-F238E27FC236}">
                <a16:creationId xmlns="" xmlns:a16="http://schemas.microsoft.com/office/drawing/2014/main" id="{A40F5B6D-16AF-4F1C-BEBF-74FFC1433D6D}"/>
              </a:ext>
            </a:extLst>
          </p:cNvPr>
          <p:cNvSpPr/>
          <p:nvPr/>
        </p:nvSpPr>
        <p:spPr>
          <a:xfrm rot="-5400000">
            <a:off x="8763038" y="2271737"/>
            <a:ext cx="495300" cy="619200"/>
          </a:xfrm>
          <a:prstGeom prst="round2SameRect">
            <a:avLst>
              <a:gd name="adj1" fmla="val 14089"/>
              <a:gd name="adj2" fmla="val 0"/>
            </a:avLst>
          </a:prstGeom>
          <a:solidFill>
            <a:srgbClr val="99999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a:p>
        </p:txBody>
      </p:sp>
      <p:sp>
        <p:nvSpPr>
          <p:cNvPr id="34" name="Google Shape;929;p40">
            <a:hlinkClick r:id="" action="ppaction://hlinkshowjump?jump=previousslide"/>
            <a:extLst>
              <a:ext uri="{FF2B5EF4-FFF2-40B4-BE49-F238E27FC236}">
                <a16:creationId xmlns="" xmlns:a16="http://schemas.microsoft.com/office/drawing/2014/main" id="{C42CB7C7-90D6-4682-B141-6B09AE51AC06}"/>
              </a:ext>
            </a:extLst>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oogle Shape;930;p40">
            <a:hlinkClick r:id="rId12" action="ppaction://hlinksldjump"/>
            <a:extLst>
              <a:ext uri="{FF2B5EF4-FFF2-40B4-BE49-F238E27FC236}">
                <a16:creationId xmlns="" xmlns:a16="http://schemas.microsoft.com/office/drawing/2014/main" id="{7B7AE4C1-D5EB-476A-B653-9B0BA45CFA65}"/>
              </a:ext>
            </a:extLst>
          </p:cNvPr>
          <p:cNvPicPr preferRelativeResize="0"/>
          <p:nvPr/>
        </p:nvPicPr>
        <p:blipFill rotWithShape="1">
          <a:blip r:embed="rId13">
            <a:alphaModFix/>
          </a:blip>
          <a:srcRect b="10"/>
          <a:stretch/>
        </p:blipFill>
        <p:spPr>
          <a:xfrm>
            <a:off x="8904523" y="2471654"/>
            <a:ext cx="145833" cy="218733"/>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9"/>
        <p:cNvGrpSpPr/>
        <p:nvPr/>
      </p:nvGrpSpPr>
      <p:grpSpPr>
        <a:xfrm>
          <a:off x="0" y="0"/>
          <a:ext cx="0" cy="0"/>
          <a:chOff x="0" y="0"/>
          <a:chExt cx="0" cy="0"/>
        </a:xfrm>
      </p:grpSpPr>
      <p:pic>
        <p:nvPicPr>
          <p:cNvPr id="1010" name="Google Shape;1010;p43"/>
          <p:cNvPicPr preferRelativeResize="0"/>
          <p:nvPr/>
        </p:nvPicPr>
        <p:blipFill rotWithShape="1">
          <a:blip r:embed="rId4">
            <a:alphaModFix/>
          </a:blip>
          <a:srcRect l="69" r="79"/>
          <a:stretch/>
        </p:blipFill>
        <p:spPr>
          <a:xfrm>
            <a:off x="144475" y="3048569"/>
            <a:ext cx="8839194" cy="129670"/>
          </a:xfrm>
          <a:prstGeom prst="rect">
            <a:avLst/>
          </a:prstGeom>
          <a:noFill/>
          <a:ln>
            <a:noFill/>
          </a:ln>
        </p:spPr>
      </p:pic>
      <p:sp>
        <p:nvSpPr>
          <p:cNvPr id="1011" name="Google Shape;1011;p43"/>
          <p:cNvSpPr txBox="1"/>
          <p:nvPr/>
        </p:nvSpPr>
        <p:spPr>
          <a:xfrm>
            <a:off x="548450" y="3588000"/>
            <a:ext cx="5684400" cy="1970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s" sz="2800" b="1">
                <a:solidFill>
                  <a:schemeClr val="lt1"/>
                </a:solidFill>
                <a:latin typeface="Poppins"/>
                <a:ea typeface="Poppins"/>
                <a:cs typeface="Poppins"/>
                <a:sym typeface="Poppins"/>
              </a:rPr>
              <a:t>Derecho de acceso a la atención de las adolescentes en los servicios de salud</a:t>
            </a:r>
            <a:endParaRPr sz="2800" b="1">
              <a:solidFill>
                <a:schemeClr val="lt1"/>
              </a:solidFill>
              <a:latin typeface="Poppins"/>
              <a:ea typeface="Poppins"/>
              <a:cs typeface="Poppins"/>
              <a:sym typeface="Poppins"/>
            </a:endParaRPr>
          </a:p>
          <a:p>
            <a:pPr marL="0" lvl="0" indent="0" algn="ctr" rtl="0">
              <a:spcBef>
                <a:spcPts val="0"/>
              </a:spcBef>
              <a:spcAft>
                <a:spcPts val="0"/>
              </a:spcAft>
              <a:buNone/>
            </a:pPr>
            <a:endParaRPr sz="3200" b="1">
              <a:solidFill>
                <a:schemeClr val="lt1"/>
              </a:solidFill>
              <a:latin typeface="Poppins"/>
              <a:ea typeface="Poppins"/>
              <a:cs typeface="Poppins"/>
              <a:sym typeface="Poppins"/>
            </a:endParaRPr>
          </a:p>
        </p:txBody>
      </p:sp>
      <p:sp>
        <p:nvSpPr>
          <p:cNvPr id="1012" name="Google Shape;1012;p43">
            <a:hlinkClick r:id="" action="ppaction://hlinkshowjump?jump=previousslide"/>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3" name="Google Shape;1013;p43"/>
          <p:cNvPicPr preferRelativeResize="0"/>
          <p:nvPr/>
        </p:nvPicPr>
        <p:blipFill>
          <a:blip r:embed="rId5">
            <a:alphaModFix/>
          </a:blip>
          <a:stretch>
            <a:fillRect/>
          </a:stretch>
        </p:blipFill>
        <p:spPr>
          <a:xfrm>
            <a:off x="138957" y="2462775"/>
            <a:ext cx="145833" cy="218733"/>
          </a:xfrm>
          <a:prstGeom prst="rect">
            <a:avLst/>
          </a:prstGeom>
          <a:noFill/>
          <a:ln>
            <a:noFill/>
          </a:ln>
        </p:spPr>
      </p:pic>
      <p:sp>
        <p:nvSpPr>
          <p:cNvPr id="1014" name="Google Shape;1014;p43">
            <a:hlinkClick r:id="rId6" action="ppaction://hlinksldjump"/>
          </p:cNvPr>
          <p:cNvSpPr/>
          <p:nvPr/>
        </p:nvSpPr>
        <p:spPr>
          <a:xfrm rot="5400000">
            <a:off x="-99975" y="2262150"/>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015" name="Google Shape;1015;p43">
            <a:hlinkClick r:id="rId6" action="ppaction://hlinksldjump"/>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6" name="Google Shape;1016;p43">
            <a:hlinkClick r:id="rId6" action="ppaction://hlinksldjump"/>
          </p:cNvPr>
          <p:cNvPicPr preferRelativeResize="0"/>
          <p:nvPr/>
        </p:nvPicPr>
        <p:blipFill>
          <a:blip r:embed="rId5">
            <a:alphaModFix/>
          </a:blip>
          <a:stretch>
            <a:fillRect/>
          </a:stretch>
        </p:blipFill>
        <p:spPr>
          <a:xfrm>
            <a:off x="108007" y="2462700"/>
            <a:ext cx="145833" cy="218733"/>
          </a:xfrm>
          <a:prstGeom prst="rect">
            <a:avLst/>
          </a:prstGeom>
          <a:noFill/>
          <a:ln>
            <a:noFill/>
          </a:ln>
        </p:spPr>
      </p:pic>
      <p:pic>
        <p:nvPicPr>
          <p:cNvPr id="1017" name="Google Shape;1017;p43"/>
          <p:cNvPicPr preferRelativeResize="0"/>
          <p:nvPr/>
        </p:nvPicPr>
        <p:blipFill rotWithShape="1">
          <a:blip r:embed="rId7">
            <a:alphaModFix/>
          </a:blip>
          <a:srcRect/>
          <a:stretch/>
        </p:blipFill>
        <p:spPr>
          <a:xfrm>
            <a:off x="6369557" y="1908407"/>
            <a:ext cx="2360693" cy="3428751"/>
          </a:xfrm>
          <a:prstGeom prst="rect">
            <a:avLst/>
          </a:prstGeom>
          <a:noFill/>
          <a:ln>
            <a:noFill/>
          </a:ln>
        </p:spPr>
      </p:pic>
      <p:grpSp>
        <p:nvGrpSpPr>
          <p:cNvPr id="1018" name="Google Shape;1018;p43"/>
          <p:cNvGrpSpPr/>
          <p:nvPr/>
        </p:nvGrpSpPr>
        <p:grpSpPr>
          <a:xfrm>
            <a:off x="3831675" y="763375"/>
            <a:ext cx="3163830" cy="1560675"/>
            <a:chOff x="5962027" y="-3989881"/>
            <a:chExt cx="2414400" cy="1481982"/>
          </a:xfrm>
        </p:grpSpPr>
        <p:sp>
          <p:nvSpPr>
            <p:cNvPr id="1019" name="Google Shape;1019;p43"/>
            <p:cNvSpPr/>
            <p:nvPr/>
          </p:nvSpPr>
          <p:spPr>
            <a:xfrm>
              <a:off x="5962027" y="-3989881"/>
              <a:ext cx="2414400" cy="1104000"/>
            </a:xfrm>
            <a:prstGeom prst="rect">
              <a:avLst/>
            </a:prstGeom>
            <a:solidFill>
              <a:srgbClr val="FFFFFF"/>
            </a:solidFill>
            <a:ln>
              <a:noFill/>
            </a:ln>
          </p:spPr>
          <p:txBody>
            <a:bodyPr spcFirstLastPara="1" wrap="square" lIns="180000" tIns="180000" rIns="180000" bIns="180000" anchor="ctr" anchorCtr="0">
              <a:noAutofit/>
            </a:bodyPr>
            <a:lstStyle/>
            <a:p>
              <a:pPr marL="0" lvl="0" indent="0" algn="ctr" rtl="0">
                <a:spcBef>
                  <a:spcPts val="0"/>
                </a:spcBef>
                <a:spcAft>
                  <a:spcPts val="0"/>
                </a:spcAft>
                <a:buNone/>
              </a:pPr>
              <a:r>
                <a:rPr lang="es" sz="1500">
                  <a:solidFill>
                    <a:srgbClr val="0B5394"/>
                  </a:solidFill>
                  <a:latin typeface="Poppins"/>
                  <a:ea typeface="Poppins"/>
                  <a:cs typeface="Poppins"/>
                  <a:sym typeface="Poppins"/>
                </a:rPr>
                <a:t>Cuando son adolescentes, menores de edad y personas jóvenes siempre debemos brindar la atención en salud.</a:t>
              </a:r>
              <a:endParaRPr sz="1500">
                <a:solidFill>
                  <a:srgbClr val="0B5394"/>
                </a:solidFill>
                <a:latin typeface="Poppins"/>
                <a:ea typeface="Poppins"/>
                <a:cs typeface="Poppins"/>
                <a:sym typeface="Poppins"/>
              </a:endParaRPr>
            </a:p>
          </p:txBody>
        </p:sp>
        <p:sp>
          <p:nvSpPr>
            <p:cNvPr id="1020" name="Google Shape;1020;p43"/>
            <p:cNvSpPr/>
            <p:nvPr/>
          </p:nvSpPr>
          <p:spPr>
            <a:xfrm rot="10134117">
              <a:off x="7869073" y="-2953381"/>
              <a:ext cx="381841" cy="414264"/>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 name="Google Shape;1021;p43"/>
          <p:cNvGrpSpPr/>
          <p:nvPr/>
        </p:nvGrpSpPr>
        <p:grpSpPr>
          <a:xfrm>
            <a:off x="2769013" y="2686422"/>
            <a:ext cx="1288800" cy="796814"/>
            <a:chOff x="3013200" y="2730891"/>
            <a:chExt cx="1288800" cy="796814"/>
          </a:xfrm>
        </p:grpSpPr>
        <p:sp>
          <p:nvSpPr>
            <p:cNvPr id="1022" name="Google Shape;1022;p43"/>
            <p:cNvSpPr/>
            <p:nvPr/>
          </p:nvSpPr>
          <p:spPr>
            <a:xfrm>
              <a:off x="3268723" y="2730905"/>
              <a:ext cx="796800" cy="79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3"/>
            <p:cNvSpPr txBox="1"/>
            <p:nvPr/>
          </p:nvSpPr>
          <p:spPr>
            <a:xfrm>
              <a:off x="3013200" y="2730891"/>
              <a:ext cx="1288800" cy="40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4000" b="1">
                  <a:solidFill>
                    <a:srgbClr val="0B8F92"/>
                  </a:solidFill>
                  <a:latin typeface="Poppins"/>
                  <a:ea typeface="Poppins"/>
                  <a:cs typeface="Poppins"/>
                  <a:sym typeface="Poppins"/>
                </a:rPr>
                <a:t>3</a:t>
              </a:r>
              <a:endParaRPr sz="4000">
                <a:solidFill>
                  <a:srgbClr val="0B8F92"/>
                </a:solidFill>
              </a:endParaRPr>
            </a:p>
          </p:txBody>
        </p:sp>
      </p:grpSp>
      <p:sp>
        <p:nvSpPr>
          <p:cNvPr id="1024" name="Google Shape;1024;p43">
            <a:hlinkClick r:id="" action="ppaction://hlinkshowjump?jump=nextslide"/>
          </p:cNvPr>
          <p:cNvSpPr/>
          <p:nvPr/>
        </p:nvSpPr>
        <p:spPr>
          <a:xfrm rot="-5400000">
            <a:off x="8763038" y="2271737"/>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025" name="Google Shape;1025;p43">
            <a:hlinkClick r:id="" action="ppaction://hlinkshowjump?jump=nextslide"/>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Google Shape;1026;p43"/>
          <p:cNvPicPr preferRelativeResize="0"/>
          <p:nvPr/>
        </p:nvPicPr>
        <p:blipFill>
          <a:blip r:embed="rId5">
            <a:alphaModFix/>
          </a:blip>
          <a:stretch>
            <a:fillRect/>
          </a:stretch>
        </p:blipFill>
        <p:spPr>
          <a:xfrm rot="10800000">
            <a:off x="8904523" y="2471654"/>
            <a:ext cx="145833" cy="218733"/>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0"/>
        <p:cNvGrpSpPr/>
        <p:nvPr/>
      </p:nvGrpSpPr>
      <p:grpSpPr>
        <a:xfrm>
          <a:off x="0" y="0"/>
          <a:ext cx="0" cy="0"/>
          <a:chOff x="0" y="0"/>
          <a:chExt cx="0" cy="0"/>
        </a:xfrm>
      </p:grpSpPr>
      <p:sp>
        <p:nvSpPr>
          <p:cNvPr id="1031" name="Google Shape;1031;p44"/>
          <p:cNvSpPr txBox="1"/>
          <p:nvPr/>
        </p:nvSpPr>
        <p:spPr>
          <a:xfrm>
            <a:off x="402875" y="264900"/>
            <a:ext cx="83094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rgbClr val="F04E23"/>
                </a:solidFill>
                <a:latin typeface="Poppins"/>
                <a:ea typeface="Poppins"/>
                <a:cs typeface="Poppins"/>
                <a:sym typeface="Poppins"/>
              </a:rPr>
              <a:t>Derecho de acceso a la atención de las adolescentes en los servicios de salud</a:t>
            </a:r>
            <a:endParaRPr sz="1600" b="1">
              <a:solidFill>
                <a:srgbClr val="F04E23"/>
              </a:solidFill>
              <a:latin typeface="Poppins"/>
              <a:ea typeface="Poppins"/>
              <a:cs typeface="Poppins"/>
              <a:sym typeface="Poppins"/>
            </a:endParaRPr>
          </a:p>
        </p:txBody>
      </p:sp>
      <p:sp>
        <p:nvSpPr>
          <p:cNvPr id="1035" name="Google Shape;1035;p44">
            <a:hlinkClick r:id="" action="ppaction://hlinkshowjump?jump=nextslide"/>
          </p:cNvPr>
          <p:cNvSpPr/>
          <p:nvPr/>
        </p:nvSpPr>
        <p:spPr>
          <a:xfrm rot="-5400000">
            <a:off x="8763038" y="2271737"/>
            <a:ext cx="495300" cy="619200"/>
          </a:xfrm>
          <a:prstGeom prst="round2SameRect">
            <a:avLst>
              <a:gd name="adj1" fmla="val 14089"/>
              <a:gd name="adj2" fmla="val 0"/>
            </a:avLst>
          </a:prstGeom>
          <a:solidFill>
            <a:srgbClr val="434343">
              <a:alpha val="57140"/>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036" name="Google Shape;1036;p44">
            <a:hlinkClick r:id="" action="ppaction://hlinkshowjump?jump=nextslide"/>
          </p:cNvPr>
          <p:cNvSpPr/>
          <p:nvPr/>
        </p:nvSpPr>
        <p:spPr>
          <a:xfrm rot="10800000">
            <a:off x="8792255" y="2448974"/>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37" name="Google Shape;1037;p44"/>
          <p:cNvPicPr preferRelativeResize="0"/>
          <p:nvPr/>
        </p:nvPicPr>
        <p:blipFill>
          <a:blip r:embed="rId4">
            <a:alphaModFix/>
          </a:blip>
          <a:stretch>
            <a:fillRect/>
          </a:stretch>
        </p:blipFill>
        <p:spPr>
          <a:xfrm rot="10800000">
            <a:off x="8890323" y="2488829"/>
            <a:ext cx="145833" cy="218733"/>
          </a:xfrm>
          <a:prstGeom prst="rect">
            <a:avLst/>
          </a:prstGeom>
          <a:noFill/>
          <a:ln>
            <a:noFill/>
          </a:ln>
        </p:spPr>
      </p:pic>
      <p:sp>
        <p:nvSpPr>
          <p:cNvPr id="1038" name="Google Shape;1038;p44"/>
          <p:cNvSpPr/>
          <p:nvPr/>
        </p:nvSpPr>
        <p:spPr>
          <a:xfrm>
            <a:off x="922630" y="3766898"/>
            <a:ext cx="7304144" cy="1292478"/>
          </a:xfrm>
          <a:custGeom>
            <a:avLst/>
            <a:gdLst/>
            <a:ahLst/>
            <a:cxnLst/>
            <a:rect l="l" t="t" r="r" b="b"/>
            <a:pathLst>
              <a:path w="203884" h="28552" extrusionOk="0">
                <a:moveTo>
                  <a:pt x="1" y="0"/>
                </a:moveTo>
                <a:lnTo>
                  <a:pt x="1" y="28552"/>
                </a:lnTo>
                <a:lnTo>
                  <a:pt x="203883" y="28552"/>
                </a:lnTo>
                <a:lnTo>
                  <a:pt x="2038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4"/>
          <p:cNvSpPr/>
          <p:nvPr/>
        </p:nvSpPr>
        <p:spPr>
          <a:xfrm>
            <a:off x="922625" y="2598181"/>
            <a:ext cx="7304144" cy="1034582"/>
          </a:xfrm>
          <a:custGeom>
            <a:avLst/>
            <a:gdLst/>
            <a:ahLst/>
            <a:cxnLst/>
            <a:rect l="l" t="t" r="r" b="b"/>
            <a:pathLst>
              <a:path w="203884" h="28552" extrusionOk="0">
                <a:moveTo>
                  <a:pt x="1" y="1"/>
                </a:moveTo>
                <a:lnTo>
                  <a:pt x="1" y="28552"/>
                </a:lnTo>
                <a:lnTo>
                  <a:pt x="203883" y="28552"/>
                </a:lnTo>
                <a:lnTo>
                  <a:pt x="2038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4"/>
          <p:cNvSpPr/>
          <p:nvPr/>
        </p:nvSpPr>
        <p:spPr>
          <a:xfrm>
            <a:off x="922625" y="1429450"/>
            <a:ext cx="7304144" cy="1034582"/>
          </a:xfrm>
          <a:custGeom>
            <a:avLst/>
            <a:gdLst/>
            <a:ahLst/>
            <a:cxnLst/>
            <a:rect l="l" t="t" r="r" b="b"/>
            <a:pathLst>
              <a:path w="203884" h="28552" extrusionOk="0">
                <a:moveTo>
                  <a:pt x="12526" y="1"/>
                </a:moveTo>
                <a:cubicBezTo>
                  <a:pt x="5644" y="1"/>
                  <a:pt x="1" y="5644"/>
                  <a:pt x="1" y="12526"/>
                </a:cubicBezTo>
                <a:lnTo>
                  <a:pt x="1" y="28552"/>
                </a:lnTo>
                <a:lnTo>
                  <a:pt x="203883" y="28552"/>
                </a:lnTo>
                <a:lnTo>
                  <a:pt x="203883" y="12526"/>
                </a:lnTo>
                <a:cubicBezTo>
                  <a:pt x="203883" y="5644"/>
                  <a:pt x="198240" y="1"/>
                  <a:pt x="191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1" name="Google Shape;1041;p44"/>
          <p:cNvPicPr preferRelativeResize="0"/>
          <p:nvPr/>
        </p:nvPicPr>
        <p:blipFill>
          <a:blip r:embed="rId5">
            <a:alphaModFix/>
          </a:blip>
          <a:stretch>
            <a:fillRect/>
          </a:stretch>
        </p:blipFill>
        <p:spPr>
          <a:xfrm>
            <a:off x="1297690" y="4028469"/>
            <a:ext cx="770317" cy="767657"/>
          </a:xfrm>
          <a:prstGeom prst="rect">
            <a:avLst/>
          </a:prstGeom>
          <a:noFill/>
          <a:ln>
            <a:noFill/>
          </a:ln>
        </p:spPr>
      </p:pic>
      <p:pic>
        <p:nvPicPr>
          <p:cNvPr id="1042" name="Google Shape;1042;p44"/>
          <p:cNvPicPr preferRelativeResize="0"/>
          <p:nvPr/>
        </p:nvPicPr>
        <p:blipFill rotWithShape="1">
          <a:blip r:embed="rId6">
            <a:alphaModFix/>
          </a:blip>
          <a:srcRect/>
          <a:stretch/>
        </p:blipFill>
        <p:spPr>
          <a:xfrm rot="435535">
            <a:off x="1236703" y="1769614"/>
            <a:ext cx="830817" cy="483692"/>
          </a:xfrm>
          <a:prstGeom prst="rect">
            <a:avLst/>
          </a:prstGeom>
          <a:noFill/>
          <a:ln>
            <a:noFill/>
          </a:ln>
        </p:spPr>
      </p:pic>
      <p:grpSp>
        <p:nvGrpSpPr>
          <p:cNvPr id="1043" name="Google Shape;1043;p44"/>
          <p:cNvGrpSpPr/>
          <p:nvPr/>
        </p:nvGrpSpPr>
        <p:grpSpPr>
          <a:xfrm>
            <a:off x="1182936" y="2789865"/>
            <a:ext cx="999831" cy="651173"/>
            <a:chOff x="2587166" y="1997044"/>
            <a:chExt cx="1362539" cy="891285"/>
          </a:xfrm>
        </p:grpSpPr>
        <p:pic>
          <p:nvPicPr>
            <p:cNvPr id="1044" name="Google Shape;1044;p44"/>
            <p:cNvPicPr preferRelativeResize="0"/>
            <p:nvPr/>
          </p:nvPicPr>
          <p:blipFill rotWithShape="1">
            <a:blip r:embed="rId6">
              <a:alphaModFix/>
            </a:blip>
            <a:srcRect/>
            <a:stretch/>
          </p:blipFill>
          <p:spPr>
            <a:xfrm rot="-396698">
              <a:off x="2619144" y="2215722"/>
              <a:ext cx="1033285" cy="615167"/>
            </a:xfrm>
            <a:prstGeom prst="rect">
              <a:avLst/>
            </a:prstGeom>
            <a:noFill/>
            <a:ln>
              <a:noFill/>
            </a:ln>
          </p:spPr>
        </p:pic>
        <p:grpSp>
          <p:nvGrpSpPr>
            <p:cNvPr id="1045" name="Google Shape;1045;p44"/>
            <p:cNvGrpSpPr/>
            <p:nvPr/>
          </p:nvGrpSpPr>
          <p:grpSpPr>
            <a:xfrm>
              <a:off x="3330531" y="1997044"/>
              <a:ext cx="619173" cy="619173"/>
              <a:chOff x="2266925" y="2038125"/>
              <a:chExt cx="726900" cy="726900"/>
            </a:xfrm>
          </p:grpSpPr>
          <p:sp>
            <p:nvSpPr>
              <p:cNvPr id="1046" name="Google Shape;1046;p44"/>
              <p:cNvSpPr/>
              <p:nvPr/>
            </p:nvSpPr>
            <p:spPr>
              <a:xfrm>
                <a:off x="2266925" y="2038125"/>
                <a:ext cx="726900" cy="726900"/>
              </a:xfrm>
              <a:prstGeom prst="ellipse">
                <a:avLst/>
              </a:prstGeom>
              <a:solidFill>
                <a:srgbClr val="DE3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4"/>
              <p:cNvSpPr/>
              <p:nvPr/>
            </p:nvSpPr>
            <p:spPr>
              <a:xfrm rot="-2700000">
                <a:off x="2407210" y="2178987"/>
                <a:ext cx="446326" cy="446326"/>
              </a:xfrm>
              <a:prstGeom prst="plus">
                <a:avLst>
                  <a:gd name="adj" fmla="val 3818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48" name="Google Shape;1048;p44"/>
          <p:cNvSpPr txBox="1"/>
          <p:nvPr/>
        </p:nvSpPr>
        <p:spPr>
          <a:xfrm>
            <a:off x="2483350" y="1647825"/>
            <a:ext cx="5057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rgbClr val="595959"/>
                </a:solidFill>
                <a:latin typeface="Poppins"/>
                <a:ea typeface="Poppins"/>
                <a:cs typeface="Poppins"/>
                <a:sym typeface="Poppins"/>
              </a:rPr>
              <a:t>Todas las</a:t>
            </a:r>
            <a:r>
              <a:rPr lang="es" sz="1100">
                <a:solidFill>
                  <a:schemeClr val="dk1"/>
                </a:solidFill>
                <a:latin typeface="Poppins"/>
                <a:ea typeface="Poppins"/>
                <a:cs typeface="Poppins"/>
                <a:sym typeface="Poppins"/>
              </a:rPr>
              <a:t> </a:t>
            </a:r>
            <a:r>
              <a:rPr lang="es" sz="1200" b="1">
                <a:solidFill>
                  <a:srgbClr val="595959"/>
                </a:solidFill>
                <a:latin typeface="Poppins"/>
                <a:ea typeface="Poppins"/>
                <a:cs typeface="Poppins"/>
                <a:sym typeface="Poppins"/>
              </a:rPr>
              <a:t>personas menores de edad gozarán de atención médica directa y gratuita por parte del Estado. </a:t>
            </a:r>
            <a:endParaRPr sz="1200" b="1">
              <a:solidFill>
                <a:srgbClr val="595959"/>
              </a:solidFill>
              <a:latin typeface="Poppins"/>
              <a:ea typeface="Poppins"/>
              <a:cs typeface="Poppins"/>
              <a:sym typeface="Poppins"/>
            </a:endParaRPr>
          </a:p>
        </p:txBody>
      </p:sp>
      <p:sp>
        <p:nvSpPr>
          <p:cNvPr id="1049" name="Google Shape;1049;p44"/>
          <p:cNvSpPr txBox="1"/>
          <p:nvPr/>
        </p:nvSpPr>
        <p:spPr>
          <a:xfrm>
            <a:off x="2556525" y="2782000"/>
            <a:ext cx="5519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b="1">
                <a:solidFill>
                  <a:srgbClr val="595959"/>
                </a:solidFill>
                <a:latin typeface="Poppins"/>
                <a:ea typeface="Poppins"/>
                <a:cs typeface="Poppins"/>
                <a:sym typeface="Poppins"/>
              </a:rPr>
              <a:t>No podrá aducirse ausencia de sus representantes legales, carencia de documentos de identidad,</a:t>
            </a:r>
            <a:r>
              <a:rPr lang="es" sz="1200">
                <a:solidFill>
                  <a:srgbClr val="595959"/>
                </a:solidFill>
                <a:latin typeface="Poppins"/>
                <a:ea typeface="Poppins"/>
                <a:cs typeface="Poppins"/>
                <a:sym typeface="Poppins"/>
              </a:rPr>
              <a:t> falta de cupo ni otra circunstancia.</a:t>
            </a:r>
            <a:endParaRPr sz="1200">
              <a:solidFill>
                <a:srgbClr val="595959"/>
              </a:solidFill>
              <a:latin typeface="Poppins"/>
              <a:ea typeface="Poppins"/>
              <a:cs typeface="Poppins"/>
              <a:sym typeface="Poppins"/>
            </a:endParaRPr>
          </a:p>
        </p:txBody>
      </p:sp>
      <p:sp>
        <p:nvSpPr>
          <p:cNvPr id="1050" name="Google Shape;1050;p44"/>
          <p:cNvSpPr txBox="1"/>
          <p:nvPr/>
        </p:nvSpPr>
        <p:spPr>
          <a:xfrm>
            <a:off x="2556525" y="3859050"/>
            <a:ext cx="5519700" cy="11082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b="1">
                <a:solidFill>
                  <a:srgbClr val="595959"/>
                </a:solidFill>
                <a:latin typeface="Poppins"/>
                <a:ea typeface="Poppins"/>
                <a:cs typeface="Poppins"/>
                <a:sym typeface="Poppins"/>
              </a:rPr>
              <a:t>El personal de salud está autorizado para prescribir acciones inmediatas de hospitalización,</a:t>
            </a:r>
            <a:r>
              <a:rPr lang="es" sz="1200">
                <a:solidFill>
                  <a:srgbClr val="595959"/>
                </a:solidFill>
                <a:latin typeface="Poppins"/>
                <a:ea typeface="Poppins"/>
                <a:cs typeface="Poppins"/>
                <a:sym typeface="Poppins"/>
              </a:rPr>
              <a:t> tratamiento o intervención, con el propósito de proteger la vida o la integridad física y emocional de menores de edad aun cuando el padre, la madre, o los representantes nieguen su consentimiento.</a:t>
            </a:r>
            <a:endParaRPr sz="1200">
              <a:solidFill>
                <a:srgbClr val="595959"/>
              </a:solidFill>
              <a:latin typeface="Poppins"/>
              <a:ea typeface="Poppins"/>
              <a:cs typeface="Poppins"/>
              <a:sym typeface="Poppins"/>
            </a:endParaRPr>
          </a:p>
        </p:txBody>
      </p:sp>
      <p:sp>
        <p:nvSpPr>
          <p:cNvPr id="1051" name="Google Shape;1051;p44"/>
          <p:cNvSpPr txBox="1"/>
          <p:nvPr/>
        </p:nvSpPr>
        <p:spPr>
          <a:xfrm>
            <a:off x="5226775" y="2110013"/>
            <a:ext cx="3000000" cy="354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sz="1100">
                <a:solidFill>
                  <a:srgbClr val="F78628"/>
                </a:solidFill>
                <a:latin typeface="Poppins"/>
                <a:ea typeface="Poppins"/>
                <a:cs typeface="Poppins"/>
                <a:sym typeface="Poppins"/>
              </a:rPr>
              <a:t> (Art 41)</a:t>
            </a:r>
            <a:endParaRPr sz="1100">
              <a:solidFill>
                <a:srgbClr val="F78628"/>
              </a:solidFill>
              <a:latin typeface="Poppins"/>
              <a:ea typeface="Poppins"/>
              <a:cs typeface="Poppins"/>
              <a:sym typeface="Poppins"/>
            </a:endParaRPr>
          </a:p>
        </p:txBody>
      </p:sp>
      <p:sp>
        <p:nvSpPr>
          <p:cNvPr id="1052" name="Google Shape;1052;p44"/>
          <p:cNvSpPr/>
          <p:nvPr/>
        </p:nvSpPr>
        <p:spPr>
          <a:xfrm rot="-8100000">
            <a:off x="2175320" y="1856579"/>
            <a:ext cx="180312" cy="180312"/>
          </a:xfrm>
          <a:prstGeom prst="rtTriangle">
            <a:avLst/>
          </a:prstGeom>
          <a:solidFill>
            <a:srgbClr val="91C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04E23"/>
              </a:solidFill>
            </a:endParaRPr>
          </a:p>
        </p:txBody>
      </p:sp>
      <p:sp>
        <p:nvSpPr>
          <p:cNvPr id="1053" name="Google Shape;1053;p44"/>
          <p:cNvSpPr/>
          <p:nvPr/>
        </p:nvSpPr>
        <p:spPr>
          <a:xfrm rot="-8100000">
            <a:off x="2203295" y="3025303"/>
            <a:ext cx="180312" cy="180312"/>
          </a:xfrm>
          <a:prstGeom prst="rtTriangle">
            <a:avLst/>
          </a:prstGeom>
          <a:solidFill>
            <a:srgbClr val="91C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04E23"/>
              </a:solidFill>
            </a:endParaRPr>
          </a:p>
        </p:txBody>
      </p:sp>
      <p:sp>
        <p:nvSpPr>
          <p:cNvPr id="1054" name="Google Shape;1054;p44"/>
          <p:cNvSpPr/>
          <p:nvPr/>
        </p:nvSpPr>
        <p:spPr>
          <a:xfrm rot="-8100000">
            <a:off x="2203295" y="4379092"/>
            <a:ext cx="180312" cy="180312"/>
          </a:xfrm>
          <a:prstGeom prst="rtTriangle">
            <a:avLst/>
          </a:prstGeom>
          <a:solidFill>
            <a:srgbClr val="91C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04E23"/>
              </a:solidFill>
            </a:endParaRPr>
          </a:p>
        </p:txBody>
      </p:sp>
      <p:sp>
        <p:nvSpPr>
          <p:cNvPr id="1055" name="Google Shape;1055;p44"/>
          <p:cNvSpPr txBox="1"/>
          <p:nvPr/>
        </p:nvSpPr>
        <p:spPr>
          <a:xfrm>
            <a:off x="5226775" y="3278738"/>
            <a:ext cx="3000000" cy="354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sz="1100">
                <a:solidFill>
                  <a:srgbClr val="F78628"/>
                </a:solidFill>
                <a:latin typeface="Poppins"/>
                <a:ea typeface="Poppins"/>
                <a:cs typeface="Poppins"/>
                <a:sym typeface="Poppins"/>
              </a:rPr>
              <a:t> (Art 41)</a:t>
            </a:r>
            <a:endParaRPr sz="1100">
              <a:solidFill>
                <a:srgbClr val="F78628"/>
              </a:solidFill>
              <a:latin typeface="Poppins"/>
              <a:ea typeface="Poppins"/>
              <a:cs typeface="Poppins"/>
              <a:sym typeface="Poppins"/>
            </a:endParaRPr>
          </a:p>
        </p:txBody>
      </p:sp>
      <p:sp>
        <p:nvSpPr>
          <p:cNvPr id="1056" name="Google Shape;1056;p44"/>
          <p:cNvSpPr txBox="1"/>
          <p:nvPr/>
        </p:nvSpPr>
        <p:spPr>
          <a:xfrm>
            <a:off x="5226773" y="4630997"/>
            <a:ext cx="3000000" cy="4311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None/>
            </a:pPr>
            <a:r>
              <a:rPr lang="es" sz="800">
                <a:solidFill>
                  <a:srgbClr val="F78628"/>
                </a:solidFill>
                <a:latin typeface="Poppins"/>
                <a:ea typeface="Poppins"/>
                <a:cs typeface="Poppins"/>
                <a:sym typeface="Poppins"/>
              </a:rPr>
              <a:t>(Art 46)</a:t>
            </a:r>
            <a:endParaRPr sz="800">
              <a:solidFill>
                <a:srgbClr val="F78628"/>
              </a:solidFill>
              <a:latin typeface="Poppins"/>
              <a:ea typeface="Poppins"/>
              <a:cs typeface="Poppins"/>
              <a:sym typeface="Poppins"/>
            </a:endParaRPr>
          </a:p>
          <a:p>
            <a:pPr marL="0" marR="0" lvl="0" indent="0" algn="r" rtl="0">
              <a:lnSpc>
                <a:spcPct val="100000"/>
              </a:lnSpc>
              <a:spcBef>
                <a:spcPts val="0"/>
              </a:spcBef>
              <a:spcAft>
                <a:spcPts val="0"/>
              </a:spcAft>
              <a:buNone/>
            </a:pPr>
            <a:r>
              <a:rPr lang="es" sz="800">
                <a:solidFill>
                  <a:srgbClr val="F78628"/>
                </a:solidFill>
                <a:latin typeface="Poppins"/>
                <a:ea typeface="Poppins"/>
                <a:cs typeface="Poppins"/>
                <a:sym typeface="Poppins"/>
              </a:rPr>
              <a:t>Y Código de familia (Art 144)</a:t>
            </a:r>
            <a:endParaRPr sz="1100">
              <a:solidFill>
                <a:schemeClr val="dk1"/>
              </a:solidFill>
              <a:highlight>
                <a:srgbClr val="FFFFFF"/>
              </a:highlight>
              <a:latin typeface="Poppins"/>
              <a:ea typeface="Poppins"/>
              <a:cs typeface="Poppins"/>
              <a:sym typeface="Poppins"/>
            </a:endParaRPr>
          </a:p>
        </p:txBody>
      </p:sp>
      <p:sp>
        <p:nvSpPr>
          <p:cNvPr id="1057" name="Google Shape;1057;p44"/>
          <p:cNvSpPr/>
          <p:nvPr/>
        </p:nvSpPr>
        <p:spPr>
          <a:xfrm>
            <a:off x="2696550" y="900725"/>
            <a:ext cx="3756300" cy="400200"/>
          </a:xfrm>
          <a:prstGeom prst="roundRect">
            <a:avLst>
              <a:gd name="adj" fmla="val 50000"/>
            </a:avLst>
          </a:prstGeom>
          <a:solidFill>
            <a:srgbClr val="91C73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lt1"/>
                </a:solidFill>
                <a:latin typeface="Poppins"/>
                <a:ea typeface="Poppins"/>
                <a:cs typeface="Poppins"/>
                <a:sym typeface="Poppins"/>
              </a:rPr>
              <a:t>El código de la Niñez y Adolescencia </a:t>
            </a:r>
            <a:endParaRPr>
              <a:solidFill>
                <a:schemeClr val="lt1"/>
              </a:solidFill>
              <a:latin typeface="Poppins"/>
              <a:ea typeface="Poppins"/>
              <a:cs typeface="Poppins"/>
              <a:sym typeface="Poppins"/>
            </a:endParaRPr>
          </a:p>
        </p:txBody>
      </p:sp>
      <p:sp>
        <p:nvSpPr>
          <p:cNvPr id="29" name="Google Shape;339;p23">
            <a:hlinkClick r:id="" action="ppaction://hlinkshowjump?jump=previousslide"/>
            <a:extLst>
              <a:ext uri="{FF2B5EF4-FFF2-40B4-BE49-F238E27FC236}">
                <a16:creationId xmlns="" xmlns:a16="http://schemas.microsoft.com/office/drawing/2014/main" id="{FCEF4341-F165-445B-8C68-4418094C18A9}"/>
              </a:ext>
            </a:extLst>
          </p:cNvPr>
          <p:cNvSpPr/>
          <p:nvPr/>
        </p:nvSpPr>
        <p:spPr>
          <a:xfrm rot="5400000">
            <a:off x="-99975" y="2262150"/>
            <a:ext cx="495300" cy="619200"/>
          </a:xfrm>
          <a:prstGeom prst="round2SameRect">
            <a:avLst>
              <a:gd name="adj1" fmla="val 14089"/>
              <a:gd name="adj2" fmla="val 0"/>
            </a:avLst>
          </a:prstGeom>
          <a:solidFill>
            <a:srgbClr val="434343">
              <a:alpha val="57140"/>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0" name="Google Shape;340;p23">
            <a:hlinkClick r:id="" action="ppaction://hlinkshowjump?jump=previousslide"/>
            <a:extLst>
              <a:ext uri="{FF2B5EF4-FFF2-40B4-BE49-F238E27FC236}">
                <a16:creationId xmlns="" xmlns:a16="http://schemas.microsoft.com/office/drawing/2014/main" id="{85D3A7DB-4EFC-4C82-93A3-111222CB5055}"/>
              </a:ext>
            </a:extLst>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 name="Google Shape;341;p23">
            <a:hlinkClick r:id="" action="ppaction://hlinkshowjump?jump=previousslide"/>
            <a:extLst>
              <a:ext uri="{FF2B5EF4-FFF2-40B4-BE49-F238E27FC236}">
                <a16:creationId xmlns="" xmlns:a16="http://schemas.microsoft.com/office/drawing/2014/main" id="{795C0D44-E170-4BD3-AF8D-1F8D19E1DA7D}"/>
              </a:ext>
            </a:extLst>
          </p:cNvPr>
          <p:cNvPicPr preferRelativeResize="0"/>
          <p:nvPr/>
        </p:nvPicPr>
        <p:blipFill>
          <a:blip r:embed="rId4">
            <a:alphaModFix/>
          </a:blip>
          <a:stretch>
            <a:fillRect/>
          </a:stretch>
        </p:blipFill>
        <p:spPr>
          <a:xfrm>
            <a:off x="108007" y="2462700"/>
            <a:ext cx="145833" cy="218733"/>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1"/>
        <p:cNvGrpSpPr/>
        <p:nvPr/>
      </p:nvGrpSpPr>
      <p:grpSpPr>
        <a:xfrm>
          <a:off x="0" y="0"/>
          <a:ext cx="0" cy="0"/>
          <a:chOff x="0" y="0"/>
          <a:chExt cx="0" cy="0"/>
        </a:xfrm>
      </p:grpSpPr>
      <p:sp>
        <p:nvSpPr>
          <p:cNvPr id="1062" name="Google Shape;1062;p45"/>
          <p:cNvSpPr/>
          <p:nvPr/>
        </p:nvSpPr>
        <p:spPr>
          <a:xfrm>
            <a:off x="993525" y="1904500"/>
            <a:ext cx="7224600" cy="2022000"/>
          </a:xfrm>
          <a:prstGeom prst="round2SameRect">
            <a:avLst>
              <a:gd name="adj1" fmla="val 16667"/>
              <a:gd name="adj2" fmla="val 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5"/>
          <p:cNvSpPr txBox="1"/>
          <p:nvPr/>
        </p:nvSpPr>
        <p:spPr>
          <a:xfrm>
            <a:off x="402875" y="264900"/>
            <a:ext cx="83094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rgbClr val="F04E23"/>
                </a:solidFill>
                <a:latin typeface="Poppins"/>
                <a:ea typeface="Poppins"/>
                <a:cs typeface="Poppins"/>
                <a:sym typeface="Poppins"/>
              </a:rPr>
              <a:t>Derecho de acceso a la atención de las adolescentes en los servicios de salud</a:t>
            </a:r>
            <a:endParaRPr sz="1600" b="1">
              <a:solidFill>
                <a:srgbClr val="F04E23"/>
              </a:solidFill>
              <a:latin typeface="Poppins"/>
              <a:ea typeface="Poppins"/>
              <a:cs typeface="Poppins"/>
              <a:sym typeface="Poppins"/>
            </a:endParaRPr>
          </a:p>
        </p:txBody>
      </p:sp>
      <p:sp>
        <p:nvSpPr>
          <p:cNvPr id="1067" name="Google Shape;1067;p45">
            <a:hlinkClick r:id="" action="ppaction://hlinkshowjump?jump=nextslide"/>
          </p:cNvPr>
          <p:cNvSpPr/>
          <p:nvPr/>
        </p:nvSpPr>
        <p:spPr>
          <a:xfrm rot="-5400000">
            <a:off x="8763038" y="2271737"/>
            <a:ext cx="495300" cy="619200"/>
          </a:xfrm>
          <a:prstGeom prst="round2SameRect">
            <a:avLst>
              <a:gd name="adj1" fmla="val 14089"/>
              <a:gd name="adj2" fmla="val 0"/>
            </a:avLst>
          </a:prstGeom>
          <a:solidFill>
            <a:srgbClr val="434343">
              <a:alpha val="57140"/>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068" name="Google Shape;1068;p45">
            <a:hlinkClick r:id="" action="ppaction://hlinkshowjump?jump=nextslide"/>
          </p:cNvPr>
          <p:cNvSpPr/>
          <p:nvPr/>
        </p:nvSpPr>
        <p:spPr>
          <a:xfrm rot="10800000">
            <a:off x="8792255" y="2448974"/>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9" name="Google Shape;1069;p45"/>
          <p:cNvPicPr preferRelativeResize="0"/>
          <p:nvPr/>
        </p:nvPicPr>
        <p:blipFill>
          <a:blip r:embed="rId4">
            <a:alphaModFix/>
          </a:blip>
          <a:stretch>
            <a:fillRect/>
          </a:stretch>
        </p:blipFill>
        <p:spPr>
          <a:xfrm rot="10800000">
            <a:off x="8890323" y="2488829"/>
            <a:ext cx="145833" cy="218733"/>
          </a:xfrm>
          <a:prstGeom prst="rect">
            <a:avLst/>
          </a:prstGeom>
          <a:noFill/>
          <a:ln>
            <a:noFill/>
          </a:ln>
        </p:spPr>
      </p:pic>
      <p:pic>
        <p:nvPicPr>
          <p:cNvPr id="1070" name="Google Shape;1070;p45"/>
          <p:cNvPicPr preferRelativeResize="0"/>
          <p:nvPr/>
        </p:nvPicPr>
        <p:blipFill rotWithShape="1">
          <a:blip r:embed="rId5">
            <a:alphaModFix/>
          </a:blip>
          <a:srcRect/>
          <a:stretch/>
        </p:blipFill>
        <p:spPr>
          <a:xfrm rot="435535">
            <a:off x="1130303" y="2725814"/>
            <a:ext cx="830817" cy="483692"/>
          </a:xfrm>
          <a:prstGeom prst="rect">
            <a:avLst/>
          </a:prstGeom>
          <a:noFill/>
          <a:ln>
            <a:noFill/>
          </a:ln>
        </p:spPr>
      </p:pic>
      <p:sp>
        <p:nvSpPr>
          <p:cNvPr id="1071" name="Google Shape;1071;p45"/>
          <p:cNvSpPr/>
          <p:nvPr/>
        </p:nvSpPr>
        <p:spPr>
          <a:xfrm rot="-8100000">
            <a:off x="2069408" y="2877504"/>
            <a:ext cx="180312" cy="180312"/>
          </a:xfrm>
          <a:prstGeom prst="rtTriangle">
            <a:avLst/>
          </a:prstGeom>
          <a:solidFill>
            <a:srgbClr val="91C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04E23"/>
              </a:solidFill>
            </a:endParaRPr>
          </a:p>
        </p:txBody>
      </p:sp>
      <p:sp>
        <p:nvSpPr>
          <p:cNvPr id="1072" name="Google Shape;1072;p45"/>
          <p:cNvSpPr/>
          <p:nvPr/>
        </p:nvSpPr>
        <p:spPr>
          <a:xfrm>
            <a:off x="1839075" y="992700"/>
            <a:ext cx="5533500" cy="495300"/>
          </a:xfrm>
          <a:prstGeom prst="roundRect">
            <a:avLst>
              <a:gd name="adj" fmla="val 50000"/>
            </a:avLst>
          </a:prstGeom>
          <a:solidFill>
            <a:srgbClr val="91C73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lt1"/>
                </a:solidFill>
                <a:latin typeface="Poppins"/>
                <a:ea typeface="Poppins"/>
                <a:cs typeface="Poppins"/>
                <a:sym typeface="Poppins"/>
              </a:rPr>
              <a:t>Convención Iberoamericana de Derechos de los Jóvenes </a:t>
            </a:r>
            <a:r>
              <a:rPr lang="es" b="1">
                <a:solidFill>
                  <a:schemeClr val="lt1"/>
                </a:solidFill>
                <a:latin typeface="Poppins"/>
                <a:ea typeface="Poppins"/>
                <a:cs typeface="Poppins"/>
                <a:sym typeface="Poppins"/>
              </a:rPr>
              <a:t>Nº 8612 </a:t>
            </a:r>
            <a:endParaRPr b="1">
              <a:solidFill>
                <a:schemeClr val="lt1"/>
              </a:solidFill>
              <a:latin typeface="Poppins"/>
              <a:ea typeface="Poppins"/>
              <a:cs typeface="Poppins"/>
              <a:sym typeface="Poppins"/>
            </a:endParaRPr>
          </a:p>
        </p:txBody>
      </p:sp>
      <p:sp>
        <p:nvSpPr>
          <p:cNvPr id="1073" name="Google Shape;1073;p45"/>
          <p:cNvSpPr txBox="1"/>
          <p:nvPr/>
        </p:nvSpPr>
        <p:spPr>
          <a:xfrm>
            <a:off x="2329375" y="2174900"/>
            <a:ext cx="5581200" cy="1585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 sz="1300" b="1">
                <a:solidFill>
                  <a:schemeClr val="dk2"/>
                </a:solidFill>
                <a:latin typeface="Poppins"/>
                <a:ea typeface="Poppins"/>
                <a:cs typeface="Poppins"/>
                <a:sym typeface="Poppins"/>
              </a:rPr>
              <a:t>Las personas jóvenes entre los 13 y 24 años de edad, deben recibir  atención primaria gratuita,</a:t>
            </a:r>
            <a:r>
              <a:rPr lang="es" sz="1300">
                <a:solidFill>
                  <a:schemeClr val="dk2"/>
                </a:solidFill>
                <a:latin typeface="Poppins"/>
                <a:ea typeface="Poppins"/>
                <a:cs typeface="Poppins"/>
                <a:sym typeface="Poppins"/>
              </a:rPr>
              <a:t> la educación en salud preventiva, la nutrición, la atención y cuidado especializado de la salud juvenil, la promoción de la salud sexual y reproductiva, la investigación de los problemas de salud que se presentan en la edad juvenil, la información y prevención contra el alcoholismo, el tabaquismo y el uso indebido de drogas.</a:t>
            </a:r>
            <a:endParaRPr sz="1300">
              <a:solidFill>
                <a:schemeClr val="dk2"/>
              </a:solidFill>
              <a:latin typeface="Poppins"/>
              <a:ea typeface="Poppins"/>
              <a:cs typeface="Poppins"/>
              <a:sym typeface="Poppins"/>
            </a:endParaRPr>
          </a:p>
        </p:txBody>
      </p:sp>
      <p:sp>
        <p:nvSpPr>
          <p:cNvPr id="1074" name="Google Shape;1074;p45"/>
          <p:cNvSpPr txBox="1"/>
          <p:nvPr/>
        </p:nvSpPr>
        <p:spPr>
          <a:xfrm>
            <a:off x="5119850" y="3534100"/>
            <a:ext cx="3000000" cy="384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sz="1300">
                <a:solidFill>
                  <a:srgbClr val="F78628"/>
                </a:solidFill>
                <a:latin typeface="Poppins"/>
                <a:ea typeface="Poppins"/>
                <a:cs typeface="Poppins"/>
                <a:sym typeface="Poppins"/>
              </a:rPr>
              <a:t>(Art. 25)</a:t>
            </a:r>
            <a:endParaRPr sz="1200"/>
          </a:p>
        </p:txBody>
      </p:sp>
      <p:grpSp>
        <p:nvGrpSpPr>
          <p:cNvPr id="1075" name="Google Shape;1075;p45"/>
          <p:cNvGrpSpPr/>
          <p:nvPr/>
        </p:nvGrpSpPr>
        <p:grpSpPr>
          <a:xfrm>
            <a:off x="4977081" y="4257475"/>
            <a:ext cx="3240986" cy="679964"/>
            <a:chOff x="1497375" y="954822"/>
            <a:chExt cx="2926134" cy="1262700"/>
          </a:xfrm>
        </p:grpSpPr>
        <p:sp>
          <p:nvSpPr>
            <p:cNvPr id="1076" name="Google Shape;1076;p45"/>
            <p:cNvSpPr/>
            <p:nvPr/>
          </p:nvSpPr>
          <p:spPr>
            <a:xfrm>
              <a:off x="2341809" y="954822"/>
              <a:ext cx="2081700" cy="12627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5"/>
            <p:cNvSpPr txBox="1"/>
            <p:nvPr/>
          </p:nvSpPr>
          <p:spPr>
            <a:xfrm>
              <a:off x="1497375" y="1833400"/>
              <a:ext cx="5880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rgbClr val="FFFFFF"/>
                </a:solidFill>
                <a:latin typeface="Fira Sans Extra Condensed Medium"/>
                <a:ea typeface="Fira Sans Extra Condensed Medium"/>
                <a:cs typeface="Fira Sans Extra Condensed Medium"/>
                <a:sym typeface="Fira Sans Extra Condensed Medium"/>
              </a:endParaRPr>
            </a:p>
          </p:txBody>
        </p:sp>
      </p:grpSp>
      <p:sp>
        <p:nvSpPr>
          <p:cNvPr id="1078" name="Google Shape;1078;p45"/>
          <p:cNvSpPr txBox="1"/>
          <p:nvPr/>
        </p:nvSpPr>
        <p:spPr>
          <a:xfrm>
            <a:off x="5888725" y="4312675"/>
            <a:ext cx="23292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200" b="1">
                <a:solidFill>
                  <a:srgbClr val="F04E23"/>
                </a:solidFill>
                <a:latin typeface="Poppins"/>
                <a:ea typeface="Poppins"/>
                <a:cs typeface="Poppins"/>
                <a:sym typeface="Poppins"/>
              </a:rPr>
              <a:t>Sin importar si están estudiando o no.</a:t>
            </a:r>
            <a:endParaRPr sz="1200" b="1">
              <a:solidFill>
                <a:srgbClr val="F04E23"/>
              </a:solidFill>
              <a:latin typeface="Poppins"/>
              <a:ea typeface="Poppins"/>
              <a:cs typeface="Poppins"/>
              <a:sym typeface="Poppins"/>
            </a:endParaRPr>
          </a:p>
        </p:txBody>
      </p:sp>
      <p:cxnSp>
        <p:nvCxnSpPr>
          <p:cNvPr id="1079" name="Google Shape;1079;p45"/>
          <p:cNvCxnSpPr>
            <a:stCxn id="1062" idx="1"/>
            <a:endCxn id="1078" idx="1"/>
          </p:cNvCxnSpPr>
          <p:nvPr/>
        </p:nvCxnSpPr>
        <p:spPr>
          <a:xfrm rot="-5400000" flipH="1">
            <a:off x="4915575" y="3616750"/>
            <a:ext cx="663300" cy="1282800"/>
          </a:xfrm>
          <a:prstGeom prst="bentConnector2">
            <a:avLst/>
          </a:prstGeom>
          <a:noFill/>
          <a:ln w="28575" cap="flat" cmpd="sng">
            <a:solidFill>
              <a:srgbClr val="91C73E"/>
            </a:solidFill>
            <a:prstDash val="solid"/>
            <a:round/>
            <a:headEnd type="none" w="med" len="med"/>
            <a:tailEnd type="none" w="med" len="med"/>
          </a:ln>
        </p:spPr>
      </p:cxnSp>
      <p:sp>
        <p:nvSpPr>
          <p:cNvPr id="20" name="Google Shape;339;p23">
            <a:hlinkClick r:id="" action="ppaction://hlinkshowjump?jump=previousslide"/>
            <a:extLst>
              <a:ext uri="{FF2B5EF4-FFF2-40B4-BE49-F238E27FC236}">
                <a16:creationId xmlns="" xmlns:a16="http://schemas.microsoft.com/office/drawing/2014/main" id="{5E7C5D9B-7C69-4DA8-9737-A15DF0B4D54D}"/>
              </a:ext>
            </a:extLst>
          </p:cNvPr>
          <p:cNvSpPr/>
          <p:nvPr/>
        </p:nvSpPr>
        <p:spPr>
          <a:xfrm rot="5400000">
            <a:off x="-99975" y="2262150"/>
            <a:ext cx="495300" cy="619200"/>
          </a:xfrm>
          <a:prstGeom prst="round2SameRect">
            <a:avLst>
              <a:gd name="adj1" fmla="val 14089"/>
              <a:gd name="adj2" fmla="val 0"/>
            </a:avLst>
          </a:prstGeom>
          <a:solidFill>
            <a:srgbClr val="434343">
              <a:alpha val="57140"/>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1" name="Google Shape;340;p23">
            <a:hlinkClick r:id="" action="ppaction://hlinkshowjump?jump=previousslide"/>
            <a:extLst>
              <a:ext uri="{FF2B5EF4-FFF2-40B4-BE49-F238E27FC236}">
                <a16:creationId xmlns="" xmlns:a16="http://schemas.microsoft.com/office/drawing/2014/main" id="{F4676590-683D-4F53-A577-C5DE0BD97CAD}"/>
              </a:ext>
            </a:extLst>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 name="Google Shape;341;p23">
            <a:hlinkClick r:id="" action="ppaction://hlinkshowjump?jump=previousslide"/>
            <a:extLst>
              <a:ext uri="{FF2B5EF4-FFF2-40B4-BE49-F238E27FC236}">
                <a16:creationId xmlns="" xmlns:a16="http://schemas.microsoft.com/office/drawing/2014/main" id="{363E9329-B703-4604-8376-A8EE57F56081}"/>
              </a:ext>
            </a:extLst>
          </p:cNvPr>
          <p:cNvPicPr preferRelativeResize="0"/>
          <p:nvPr/>
        </p:nvPicPr>
        <p:blipFill>
          <a:blip r:embed="rId4">
            <a:alphaModFix/>
          </a:blip>
          <a:stretch>
            <a:fillRect/>
          </a:stretch>
        </p:blipFill>
        <p:spPr>
          <a:xfrm>
            <a:off x="108007" y="2462700"/>
            <a:ext cx="145833" cy="218733"/>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3"/>
        <p:cNvGrpSpPr/>
        <p:nvPr/>
      </p:nvGrpSpPr>
      <p:grpSpPr>
        <a:xfrm>
          <a:off x="0" y="0"/>
          <a:ext cx="0" cy="0"/>
          <a:chOff x="0" y="0"/>
          <a:chExt cx="0" cy="0"/>
        </a:xfrm>
      </p:grpSpPr>
      <p:sp>
        <p:nvSpPr>
          <p:cNvPr id="1084" name="Google Shape;1084;p46"/>
          <p:cNvSpPr/>
          <p:nvPr/>
        </p:nvSpPr>
        <p:spPr>
          <a:xfrm>
            <a:off x="993525" y="1904500"/>
            <a:ext cx="7224600" cy="2022000"/>
          </a:xfrm>
          <a:prstGeom prst="round2SameRect">
            <a:avLst>
              <a:gd name="adj1" fmla="val 16667"/>
              <a:gd name="adj2" fmla="val 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6"/>
          <p:cNvSpPr txBox="1"/>
          <p:nvPr/>
        </p:nvSpPr>
        <p:spPr>
          <a:xfrm>
            <a:off x="402875" y="264900"/>
            <a:ext cx="83094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600" b="1">
                <a:solidFill>
                  <a:srgbClr val="F04E23"/>
                </a:solidFill>
                <a:latin typeface="Poppins"/>
                <a:ea typeface="Poppins"/>
                <a:cs typeface="Poppins"/>
                <a:sym typeface="Poppins"/>
              </a:rPr>
              <a:t>Derecho de acceso a la atención de las adolescentes en los servicios de salud</a:t>
            </a:r>
            <a:endParaRPr sz="1600" b="1">
              <a:solidFill>
                <a:srgbClr val="F04E23"/>
              </a:solidFill>
              <a:latin typeface="Poppins"/>
              <a:ea typeface="Poppins"/>
              <a:cs typeface="Poppins"/>
              <a:sym typeface="Poppins"/>
            </a:endParaRPr>
          </a:p>
        </p:txBody>
      </p:sp>
      <p:sp>
        <p:nvSpPr>
          <p:cNvPr id="1089" name="Google Shape;1089;p46">
            <a:hlinkClick r:id="" action="ppaction://hlinkshowjump?jump=nextslide"/>
          </p:cNvPr>
          <p:cNvSpPr/>
          <p:nvPr/>
        </p:nvSpPr>
        <p:spPr>
          <a:xfrm rot="-5400000">
            <a:off x="8763038" y="2271737"/>
            <a:ext cx="495300" cy="619200"/>
          </a:xfrm>
          <a:prstGeom prst="round2SameRect">
            <a:avLst>
              <a:gd name="adj1" fmla="val 14089"/>
              <a:gd name="adj2" fmla="val 0"/>
            </a:avLst>
          </a:prstGeom>
          <a:solidFill>
            <a:srgbClr val="434343">
              <a:alpha val="57140"/>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090" name="Google Shape;1090;p46">
            <a:hlinkClick r:id="" action="ppaction://hlinkshowjump?jump=nextslide"/>
          </p:cNvPr>
          <p:cNvSpPr/>
          <p:nvPr/>
        </p:nvSpPr>
        <p:spPr>
          <a:xfrm rot="10800000">
            <a:off x="8792255" y="2448974"/>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1" name="Google Shape;1091;p46"/>
          <p:cNvPicPr preferRelativeResize="0"/>
          <p:nvPr/>
        </p:nvPicPr>
        <p:blipFill>
          <a:blip r:embed="rId4">
            <a:alphaModFix/>
          </a:blip>
          <a:stretch>
            <a:fillRect/>
          </a:stretch>
        </p:blipFill>
        <p:spPr>
          <a:xfrm rot="10800000">
            <a:off x="8890323" y="2488829"/>
            <a:ext cx="145833" cy="218733"/>
          </a:xfrm>
          <a:prstGeom prst="rect">
            <a:avLst/>
          </a:prstGeom>
          <a:noFill/>
          <a:ln>
            <a:noFill/>
          </a:ln>
        </p:spPr>
      </p:pic>
      <p:sp>
        <p:nvSpPr>
          <p:cNvPr id="1092" name="Google Shape;1092;p46"/>
          <p:cNvSpPr/>
          <p:nvPr/>
        </p:nvSpPr>
        <p:spPr>
          <a:xfrm rot="-8100000">
            <a:off x="2541545" y="2882654"/>
            <a:ext cx="180312" cy="180312"/>
          </a:xfrm>
          <a:prstGeom prst="rtTriangle">
            <a:avLst/>
          </a:prstGeom>
          <a:solidFill>
            <a:srgbClr val="91C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04E23"/>
              </a:solidFill>
            </a:endParaRPr>
          </a:p>
        </p:txBody>
      </p:sp>
      <p:sp>
        <p:nvSpPr>
          <p:cNvPr id="1093" name="Google Shape;1093;p46"/>
          <p:cNvSpPr/>
          <p:nvPr/>
        </p:nvSpPr>
        <p:spPr>
          <a:xfrm>
            <a:off x="1839075" y="992700"/>
            <a:ext cx="5533500" cy="621600"/>
          </a:xfrm>
          <a:prstGeom prst="roundRect">
            <a:avLst>
              <a:gd name="adj" fmla="val 50000"/>
            </a:avLst>
          </a:prstGeom>
          <a:solidFill>
            <a:srgbClr val="3CA5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500" b="1">
                <a:solidFill>
                  <a:schemeClr val="lt1"/>
                </a:solidFill>
                <a:latin typeface="Poppins"/>
                <a:ea typeface="Poppins"/>
                <a:cs typeface="Poppins"/>
                <a:sym typeface="Poppins"/>
              </a:rPr>
              <a:t>Ley 7735 </a:t>
            </a:r>
            <a:endParaRPr sz="1500" b="1">
              <a:solidFill>
                <a:schemeClr val="lt1"/>
              </a:solidFill>
              <a:latin typeface="Poppins"/>
              <a:ea typeface="Poppins"/>
              <a:cs typeface="Poppins"/>
              <a:sym typeface="Poppins"/>
            </a:endParaRPr>
          </a:p>
          <a:p>
            <a:pPr marL="0" lvl="0" indent="0" algn="ctr" rtl="0">
              <a:spcBef>
                <a:spcPts val="0"/>
              </a:spcBef>
              <a:spcAft>
                <a:spcPts val="0"/>
              </a:spcAft>
              <a:buNone/>
            </a:pPr>
            <a:r>
              <a:rPr lang="es" sz="1500">
                <a:solidFill>
                  <a:schemeClr val="lt1"/>
                </a:solidFill>
                <a:latin typeface="Poppins"/>
                <a:ea typeface="Poppins"/>
                <a:cs typeface="Poppins"/>
                <a:sym typeface="Poppins"/>
              </a:rPr>
              <a:t>Ley General de Protección a la Madre Adolescente</a:t>
            </a:r>
            <a:endParaRPr sz="1500" b="1">
              <a:solidFill>
                <a:schemeClr val="lt1"/>
              </a:solidFill>
              <a:latin typeface="Poppins"/>
              <a:ea typeface="Poppins"/>
              <a:cs typeface="Poppins"/>
              <a:sym typeface="Poppins"/>
            </a:endParaRPr>
          </a:p>
        </p:txBody>
      </p:sp>
      <p:sp>
        <p:nvSpPr>
          <p:cNvPr id="1094" name="Google Shape;1094;p46"/>
          <p:cNvSpPr txBox="1"/>
          <p:nvPr/>
        </p:nvSpPr>
        <p:spPr>
          <a:xfrm>
            <a:off x="2862688" y="2480200"/>
            <a:ext cx="5047800" cy="9852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 sz="1300" b="1">
                <a:solidFill>
                  <a:srgbClr val="595959"/>
                </a:solidFill>
                <a:latin typeface="Poppins"/>
                <a:ea typeface="Poppins"/>
                <a:cs typeface="Poppins"/>
                <a:sym typeface="Poppins"/>
              </a:rPr>
              <a:t>Protege a las madres adolescentes embarazadas </a:t>
            </a:r>
            <a:r>
              <a:rPr lang="es" sz="1300">
                <a:solidFill>
                  <a:srgbClr val="595959"/>
                </a:solidFill>
                <a:latin typeface="Poppins"/>
                <a:ea typeface="Poppins"/>
                <a:cs typeface="Poppins"/>
                <a:sym typeface="Poppins"/>
              </a:rPr>
              <a:t>y a sus hijos e hijas menores de edad, nacionales o extranjeras con cédula de identidad o de residencia vigente y en buen estado. </a:t>
            </a:r>
            <a:endParaRPr sz="1300" b="1">
              <a:solidFill>
                <a:schemeClr val="dk2"/>
              </a:solidFill>
              <a:latin typeface="Poppins"/>
              <a:ea typeface="Poppins"/>
              <a:cs typeface="Poppins"/>
              <a:sym typeface="Poppins"/>
            </a:endParaRPr>
          </a:p>
        </p:txBody>
      </p:sp>
      <p:pic>
        <p:nvPicPr>
          <p:cNvPr id="1095" name="Google Shape;1095;p46"/>
          <p:cNvPicPr preferRelativeResize="0"/>
          <p:nvPr/>
        </p:nvPicPr>
        <p:blipFill>
          <a:blip r:embed="rId5">
            <a:alphaModFix/>
          </a:blip>
          <a:stretch>
            <a:fillRect/>
          </a:stretch>
        </p:blipFill>
        <p:spPr>
          <a:xfrm>
            <a:off x="1081889" y="2357850"/>
            <a:ext cx="967428" cy="1029800"/>
          </a:xfrm>
          <a:prstGeom prst="rect">
            <a:avLst/>
          </a:prstGeom>
          <a:noFill/>
          <a:ln>
            <a:noFill/>
          </a:ln>
        </p:spPr>
      </p:pic>
      <p:pic>
        <p:nvPicPr>
          <p:cNvPr id="1096" name="Google Shape;1096;p46"/>
          <p:cNvPicPr preferRelativeResize="0"/>
          <p:nvPr/>
        </p:nvPicPr>
        <p:blipFill rotWithShape="1">
          <a:blip r:embed="rId6">
            <a:alphaModFix/>
          </a:blip>
          <a:srcRect/>
          <a:stretch/>
        </p:blipFill>
        <p:spPr>
          <a:xfrm rot="-1082144">
            <a:off x="1739907" y="2836814"/>
            <a:ext cx="622232" cy="390124"/>
          </a:xfrm>
          <a:prstGeom prst="rect">
            <a:avLst/>
          </a:prstGeom>
          <a:noFill/>
          <a:ln>
            <a:noFill/>
          </a:ln>
        </p:spPr>
      </p:pic>
      <p:sp>
        <p:nvSpPr>
          <p:cNvPr id="15" name="Google Shape;339;p23">
            <a:hlinkClick r:id="" action="ppaction://hlinkshowjump?jump=previousslide"/>
            <a:extLst>
              <a:ext uri="{FF2B5EF4-FFF2-40B4-BE49-F238E27FC236}">
                <a16:creationId xmlns="" xmlns:a16="http://schemas.microsoft.com/office/drawing/2014/main" id="{FAC1D3B0-9D43-4E74-9EAE-510F2D48A64E}"/>
              </a:ext>
            </a:extLst>
          </p:cNvPr>
          <p:cNvSpPr/>
          <p:nvPr/>
        </p:nvSpPr>
        <p:spPr>
          <a:xfrm rot="5400000">
            <a:off x="-99975" y="2262150"/>
            <a:ext cx="495300" cy="619200"/>
          </a:xfrm>
          <a:prstGeom prst="round2SameRect">
            <a:avLst>
              <a:gd name="adj1" fmla="val 14089"/>
              <a:gd name="adj2" fmla="val 0"/>
            </a:avLst>
          </a:prstGeom>
          <a:solidFill>
            <a:srgbClr val="434343">
              <a:alpha val="57140"/>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6" name="Google Shape;340;p23">
            <a:hlinkClick r:id="" action="ppaction://hlinkshowjump?jump=previousslide"/>
            <a:extLst>
              <a:ext uri="{FF2B5EF4-FFF2-40B4-BE49-F238E27FC236}">
                <a16:creationId xmlns="" xmlns:a16="http://schemas.microsoft.com/office/drawing/2014/main" id="{ADE27B98-290B-4D82-BF10-AEAEF561240D}"/>
              </a:ext>
            </a:extLst>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341;p23">
            <a:hlinkClick r:id="" action="ppaction://hlinkshowjump?jump=previousslide"/>
            <a:extLst>
              <a:ext uri="{FF2B5EF4-FFF2-40B4-BE49-F238E27FC236}">
                <a16:creationId xmlns="" xmlns:a16="http://schemas.microsoft.com/office/drawing/2014/main" id="{6B157636-5A52-49C9-89B5-BAD9E6407FF7}"/>
              </a:ext>
            </a:extLst>
          </p:cNvPr>
          <p:cNvPicPr preferRelativeResize="0"/>
          <p:nvPr/>
        </p:nvPicPr>
        <p:blipFill>
          <a:blip r:embed="rId4">
            <a:alphaModFix/>
          </a:blip>
          <a:stretch>
            <a:fillRect/>
          </a:stretch>
        </p:blipFill>
        <p:spPr>
          <a:xfrm>
            <a:off x="108007" y="2462700"/>
            <a:ext cx="145833" cy="218733"/>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0"/>
        <p:cNvGrpSpPr/>
        <p:nvPr/>
      </p:nvGrpSpPr>
      <p:grpSpPr>
        <a:xfrm>
          <a:off x="0" y="0"/>
          <a:ext cx="0" cy="0"/>
          <a:chOff x="0" y="0"/>
          <a:chExt cx="0" cy="0"/>
        </a:xfrm>
      </p:grpSpPr>
      <p:pic>
        <p:nvPicPr>
          <p:cNvPr id="1101" name="Google Shape;1101;p47"/>
          <p:cNvPicPr preferRelativeResize="0"/>
          <p:nvPr/>
        </p:nvPicPr>
        <p:blipFill rotWithShape="1">
          <a:blip r:embed="rId4">
            <a:alphaModFix/>
          </a:blip>
          <a:srcRect l="69" r="79"/>
          <a:stretch/>
        </p:blipFill>
        <p:spPr>
          <a:xfrm>
            <a:off x="144475" y="3048569"/>
            <a:ext cx="8839194" cy="129670"/>
          </a:xfrm>
          <a:prstGeom prst="rect">
            <a:avLst/>
          </a:prstGeom>
          <a:noFill/>
          <a:ln>
            <a:noFill/>
          </a:ln>
        </p:spPr>
      </p:pic>
      <p:sp>
        <p:nvSpPr>
          <p:cNvPr id="1102" name="Google Shape;1102;p47"/>
          <p:cNvSpPr txBox="1"/>
          <p:nvPr/>
        </p:nvSpPr>
        <p:spPr>
          <a:xfrm>
            <a:off x="548450" y="3588000"/>
            <a:ext cx="56844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800" b="1">
                <a:solidFill>
                  <a:schemeClr val="lt1"/>
                </a:solidFill>
                <a:latin typeface="Poppins"/>
                <a:ea typeface="Poppins"/>
                <a:cs typeface="Poppins"/>
                <a:sym typeface="Poppins"/>
              </a:rPr>
              <a:t>Políticas para la </a:t>
            </a:r>
            <a:br>
              <a:rPr lang="es" sz="2800" b="1">
                <a:solidFill>
                  <a:schemeClr val="lt1"/>
                </a:solidFill>
                <a:latin typeface="Poppins"/>
                <a:ea typeface="Poppins"/>
                <a:cs typeface="Poppins"/>
                <a:sym typeface="Poppins"/>
              </a:rPr>
            </a:br>
            <a:r>
              <a:rPr lang="es" sz="2800" b="1">
                <a:solidFill>
                  <a:schemeClr val="lt1"/>
                </a:solidFill>
                <a:latin typeface="Poppins"/>
                <a:ea typeface="Poppins"/>
                <a:cs typeface="Poppins"/>
                <a:sym typeface="Poppins"/>
              </a:rPr>
              <a:t>atención de adolescentes</a:t>
            </a:r>
            <a:endParaRPr sz="2800" b="1">
              <a:solidFill>
                <a:schemeClr val="lt1"/>
              </a:solidFill>
              <a:latin typeface="Poppins"/>
              <a:ea typeface="Poppins"/>
              <a:cs typeface="Poppins"/>
              <a:sym typeface="Poppins"/>
            </a:endParaRPr>
          </a:p>
        </p:txBody>
      </p:sp>
      <p:sp>
        <p:nvSpPr>
          <p:cNvPr id="1103" name="Google Shape;1103;p47">
            <a:hlinkClick r:id="" action="ppaction://hlinkshowjump?jump=previousslide"/>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4" name="Google Shape;1104;p47"/>
          <p:cNvPicPr preferRelativeResize="0"/>
          <p:nvPr/>
        </p:nvPicPr>
        <p:blipFill>
          <a:blip r:embed="rId5">
            <a:alphaModFix/>
          </a:blip>
          <a:stretch>
            <a:fillRect/>
          </a:stretch>
        </p:blipFill>
        <p:spPr>
          <a:xfrm>
            <a:off x="138957" y="2462775"/>
            <a:ext cx="145833" cy="218733"/>
          </a:xfrm>
          <a:prstGeom prst="rect">
            <a:avLst/>
          </a:prstGeom>
          <a:noFill/>
          <a:ln>
            <a:noFill/>
          </a:ln>
        </p:spPr>
      </p:pic>
      <p:sp>
        <p:nvSpPr>
          <p:cNvPr id="1105" name="Google Shape;1105;p47">
            <a:hlinkClick r:id="" action="ppaction://hlinkshowjump?jump=previousslide"/>
          </p:cNvPr>
          <p:cNvSpPr/>
          <p:nvPr/>
        </p:nvSpPr>
        <p:spPr>
          <a:xfrm rot="5400000">
            <a:off x="-99975" y="2262150"/>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106" name="Google Shape;1106;p47">
            <a:hlinkClick r:id="" action="ppaction://hlinkshowjump?jump=previousslide"/>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7" name="Google Shape;1107;p47"/>
          <p:cNvPicPr preferRelativeResize="0"/>
          <p:nvPr/>
        </p:nvPicPr>
        <p:blipFill>
          <a:blip r:embed="rId5">
            <a:alphaModFix/>
          </a:blip>
          <a:stretch>
            <a:fillRect/>
          </a:stretch>
        </p:blipFill>
        <p:spPr>
          <a:xfrm>
            <a:off x="108007" y="2462700"/>
            <a:ext cx="145833" cy="218733"/>
          </a:xfrm>
          <a:prstGeom prst="rect">
            <a:avLst/>
          </a:prstGeom>
          <a:noFill/>
          <a:ln>
            <a:noFill/>
          </a:ln>
        </p:spPr>
      </p:pic>
      <p:sp>
        <p:nvSpPr>
          <p:cNvPr id="1108" name="Google Shape;1108;p47">
            <a:hlinkClick r:id="" action="ppaction://hlinkshowjump?jump=nextslide"/>
          </p:cNvPr>
          <p:cNvSpPr/>
          <p:nvPr/>
        </p:nvSpPr>
        <p:spPr>
          <a:xfrm rot="-5400000">
            <a:off x="8763038" y="2271737"/>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109" name="Google Shape;1109;p47">
            <a:hlinkClick r:id="" action="ppaction://hlinkshowjump?jump=nextslide"/>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0" name="Google Shape;1110;p47"/>
          <p:cNvPicPr preferRelativeResize="0"/>
          <p:nvPr/>
        </p:nvPicPr>
        <p:blipFill>
          <a:blip r:embed="rId5">
            <a:alphaModFix/>
          </a:blip>
          <a:stretch>
            <a:fillRect/>
          </a:stretch>
        </p:blipFill>
        <p:spPr>
          <a:xfrm rot="10800000">
            <a:off x="8904523" y="2471654"/>
            <a:ext cx="145833" cy="218733"/>
          </a:xfrm>
          <a:prstGeom prst="rect">
            <a:avLst/>
          </a:prstGeom>
          <a:noFill/>
          <a:ln>
            <a:noFill/>
          </a:ln>
        </p:spPr>
      </p:pic>
      <p:pic>
        <p:nvPicPr>
          <p:cNvPr id="1111" name="Google Shape;1111;p47"/>
          <p:cNvPicPr preferRelativeResize="0"/>
          <p:nvPr/>
        </p:nvPicPr>
        <p:blipFill rotWithShape="1">
          <a:blip r:embed="rId6">
            <a:alphaModFix/>
          </a:blip>
          <a:srcRect/>
          <a:stretch/>
        </p:blipFill>
        <p:spPr>
          <a:xfrm>
            <a:off x="6369557" y="1908407"/>
            <a:ext cx="2360693" cy="3428751"/>
          </a:xfrm>
          <a:prstGeom prst="rect">
            <a:avLst/>
          </a:prstGeom>
          <a:noFill/>
          <a:ln>
            <a:noFill/>
          </a:ln>
        </p:spPr>
      </p:pic>
      <p:grpSp>
        <p:nvGrpSpPr>
          <p:cNvPr id="1112" name="Google Shape;1112;p47"/>
          <p:cNvGrpSpPr/>
          <p:nvPr/>
        </p:nvGrpSpPr>
        <p:grpSpPr>
          <a:xfrm>
            <a:off x="3831675" y="763375"/>
            <a:ext cx="3163830" cy="1560675"/>
            <a:chOff x="5962027" y="-3989881"/>
            <a:chExt cx="2414400" cy="1481982"/>
          </a:xfrm>
        </p:grpSpPr>
        <p:sp>
          <p:nvSpPr>
            <p:cNvPr id="1113" name="Google Shape;1113;p47"/>
            <p:cNvSpPr/>
            <p:nvPr/>
          </p:nvSpPr>
          <p:spPr>
            <a:xfrm>
              <a:off x="5962027" y="-3989881"/>
              <a:ext cx="2414400" cy="1104000"/>
            </a:xfrm>
            <a:prstGeom prst="rect">
              <a:avLst/>
            </a:prstGeom>
            <a:solidFill>
              <a:srgbClr val="FFFFFF"/>
            </a:solidFill>
            <a:ln>
              <a:noFill/>
            </a:ln>
          </p:spPr>
          <p:txBody>
            <a:bodyPr spcFirstLastPara="1" wrap="square" lIns="180000" tIns="180000" rIns="180000" bIns="180000" anchor="ctr" anchorCtr="0">
              <a:noAutofit/>
            </a:bodyPr>
            <a:lstStyle/>
            <a:p>
              <a:pPr marL="0" lvl="0" indent="0" algn="ctr" rtl="0">
                <a:spcBef>
                  <a:spcPts val="0"/>
                </a:spcBef>
                <a:spcAft>
                  <a:spcPts val="0"/>
                </a:spcAft>
                <a:buNone/>
              </a:pPr>
              <a:r>
                <a:rPr lang="es" sz="1500">
                  <a:solidFill>
                    <a:srgbClr val="0B5394"/>
                  </a:solidFill>
                  <a:latin typeface="Poppins"/>
                  <a:ea typeface="Poppins"/>
                  <a:cs typeface="Poppins"/>
                  <a:sym typeface="Poppins"/>
                </a:rPr>
                <a:t>Hay instrumentos y políticas que respaldan la atención diferenciada y con calidez a las adolescentes.</a:t>
              </a:r>
              <a:endParaRPr sz="1500">
                <a:solidFill>
                  <a:srgbClr val="0B5394"/>
                </a:solidFill>
                <a:latin typeface="Poppins"/>
                <a:ea typeface="Poppins"/>
                <a:cs typeface="Poppins"/>
                <a:sym typeface="Poppins"/>
              </a:endParaRPr>
            </a:p>
          </p:txBody>
        </p:sp>
        <p:sp>
          <p:nvSpPr>
            <p:cNvPr id="1114" name="Google Shape;1114;p47"/>
            <p:cNvSpPr/>
            <p:nvPr/>
          </p:nvSpPr>
          <p:spPr>
            <a:xfrm rot="10134117">
              <a:off x="7869073" y="-2953381"/>
              <a:ext cx="381841" cy="414264"/>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47"/>
          <p:cNvGrpSpPr/>
          <p:nvPr/>
        </p:nvGrpSpPr>
        <p:grpSpPr>
          <a:xfrm>
            <a:off x="2769013" y="2686422"/>
            <a:ext cx="1288800" cy="796814"/>
            <a:chOff x="3013200" y="2730891"/>
            <a:chExt cx="1288800" cy="796814"/>
          </a:xfrm>
        </p:grpSpPr>
        <p:sp>
          <p:nvSpPr>
            <p:cNvPr id="1116" name="Google Shape;1116;p47"/>
            <p:cNvSpPr/>
            <p:nvPr/>
          </p:nvSpPr>
          <p:spPr>
            <a:xfrm>
              <a:off x="3268723" y="2730905"/>
              <a:ext cx="796800" cy="79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7"/>
            <p:cNvSpPr txBox="1"/>
            <p:nvPr/>
          </p:nvSpPr>
          <p:spPr>
            <a:xfrm>
              <a:off x="3013200" y="2730891"/>
              <a:ext cx="1288800" cy="40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4000" b="1">
                  <a:solidFill>
                    <a:srgbClr val="0B8F92"/>
                  </a:solidFill>
                  <a:latin typeface="Poppins"/>
                  <a:ea typeface="Poppins"/>
                  <a:cs typeface="Poppins"/>
                  <a:sym typeface="Poppins"/>
                </a:rPr>
                <a:t>4</a:t>
              </a:r>
              <a:endParaRPr sz="4000">
                <a:solidFill>
                  <a:srgbClr val="0B8F92"/>
                </a:solidFill>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1"/>
        <p:cNvGrpSpPr/>
        <p:nvPr/>
      </p:nvGrpSpPr>
      <p:grpSpPr>
        <a:xfrm>
          <a:off x="0" y="0"/>
          <a:ext cx="0" cy="0"/>
          <a:chOff x="0" y="0"/>
          <a:chExt cx="0" cy="0"/>
        </a:xfrm>
      </p:grpSpPr>
      <p:sp>
        <p:nvSpPr>
          <p:cNvPr id="1122" name="Google Shape;1122;p48"/>
          <p:cNvSpPr/>
          <p:nvPr/>
        </p:nvSpPr>
        <p:spPr>
          <a:xfrm>
            <a:off x="1358100" y="1626600"/>
            <a:ext cx="6428100" cy="1338600"/>
          </a:xfrm>
          <a:prstGeom prst="rect">
            <a:avLst/>
          </a:prstGeom>
          <a:solidFill>
            <a:srgbClr val="0C5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8"/>
          <p:cNvSpPr/>
          <p:nvPr/>
        </p:nvSpPr>
        <p:spPr>
          <a:xfrm>
            <a:off x="1358050" y="3045225"/>
            <a:ext cx="6428100" cy="10986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24" name="Google Shape;1124;p48"/>
          <p:cNvPicPr preferRelativeResize="0"/>
          <p:nvPr/>
        </p:nvPicPr>
        <p:blipFill>
          <a:blip r:embed="rId4">
            <a:alphaModFix/>
          </a:blip>
          <a:stretch>
            <a:fillRect/>
          </a:stretch>
        </p:blipFill>
        <p:spPr>
          <a:xfrm>
            <a:off x="1475225" y="3091650"/>
            <a:ext cx="953375" cy="1006200"/>
          </a:xfrm>
          <a:prstGeom prst="rect">
            <a:avLst/>
          </a:prstGeom>
          <a:noFill/>
          <a:ln>
            <a:noFill/>
          </a:ln>
        </p:spPr>
      </p:pic>
      <p:sp>
        <p:nvSpPr>
          <p:cNvPr id="1125" name="Google Shape;1125;p48"/>
          <p:cNvSpPr txBox="1">
            <a:spLocks noGrp="1"/>
          </p:cNvSpPr>
          <p:nvPr>
            <p:ph type="body" idx="1"/>
          </p:nvPr>
        </p:nvSpPr>
        <p:spPr>
          <a:xfrm>
            <a:off x="1589013" y="1826163"/>
            <a:ext cx="5967000" cy="7026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s" sz="1700">
                <a:solidFill>
                  <a:schemeClr val="lt1"/>
                </a:solidFill>
                <a:latin typeface="Poppins"/>
                <a:ea typeface="Poppins"/>
                <a:cs typeface="Poppins"/>
                <a:sym typeface="Poppins"/>
              </a:rPr>
              <a:t>Es el máximo rango de un documento normativo institucional en salud para la atención de las adolescentes.</a:t>
            </a:r>
            <a:endParaRPr>
              <a:solidFill>
                <a:schemeClr val="lt1"/>
              </a:solidFill>
              <a:latin typeface="Poppins"/>
              <a:ea typeface="Poppins"/>
              <a:cs typeface="Poppins"/>
              <a:sym typeface="Poppins"/>
            </a:endParaRPr>
          </a:p>
        </p:txBody>
      </p:sp>
      <p:sp>
        <p:nvSpPr>
          <p:cNvPr id="1126" name="Google Shape;1126;p48"/>
          <p:cNvSpPr txBox="1"/>
          <p:nvPr/>
        </p:nvSpPr>
        <p:spPr>
          <a:xfrm>
            <a:off x="2526400" y="3168750"/>
            <a:ext cx="5014500" cy="845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sz="1300" b="1">
                <a:solidFill>
                  <a:schemeClr val="dk1"/>
                </a:solidFill>
                <a:latin typeface="Century Gothic"/>
                <a:ea typeface="Century Gothic"/>
                <a:cs typeface="Century Gothic"/>
                <a:sym typeface="Century Gothic"/>
              </a:rPr>
              <a:t>Su objetivo es </a:t>
            </a:r>
            <a:r>
              <a:rPr lang="es" sz="1300">
                <a:solidFill>
                  <a:schemeClr val="dk1"/>
                </a:solidFill>
                <a:latin typeface="Century Gothic"/>
                <a:ea typeface="Century Gothic"/>
                <a:cs typeface="Century Gothic"/>
                <a:sym typeface="Century Gothic"/>
              </a:rPr>
              <a:t>garantizar una atención diferenciada, amigable, oportuna con calidad y calidez, para la población adolescente.</a:t>
            </a:r>
            <a:endParaRPr b="1">
              <a:solidFill>
                <a:schemeClr val="dk1"/>
              </a:solidFill>
              <a:latin typeface="Century Gothic"/>
              <a:ea typeface="Century Gothic"/>
              <a:cs typeface="Century Gothic"/>
              <a:sym typeface="Century Gothic"/>
            </a:endParaRPr>
          </a:p>
        </p:txBody>
      </p:sp>
      <p:sp>
        <p:nvSpPr>
          <p:cNvPr id="1127" name="Google Shape;1127;p48"/>
          <p:cNvSpPr/>
          <p:nvPr/>
        </p:nvSpPr>
        <p:spPr>
          <a:xfrm>
            <a:off x="4258125" y="4678300"/>
            <a:ext cx="162600" cy="171600"/>
          </a:xfrm>
          <a:prstGeom prst="ellipse">
            <a:avLst/>
          </a:prstGeom>
          <a:solidFill>
            <a:srgbClr val="0C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8"/>
          <p:cNvSpPr/>
          <p:nvPr/>
        </p:nvSpPr>
        <p:spPr>
          <a:xfrm>
            <a:off x="4476509" y="4678300"/>
            <a:ext cx="162600" cy="171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8">
            <a:hlinkClick r:id="" action="ppaction://hlinkshowjump?jump=nextslide"/>
          </p:cNvPr>
          <p:cNvSpPr/>
          <p:nvPr/>
        </p:nvSpPr>
        <p:spPr>
          <a:xfrm rot="-5400000">
            <a:off x="8525816" y="2235081"/>
            <a:ext cx="619200" cy="619200"/>
          </a:xfrm>
          <a:prstGeom prst="round2SameRect">
            <a:avLst>
              <a:gd name="adj1" fmla="val 36447"/>
              <a:gd name="adj2" fmla="val 0"/>
            </a:avLst>
          </a:prstGeom>
          <a:solidFill>
            <a:srgbClr val="E7E6E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pic>
        <p:nvPicPr>
          <p:cNvPr id="1130" name="Google Shape;1130;p48">
            <a:hlinkClick r:id="" action="ppaction://hlinkshowjump?jump=nextslide"/>
          </p:cNvPr>
          <p:cNvPicPr preferRelativeResize="0"/>
          <p:nvPr/>
        </p:nvPicPr>
        <p:blipFill rotWithShape="1">
          <a:blip r:embed="rId5">
            <a:alphaModFix/>
          </a:blip>
          <a:srcRect/>
          <a:stretch/>
        </p:blipFill>
        <p:spPr>
          <a:xfrm rot="10800000">
            <a:off x="8671438" y="2396017"/>
            <a:ext cx="323633" cy="323633"/>
          </a:xfrm>
          <a:prstGeom prst="rect">
            <a:avLst/>
          </a:prstGeom>
          <a:noFill/>
          <a:ln>
            <a:noFill/>
          </a:ln>
        </p:spPr>
      </p:pic>
      <p:sp>
        <p:nvSpPr>
          <p:cNvPr id="1131" name="Google Shape;1131;p48">
            <a:hlinkClick r:id="" action="ppaction://hlinkshowjump?jump=previousslide"/>
          </p:cNvPr>
          <p:cNvSpPr/>
          <p:nvPr/>
        </p:nvSpPr>
        <p:spPr>
          <a:xfrm rot="5400000">
            <a:off x="0" y="2235067"/>
            <a:ext cx="619200" cy="619200"/>
          </a:xfrm>
          <a:prstGeom prst="round2SameRect">
            <a:avLst>
              <a:gd name="adj1" fmla="val 36447"/>
              <a:gd name="adj2" fmla="val 0"/>
            </a:avLst>
          </a:prstGeom>
          <a:solidFill>
            <a:srgbClr val="E7E6E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pic>
        <p:nvPicPr>
          <p:cNvPr id="1132" name="Google Shape;1132;p48">
            <a:hlinkClick r:id="" action="ppaction://hlinkshowjump?jump=previousslide"/>
          </p:cNvPr>
          <p:cNvPicPr preferRelativeResize="0"/>
          <p:nvPr/>
        </p:nvPicPr>
        <p:blipFill rotWithShape="1">
          <a:blip r:embed="rId5">
            <a:alphaModFix/>
          </a:blip>
          <a:srcRect/>
          <a:stretch/>
        </p:blipFill>
        <p:spPr>
          <a:xfrm>
            <a:off x="147784" y="2382850"/>
            <a:ext cx="323633" cy="323633"/>
          </a:xfrm>
          <a:prstGeom prst="rect">
            <a:avLst/>
          </a:prstGeom>
          <a:noFill/>
          <a:ln>
            <a:noFill/>
          </a:ln>
        </p:spPr>
      </p:pic>
      <p:sp>
        <p:nvSpPr>
          <p:cNvPr id="1133" name="Google Shape;1133;p48"/>
          <p:cNvSpPr txBox="1">
            <a:spLocks noGrp="1"/>
          </p:cNvSpPr>
          <p:nvPr>
            <p:ph type="title"/>
          </p:nvPr>
        </p:nvSpPr>
        <p:spPr>
          <a:xfrm>
            <a:off x="1278075" y="500900"/>
            <a:ext cx="5331600" cy="80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s" sz="1900" b="1">
                <a:solidFill>
                  <a:schemeClr val="lt1"/>
                </a:solidFill>
                <a:latin typeface="Poppins"/>
                <a:ea typeface="Poppins"/>
                <a:cs typeface="Poppins"/>
                <a:sym typeface="Poppins"/>
              </a:rPr>
              <a:t>Política Institucional de Atención Integral a la Adolescencia</a:t>
            </a:r>
            <a:endParaRPr sz="1900" b="1">
              <a:solidFill>
                <a:schemeClr val="lt1"/>
              </a:solidFill>
              <a:latin typeface="Poppins"/>
              <a:ea typeface="Poppins"/>
              <a:cs typeface="Poppins"/>
              <a:sym typeface="Poppins"/>
            </a:endParaRPr>
          </a:p>
          <a:p>
            <a:pPr marL="0" lvl="0" indent="0" algn="l" rtl="0">
              <a:spcBef>
                <a:spcPts val="0"/>
              </a:spcBef>
              <a:spcAft>
                <a:spcPts val="0"/>
              </a:spcAft>
              <a:buSzPts val="990"/>
              <a:buNone/>
            </a:pPr>
            <a:endParaRPr sz="1879">
              <a:solidFill>
                <a:schemeClr val="lt1"/>
              </a:solidFill>
              <a:latin typeface="Poppins Black"/>
              <a:ea typeface="Poppins Black"/>
              <a:cs typeface="Poppins Black"/>
              <a:sym typeface="Poppins Black"/>
            </a:endParaRPr>
          </a:p>
        </p:txBody>
      </p:sp>
      <p:sp>
        <p:nvSpPr>
          <p:cNvPr id="1134" name="Google Shape;1134;p48"/>
          <p:cNvSpPr/>
          <p:nvPr/>
        </p:nvSpPr>
        <p:spPr>
          <a:xfrm>
            <a:off x="433444" y="392800"/>
            <a:ext cx="749700" cy="702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600" b="1">
                <a:solidFill>
                  <a:srgbClr val="0C5D5E"/>
                </a:solidFill>
                <a:latin typeface="Poppins"/>
                <a:ea typeface="Poppins"/>
                <a:cs typeface="Poppins"/>
                <a:sym typeface="Poppins"/>
              </a:rPr>
              <a:t>A</a:t>
            </a:r>
            <a:endParaRPr sz="2600" b="1">
              <a:solidFill>
                <a:srgbClr val="0C5D5E"/>
              </a:solidFill>
              <a:latin typeface="Poppins"/>
              <a:ea typeface="Poppins"/>
              <a:cs typeface="Poppins"/>
              <a:sym typeface="Poppin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8"/>
        <p:cNvGrpSpPr/>
        <p:nvPr/>
      </p:nvGrpSpPr>
      <p:grpSpPr>
        <a:xfrm>
          <a:off x="0" y="0"/>
          <a:ext cx="0" cy="0"/>
          <a:chOff x="0" y="0"/>
          <a:chExt cx="0" cy="0"/>
        </a:xfrm>
      </p:grpSpPr>
      <p:sp>
        <p:nvSpPr>
          <p:cNvPr id="1139" name="Google Shape;1139;p49"/>
          <p:cNvSpPr/>
          <p:nvPr/>
        </p:nvSpPr>
        <p:spPr>
          <a:xfrm>
            <a:off x="1348250" y="1646863"/>
            <a:ext cx="6751500" cy="2647500"/>
          </a:xfrm>
          <a:prstGeom prst="rect">
            <a:avLst/>
          </a:pr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9"/>
          <p:cNvSpPr txBox="1">
            <a:spLocks noGrp="1"/>
          </p:cNvSpPr>
          <p:nvPr>
            <p:ph type="body" idx="1"/>
          </p:nvPr>
        </p:nvSpPr>
        <p:spPr>
          <a:xfrm>
            <a:off x="1442850" y="1714450"/>
            <a:ext cx="6562500" cy="25146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200">
                <a:solidFill>
                  <a:srgbClr val="0C5D5E"/>
                </a:solidFill>
                <a:latin typeface="Poppins"/>
                <a:ea typeface="Poppins"/>
                <a:cs typeface="Poppins"/>
                <a:sym typeface="Poppins"/>
              </a:rPr>
              <a:t>La Caja Costarricense de Seguro Social, como responsable de la atención integral de las personas desde los servicios de salud y pensiones, </a:t>
            </a:r>
            <a:r>
              <a:rPr lang="es" sz="1200" b="1">
                <a:solidFill>
                  <a:srgbClr val="0C5D5E"/>
                </a:solidFill>
                <a:latin typeface="Poppins"/>
                <a:ea typeface="Poppins"/>
                <a:cs typeface="Poppins"/>
                <a:sym typeface="Poppins"/>
              </a:rPr>
              <a:t>fortalecerá las intervenciones en promoción, prevención, atención y rehabilitación de la salud de las personas adolescentes</a:t>
            </a:r>
            <a:r>
              <a:rPr lang="es" sz="1200">
                <a:solidFill>
                  <a:srgbClr val="0C5D5E"/>
                </a:solidFill>
                <a:latin typeface="Poppins"/>
                <a:ea typeface="Poppins"/>
                <a:cs typeface="Poppins"/>
                <a:sym typeface="Poppins"/>
              </a:rPr>
              <a:t>, basándose para esto en los avances científicos en salud y experiencias exitosas con evidencia documentada, así como en los determinantes de la salud, las necesidades de éste grupo poblacional y otros factores. </a:t>
            </a:r>
            <a:r>
              <a:rPr lang="es" sz="1200" b="1">
                <a:solidFill>
                  <a:srgbClr val="0C5D5E"/>
                </a:solidFill>
                <a:latin typeface="Poppins"/>
                <a:ea typeface="Poppins"/>
                <a:cs typeface="Poppins"/>
                <a:sym typeface="Poppins"/>
              </a:rPr>
              <a:t>La C.C.S.S. reconoce la complejidad de los grandes cambios biopsicosociales que vive la persona durante la adolescencia, </a:t>
            </a:r>
            <a:r>
              <a:rPr lang="es" sz="1200">
                <a:solidFill>
                  <a:srgbClr val="0C5D5E"/>
                </a:solidFill>
                <a:latin typeface="Poppins"/>
                <a:ea typeface="Poppins"/>
                <a:cs typeface="Poppins"/>
                <a:sym typeface="Poppins"/>
              </a:rPr>
              <a:t>por lo que el fortalecimiento de intervenciones en promoción y prevención se convierten en una gran oportunidad para evitar patologías y complicaciones, no solo durante la adolescencia, sino a lo largo de todo el curso de vida.</a:t>
            </a:r>
            <a:endParaRPr sz="1200">
              <a:solidFill>
                <a:srgbClr val="0C5D5E"/>
              </a:solidFill>
              <a:latin typeface="Poppins"/>
              <a:ea typeface="Poppins"/>
              <a:cs typeface="Poppins"/>
              <a:sym typeface="Poppins"/>
            </a:endParaRPr>
          </a:p>
        </p:txBody>
      </p:sp>
      <p:sp>
        <p:nvSpPr>
          <p:cNvPr id="1141" name="Google Shape;1141;p49">
            <a:hlinkClick r:id="rId4"/>
          </p:cNvPr>
          <p:cNvSpPr/>
          <p:nvPr/>
        </p:nvSpPr>
        <p:spPr>
          <a:xfrm>
            <a:off x="6083400" y="4381325"/>
            <a:ext cx="2074500" cy="4686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300">
                <a:solidFill>
                  <a:srgbClr val="073763"/>
                </a:solidFill>
                <a:latin typeface="Poppins Light"/>
                <a:ea typeface="Poppins Light"/>
                <a:cs typeface="Poppins Light"/>
                <a:sym typeface="Poppins Light"/>
              </a:rPr>
              <a:t>Acceder a la política </a:t>
            </a:r>
            <a:endParaRPr sz="1300">
              <a:solidFill>
                <a:srgbClr val="073763"/>
              </a:solidFill>
              <a:latin typeface="Poppins Light"/>
              <a:ea typeface="Poppins Light"/>
              <a:cs typeface="Poppins Light"/>
              <a:sym typeface="Poppins Light"/>
            </a:endParaRPr>
          </a:p>
        </p:txBody>
      </p:sp>
      <p:sp>
        <p:nvSpPr>
          <p:cNvPr id="1142" name="Google Shape;1142;p49"/>
          <p:cNvSpPr/>
          <p:nvPr/>
        </p:nvSpPr>
        <p:spPr>
          <a:xfrm>
            <a:off x="4258125" y="4678300"/>
            <a:ext cx="162600" cy="171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9"/>
          <p:cNvSpPr/>
          <p:nvPr/>
        </p:nvSpPr>
        <p:spPr>
          <a:xfrm>
            <a:off x="4476509" y="4678300"/>
            <a:ext cx="162600" cy="171600"/>
          </a:xfrm>
          <a:prstGeom prst="ellipse">
            <a:avLst/>
          </a:prstGeom>
          <a:solidFill>
            <a:srgbClr val="0C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9">
            <a:hlinkClick r:id="" action="ppaction://hlinkshowjump?jump=nextslide"/>
          </p:cNvPr>
          <p:cNvSpPr/>
          <p:nvPr/>
        </p:nvSpPr>
        <p:spPr>
          <a:xfrm rot="-5400000">
            <a:off x="8525816" y="2235081"/>
            <a:ext cx="619200" cy="619200"/>
          </a:xfrm>
          <a:prstGeom prst="round2SameRect">
            <a:avLst>
              <a:gd name="adj1" fmla="val 36447"/>
              <a:gd name="adj2" fmla="val 0"/>
            </a:avLst>
          </a:prstGeom>
          <a:solidFill>
            <a:srgbClr val="E7E6E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pic>
        <p:nvPicPr>
          <p:cNvPr id="1145" name="Google Shape;1145;p49">
            <a:hlinkClick r:id="" action="ppaction://hlinkshowjump?jump=nextslide"/>
          </p:cNvPr>
          <p:cNvPicPr preferRelativeResize="0"/>
          <p:nvPr/>
        </p:nvPicPr>
        <p:blipFill rotWithShape="1">
          <a:blip r:embed="rId5">
            <a:alphaModFix/>
          </a:blip>
          <a:srcRect/>
          <a:stretch/>
        </p:blipFill>
        <p:spPr>
          <a:xfrm rot="10800000">
            <a:off x="8671438" y="2396017"/>
            <a:ext cx="323633" cy="323633"/>
          </a:xfrm>
          <a:prstGeom prst="rect">
            <a:avLst/>
          </a:prstGeom>
          <a:noFill/>
          <a:ln>
            <a:noFill/>
          </a:ln>
        </p:spPr>
      </p:pic>
      <p:sp>
        <p:nvSpPr>
          <p:cNvPr id="1146" name="Google Shape;1146;p49">
            <a:hlinkClick r:id="" action="ppaction://hlinkshowjump?jump=previousslide"/>
          </p:cNvPr>
          <p:cNvSpPr/>
          <p:nvPr/>
        </p:nvSpPr>
        <p:spPr>
          <a:xfrm rot="5400000">
            <a:off x="0" y="2235067"/>
            <a:ext cx="619200" cy="619200"/>
          </a:xfrm>
          <a:prstGeom prst="round2SameRect">
            <a:avLst>
              <a:gd name="adj1" fmla="val 36447"/>
              <a:gd name="adj2" fmla="val 0"/>
            </a:avLst>
          </a:prstGeom>
          <a:solidFill>
            <a:srgbClr val="E7E6E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pic>
        <p:nvPicPr>
          <p:cNvPr id="1147" name="Google Shape;1147;p49">
            <a:hlinkClick r:id="" action="ppaction://hlinkshowjump?jump=previousslide"/>
          </p:cNvPr>
          <p:cNvPicPr preferRelativeResize="0"/>
          <p:nvPr/>
        </p:nvPicPr>
        <p:blipFill rotWithShape="1">
          <a:blip r:embed="rId5">
            <a:alphaModFix/>
          </a:blip>
          <a:srcRect/>
          <a:stretch/>
        </p:blipFill>
        <p:spPr>
          <a:xfrm>
            <a:off x="147784" y="2382850"/>
            <a:ext cx="323633" cy="323633"/>
          </a:xfrm>
          <a:prstGeom prst="rect">
            <a:avLst/>
          </a:prstGeom>
          <a:noFill/>
          <a:ln>
            <a:noFill/>
          </a:ln>
        </p:spPr>
      </p:pic>
      <p:sp>
        <p:nvSpPr>
          <p:cNvPr id="1148" name="Google Shape;1148;p49"/>
          <p:cNvSpPr txBox="1">
            <a:spLocks noGrp="1"/>
          </p:cNvSpPr>
          <p:nvPr>
            <p:ph type="title"/>
          </p:nvPr>
        </p:nvSpPr>
        <p:spPr>
          <a:xfrm>
            <a:off x="1278075" y="392800"/>
            <a:ext cx="5331600" cy="46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 sz="1900" b="1">
                <a:solidFill>
                  <a:schemeClr val="lt1"/>
                </a:solidFill>
                <a:latin typeface="Poppins"/>
                <a:ea typeface="Poppins"/>
                <a:cs typeface="Poppins"/>
                <a:sym typeface="Poppins"/>
              </a:rPr>
              <a:t>Política Institucional de Atención Integral a la Adolescencia</a:t>
            </a:r>
            <a:endParaRPr sz="1900" b="1">
              <a:solidFill>
                <a:schemeClr val="lt1"/>
              </a:solidFill>
              <a:latin typeface="Poppins"/>
              <a:ea typeface="Poppins"/>
              <a:cs typeface="Poppins"/>
              <a:sym typeface="Poppins"/>
            </a:endParaRPr>
          </a:p>
          <a:p>
            <a:pPr marL="0" lvl="0" indent="0" algn="l" rtl="0">
              <a:spcBef>
                <a:spcPts val="0"/>
              </a:spcBef>
              <a:spcAft>
                <a:spcPts val="0"/>
              </a:spcAft>
              <a:buSzPts val="990"/>
              <a:buNone/>
            </a:pPr>
            <a:endParaRPr sz="1879">
              <a:solidFill>
                <a:schemeClr val="lt1"/>
              </a:solidFill>
              <a:latin typeface="Poppins Black"/>
              <a:ea typeface="Poppins Black"/>
              <a:cs typeface="Poppins Black"/>
              <a:sym typeface="Poppins Black"/>
            </a:endParaRPr>
          </a:p>
        </p:txBody>
      </p:sp>
      <p:sp>
        <p:nvSpPr>
          <p:cNvPr id="1149" name="Google Shape;1149;p49"/>
          <p:cNvSpPr/>
          <p:nvPr/>
        </p:nvSpPr>
        <p:spPr>
          <a:xfrm>
            <a:off x="433444" y="392800"/>
            <a:ext cx="749700" cy="702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600" b="1">
                <a:solidFill>
                  <a:srgbClr val="0C5D5E"/>
                </a:solidFill>
                <a:latin typeface="Poppins"/>
                <a:ea typeface="Poppins"/>
                <a:cs typeface="Poppins"/>
                <a:sym typeface="Poppins"/>
              </a:rPr>
              <a:t>A</a:t>
            </a:r>
            <a:endParaRPr sz="2600" b="1">
              <a:solidFill>
                <a:srgbClr val="0C5D5E"/>
              </a:solidFill>
              <a:latin typeface="Poppins"/>
              <a:ea typeface="Poppins"/>
              <a:cs typeface="Poppins"/>
              <a:sym typeface="Poppins"/>
            </a:endParaRPr>
          </a:p>
        </p:txBody>
      </p:sp>
      <p:sp>
        <p:nvSpPr>
          <p:cNvPr id="1150" name="Google Shape;1150;p49"/>
          <p:cNvSpPr/>
          <p:nvPr/>
        </p:nvSpPr>
        <p:spPr>
          <a:xfrm>
            <a:off x="1348250" y="1254300"/>
            <a:ext cx="2175600" cy="323700"/>
          </a:xfrm>
          <a:prstGeom prst="roundRect">
            <a:avLst>
              <a:gd name="adj" fmla="val 50000"/>
            </a:avLst>
          </a:prstGeom>
          <a:solidFill>
            <a:srgbClr val="91C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solidFill>
                  <a:schemeClr val="lt1"/>
                </a:solidFill>
                <a:latin typeface="Poppins"/>
                <a:ea typeface="Poppins"/>
                <a:cs typeface="Poppins"/>
                <a:sym typeface="Poppins"/>
              </a:rPr>
              <a:t>Enunciado General</a:t>
            </a:r>
            <a:endParaRPr>
              <a:solidFill>
                <a:schemeClr val="lt1"/>
              </a:solidFill>
              <a:latin typeface="Poppins"/>
              <a:ea typeface="Poppins"/>
              <a:cs typeface="Poppins"/>
              <a:sym typeface="Poppins"/>
            </a:endParaRPr>
          </a:p>
        </p:txBody>
      </p:sp>
      <p:sp>
        <p:nvSpPr>
          <p:cNvPr id="1151" name="Google Shape;1151;p49"/>
          <p:cNvSpPr txBox="1"/>
          <p:nvPr/>
        </p:nvSpPr>
        <p:spPr>
          <a:xfrm>
            <a:off x="5099750" y="3985675"/>
            <a:ext cx="3000000" cy="354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sz="1100">
                <a:solidFill>
                  <a:srgbClr val="F78628"/>
                </a:solidFill>
                <a:latin typeface="Poppins"/>
                <a:ea typeface="Poppins"/>
                <a:cs typeface="Poppins"/>
                <a:sym typeface="Poppins"/>
              </a:rPr>
              <a:t>(CCSS, 2018, p.28)</a:t>
            </a:r>
            <a:endParaRPr sz="10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5"/>
        <p:cNvGrpSpPr/>
        <p:nvPr/>
      </p:nvGrpSpPr>
      <p:grpSpPr>
        <a:xfrm>
          <a:off x="0" y="0"/>
          <a:ext cx="0" cy="0"/>
          <a:chOff x="0" y="0"/>
          <a:chExt cx="0" cy="0"/>
        </a:xfrm>
      </p:grpSpPr>
      <p:sp>
        <p:nvSpPr>
          <p:cNvPr id="1156" name="Google Shape;1156;p50"/>
          <p:cNvSpPr/>
          <p:nvPr/>
        </p:nvSpPr>
        <p:spPr>
          <a:xfrm>
            <a:off x="1981200" y="-21125"/>
            <a:ext cx="7192702" cy="5193125"/>
          </a:xfrm>
          <a:custGeom>
            <a:avLst/>
            <a:gdLst/>
            <a:ahLst/>
            <a:cxnLst/>
            <a:rect l="l" t="t" r="r" b="b"/>
            <a:pathLst>
              <a:path w="276562" h="207725" extrusionOk="0">
                <a:moveTo>
                  <a:pt x="103256" y="970"/>
                </a:moveTo>
                <a:lnTo>
                  <a:pt x="0" y="207725"/>
                </a:lnTo>
                <a:lnTo>
                  <a:pt x="276562" y="207725"/>
                </a:lnTo>
                <a:lnTo>
                  <a:pt x="276562" y="0"/>
                </a:lnTo>
                <a:close/>
              </a:path>
            </a:pathLst>
          </a:custGeom>
          <a:solidFill>
            <a:schemeClr val="lt2"/>
          </a:solidFill>
          <a:ln w="9525" cap="flat" cmpd="sng">
            <a:solidFill>
              <a:schemeClr val="lt2"/>
            </a:solidFill>
            <a:prstDash val="solid"/>
            <a:round/>
            <a:headEnd type="none" w="med" len="med"/>
            <a:tailEnd type="none" w="med" len="med"/>
          </a:ln>
        </p:spPr>
        <p:txBody>
          <a:bodyPr/>
          <a:lstStyle/>
          <a:p>
            <a:endParaRPr lang="es-CR" dirty="0"/>
          </a:p>
        </p:txBody>
      </p:sp>
      <p:pic>
        <p:nvPicPr>
          <p:cNvPr id="1157" name="Google Shape;1157;p50"/>
          <p:cNvPicPr preferRelativeResize="0"/>
          <p:nvPr/>
        </p:nvPicPr>
        <p:blipFill>
          <a:blip r:embed="rId4">
            <a:alphaModFix/>
          </a:blip>
          <a:stretch>
            <a:fillRect/>
          </a:stretch>
        </p:blipFill>
        <p:spPr>
          <a:xfrm>
            <a:off x="3333800" y="142675"/>
            <a:ext cx="5662602" cy="4830324"/>
          </a:xfrm>
          <a:prstGeom prst="rect">
            <a:avLst/>
          </a:prstGeom>
          <a:noFill/>
          <a:ln>
            <a:noFill/>
          </a:ln>
        </p:spPr>
      </p:pic>
      <p:sp>
        <p:nvSpPr>
          <p:cNvPr id="1158" name="Google Shape;1158;p50">
            <a:hlinkClick r:id="" action="ppaction://hlinkshowjump?jump=nextslide"/>
          </p:cNvPr>
          <p:cNvSpPr/>
          <p:nvPr/>
        </p:nvSpPr>
        <p:spPr>
          <a:xfrm rot="-5400000">
            <a:off x="8525816" y="2235081"/>
            <a:ext cx="619200" cy="619200"/>
          </a:xfrm>
          <a:prstGeom prst="round2SameRect">
            <a:avLst>
              <a:gd name="adj1" fmla="val 36447"/>
              <a:gd name="adj2" fmla="val 0"/>
            </a:avLst>
          </a:prstGeom>
          <a:solidFill>
            <a:srgbClr val="E7E6E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pic>
        <p:nvPicPr>
          <p:cNvPr id="1159" name="Google Shape;1159;p50">
            <a:hlinkClick r:id="" action="ppaction://hlinkshowjump?jump=nextslide"/>
          </p:cNvPr>
          <p:cNvPicPr preferRelativeResize="0"/>
          <p:nvPr/>
        </p:nvPicPr>
        <p:blipFill rotWithShape="1">
          <a:blip r:embed="rId5">
            <a:alphaModFix/>
          </a:blip>
          <a:srcRect/>
          <a:stretch/>
        </p:blipFill>
        <p:spPr>
          <a:xfrm rot="10800000">
            <a:off x="8671438" y="2396017"/>
            <a:ext cx="323633" cy="323633"/>
          </a:xfrm>
          <a:prstGeom prst="rect">
            <a:avLst/>
          </a:prstGeom>
          <a:noFill/>
          <a:ln>
            <a:noFill/>
          </a:ln>
        </p:spPr>
      </p:pic>
      <p:sp>
        <p:nvSpPr>
          <p:cNvPr id="1160" name="Google Shape;1160;p50">
            <a:hlinkClick r:id="" action="ppaction://hlinkshowjump?jump=previousslide"/>
          </p:cNvPr>
          <p:cNvSpPr/>
          <p:nvPr/>
        </p:nvSpPr>
        <p:spPr>
          <a:xfrm rot="5400000">
            <a:off x="0" y="2235067"/>
            <a:ext cx="619200" cy="619200"/>
          </a:xfrm>
          <a:prstGeom prst="round2SameRect">
            <a:avLst>
              <a:gd name="adj1" fmla="val 36447"/>
              <a:gd name="adj2" fmla="val 0"/>
            </a:avLst>
          </a:prstGeom>
          <a:solidFill>
            <a:srgbClr val="E7E6E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pic>
        <p:nvPicPr>
          <p:cNvPr id="1161" name="Google Shape;1161;p50">
            <a:hlinkClick r:id="" action="ppaction://hlinkshowjump?jump=previousslide"/>
          </p:cNvPr>
          <p:cNvPicPr preferRelativeResize="0"/>
          <p:nvPr/>
        </p:nvPicPr>
        <p:blipFill rotWithShape="1">
          <a:blip r:embed="rId5">
            <a:alphaModFix/>
          </a:blip>
          <a:srcRect/>
          <a:stretch/>
        </p:blipFill>
        <p:spPr>
          <a:xfrm>
            <a:off x="147784" y="2382850"/>
            <a:ext cx="323633" cy="323633"/>
          </a:xfrm>
          <a:prstGeom prst="rect">
            <a:avLst/>
          </a:prstGeom>
          <a:noFill/>
          <a:ln>
            <a:noFill/>
          </a:ln>
        </p:spPr>
      </p:pic>
      <p:sp>
        <p:nvSpPr>
          <p:cNvPr id="1162" name="Google Shape;1162;p50"/>
          <p:cNvSpPr/>
          <p:nvPr/>
        </p:nvSpPr>
        <p:spPr>
          <a:xfrm>
            <a:off x="249950" y="701125"/>
            <a:ext cx="708300" cy="702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600" b="1">
                <a:solidFill>
                  <a:srgbClr val="0C5D5E"/>
                </a:solidFill>
                <a:latin typeface="Poppins"/>
                <a:ea typeface="Poppins"/>
                <a:cs typeface="Poppins"/>
                <a:sym typeface="Poppins"/>
              </a:rPr>
              <a:t>B</a:t>
            </a:r>
            <a:endParaRPr sz="2600" b="1">
              <a:solidFill>
                <a:srgbClr val="0C5D5E"/>
              </a:solidFill>
              <a:latin typeface="Poppins"/>
              <a:ea typeface="Poppins"/>
              <a:cs typeface="Poppins"/>
              <a:sym typeface="Poppins"/>
            </a:endParaRPr>
          </a:p>
        </p:txBody>
      </p:sp>
      <p:sp>
        <p:nvSpPr>
          <p:cNvPr id="1163" name="Google Shape;1163;p50"/>
          <p:cNvSpPr txBox="1">
            <a:spLocks noGrp="1"/>
          </p:cNvSpPr>
          <p:nvPr>
            <p:ph type="title"/>
          </p:nvPr>
        </p:nvSpPr>
        <p:spPr>
          <a:xfrm>
            <a:off x="934525" y="636475"/>
            <a:ext cx="3066000" cy="1236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s" sz="1900" b="1" dirty="0">
                <a:solidFill>
                  <a:schemeClr val="lt1"/>
                </a:solidFill>
                <a:latin typeface="Poppins"/>
                <a:ea typeface="Poppins"/>
                <a:cs typeface="Poppins"/>
                <a:sym typeface="Poppins"/>
              </a:rPr>
              <a:t>Política Institucional de Atención Integral a la Adolescencia</a:t>
            </a:r>
            <a:endParaRPr sz="1900" b="1" dirty="0">
              <a:solidFill>
                <a:schemeClr val="lt1"/>
              </a:solidFill>
              <a:latin typeface="Poppins"/>
              <a:ea typeface="Poppins"/>
              <a:cs typeface="Poppins"/>
              <a:sym typeface="Poppins"/>
            </a:endParaRPr>
          </a:p>
          <a:p>
            <a:pPr marL="0" lvl="0" indent="0" algn="l" rtl="0">
              <a:lnSpc>
                <a:spcPct val="100000"/>
              </a:lnSpc>
              <a:spcBef>
                <a:spcPts val="0"/>
              </a:spcBef>
              <a:spcAft>
                <a:spcPts val="0"/>
              </a:spcAft>
              <a:buSzPts val="990"/>
              <a:buNone/>
            </a:pPr>
            <a:endParaRPr sz="1879" dirty="0">
              <a:solidFill>
                <a:schemeClr val="lt1"/>
              </a:solidFill>
              <a:latin typeface="Poppins Black"/>
              <a:ea typeface="Poppins Black"/>
              <a:cs typeface="Poppins Black"/>
              <a:sym typeface="Poppins Black"/>
            </a:endParaRPr>
          </a:p>
        </p:txBody>
      </p:sp>
      <p:sp>
        <p:nvSpPr>
          <p:cNvPr id="1164" name="Google Shape;1164;p50"/>
          <p:cNvSpPr/>
          <p:nvPr/>
        </p:nvSpPr>
        <p:spPr>
          <a:xfrm>
            <a:off x="1518350" y="2103825"/>
            <a:ext cx="1224600" cy="619200"/>
          </a:xfrm>
          <a:prstGeom prst="roundRect">
            <a:avLst>
              <a:gd name="adj" fmla="val 4295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0"/>
          <p:cNvSpPr/>
          <p:nvPr/>
        </p:nvSpPr>
        <p:spPr>
          <a:xfrm>
            <a:off x="1653950" y="2190975"/>
            <a:ext cx="953400" cy="444900"/>
          </a:xfrm>
          <a:prstGeom prst="homePlate">
            <a:avLst>
              <a:gd name="adj" fmla="val 0"/>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000" b="1">
                <a:solidFill>
                  <a:srgbClr val="980000"/>
                </a:solidFill>
                <a:latin typeface="Poppins"/>
                <a:ea typeface="Poppins"/>
                <a:cs typeface="Poppins"/>
                <a:sym typeface="Poppins"/>
              </a:rPr>
              <a:t>Ejes</a:t>
            </a:r>
            <a:endParaRPr sz="2000" b="1">
              <a:solidFill>
                <a:srgbClr val="980000"/>
              </a:solidFill>
              <a:latin typeface="Poppins"/>
              <a:ea typeface="Poppins"/>
              <a:cs typeface="Poppins"/>
              <a:sym typeface="Poppins"/>
            </a:endParaRPr>
          </a:p>
        </p:txBody>
      </p:sp>
      <p:cxnSp>
        <p:nvCxnSpPr>
          <p:cNvPr id="1166" name="Google Shape;1166;p50"/>
          <p:cNvCxnSpPr>
            <a:stCxn id="1165" idx="0"/>
          </p:cNvCxnSpPr>
          <p:nvPr/>
        </p:nvCxnSpPr>
        <p:spPr>
          <a:xfrm rot="10800000">
            <a:off x="2130350" y="1649175"/>
            <a:ext cx="300" cy="541800"/>
          </a:xfrm>
          <a:prstGeom prst="straightConnector1">
            <a:avLst/>
          </a:prstGeom>
          <a:noFill/>
          <a:ln w="19050" cap="flat" cmpd="sng">
            <a:solidFill>
              <a:srgbClr val="FFFFFF"/>
            </a:solidFill>
            <a:prstDash val="solid"/>
            <a:round/>
            <a:headEnd type="none" w="med" len="med"/>
            <a:tailEnd type="none" w="med" len="med"/>
          </a:ln>
        </p:spPr>
      </p:cxnSp>
      <p:sp>
        <p:nvSpPr>
          <p:cNvPr id="13" name="Google Shape;1246;p55">
            <a:extLst>
              <a:ext uri="{FF2B5EF4-FFF2-40B4-BE49-F238E27FC236}">
                <a16:creationId xmlns="" xmlns:a16="http://schemas.microsoft.com/office/drawing/2014/main" id="{09BF6399-35B3-4028-8DEC-50D55A3BBC6D}"/>
              </a:ext>
            </a:extLst>
          </p:cNvPr>
          <p:cNvSpPr txBox="1"/>
          <p:nvPr/>
        </p:nvSpPr>
        <p:spPr>
          <a:xfrm>
            <a:off x="2207412" y="4710849"/>
            <a:ext cx="3008100" cy="461635"/>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s" sz="900" i="1" dirty="0">
                <a:solidFill>
                  <a:srgbClr val="0D5D5E"/>
                </a:solidFill>
                <a:latin typeface="Poppins"/>
                <a:ea typeface="Poppins"/>
                <a:cs typeface="Poppins"/>
                <a:sym typeface="Poppins"/>
              </a:rPr>
              <a:t>Fuente: Alarcón, N. (s.f) basado en la Politica de Atención Integral a la Adolescencia (2018).</a:t>
            </a:r>
            <a:endParaRPr sz="900" i="1" dirty="0">
              <a:solidFill>
                <a:srgbClr val="0D5D5E"/>
              </a:solidFill>
              <a:latin typeface="Poppins"/>
              <a:ea typeface="Poppins"/>
              <a:cs typeface="Poppins"/>
              <a:sym typeface="Poppin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0"/>
        <p:cNvGrpSpPr/>
        <p:nvPr/>
      </p:nvGrpSpPr>
      <p:grpSpPr>
        <a:xfrm>
          <a:off x="0" y="0"/>
          <a:ext cx="0" cy="0"/>
          <a:chOff x="0" y="0"/>
          <a:chExt cx="0" cy="0"/>
        </a:xfrm>
      </p:grpSpPr>
      <p:sp>
        <p:nvSpPr>
          <p:cNvPr id="1171" name="Google Shape;1171;p51"/>
          <p:cNvSpPr/>
          <p:nvPr/>
        </p:nvSpPr>
        <p:spPr>
          <a:xfrm>
            <a:off x="1183150" y="3023400"/>
            <a:ext cx="6955500" cy="1528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1"/>
          <p:cNvSpPr/>
          <p:nvPr/>
        </p:nvSpPr>
        <p:spPr>
          <a:xfrm>
            <a:off x="1183150" y="1306838"/>
            <a:ext cx="6955500" cy="1716600"/>
          </a:xfrm>
          <a:prstGeom prst="rect">
            <a:avLst/>
          </a:prstGeom>
          <a:solidFill>
            <a:srgbClr val="274E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1"/>
          <p:cNvSpPr txBox="1">
            <a:spLocks noGrp="1"/>
          </p:cNvSpPr>
          <p:nvPr>
            <p:ph type="title"/>
          </p:nvPr>
        </p:nvSpPr>
        <p:spPr>
          <a:xfrm>
            <a:off x="1278075" y="286600"/>
            <a:ext cx="6860700" cy="808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990"/>
              <a:buNone/>
            </a:pPr>
            <a:r>
              <a:rPr lang="es" sz="1900" b="1" dirty="0">
                <a:solidFill>
                  <a:schemeClr val="lt1"/>
                </a:solidFill>
                <a:latin typeface="Poppins"/>
                <a:ea typeface="Poppins"/>
                <a:cs typeface="Poppins"/>
                <a:sym typeface="Poppins"/>
              </a:rPr>
              <a:t>Programa de Atención Integral a la Adolescencia (PAIA)</a:t>
            </a:r>
            <a:endParaRPr sz="1900" b="1" dirty="0">
              <a:solidFill>
                <a:schemeClr val="lt1"/>
              </a:solidFill>
              <a:latin typeface="Poppins"/>
              <a:ea typeface="Poppins"/>
              <a:cs typeface="Poppins"/>
              <a:sym typeface="Poppins"/>
            </a:endParaRPr>
          </a:p>
          <a:p>
            <a:pPr marL="0" lvl="0" indent="0" algn="l" rtl="0">
              <a:spcBef>
                <a:spcPts val="0"/>
              </a:spcBef>
              <a:spcAft>
                <a:spcPts val="0"/>
              </a:spcAft>
              <a:buSzPts val="990"/>
              <a:buNone/>
            </a:pPr>
            <a:endParaRPr sz="1879" dirty="0">
              <a:solidFill>
                <a:schemeClr val="lt1"/>
              </a:solidFill>
              <a:latin typeface="Poppins Black"/>
              <a:ea typeface="Poppins Black"/>
              <a:cs typeface="Poppins Black"/>
              <a:sym typeface="Poppins Black"/>
            </a:endParaRPr>
          </a:p>
        </p:txBody>
      </p:sp>
      <p:sp>
        <p:nvSpPr>
          <p:cNvPr id="1174" name="Google Shape;1174;p51"/>
          <p:cNvSpPr/>
          <p:nvPr/>
        </p:nvSpPr>
        <p:spPr>
          <a:xfrm>
            <a:off x="433444" y="392800"/>
            <a:ext cx="749700" cy="702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600" b="1">
                <a:solidFill>
                  <a:srgbClr val="0C5D5E"/>
                </a:solidFill>
                <a:latin typeface="Poppins"/>
                <a:ea typeface="Poppins"/>
                <a:cs typeface="Poppins"/>
                <a:sym typeface="Poppins"/>
              </a:rPr>
              <a:t>B</a:t>
            </a:r>
            <a:endParaRPr sz="2600" b="1">
              <a:solidFill>
                <a:srgbClr val="0C5D5E"/>
              </a:solidFill>
              <a:latin typeface="Poppins"/>
              <a:ea typeface="Poppins"/>
              <a:cs typeface="Poppins"/>
              <a:sym typeface="Poppins"/>
            </a:endParaRPr>
          </a:p>
        </p:txBody>
      </p:sp>
      <p:sp>
        <p:nvSpPr>
          <p:cNvPr id="1175" name="Google Shape;1175;p51"/>
          <p:cNvSpPr txBox="1">
            <a:spLocks noGrp="1"/>
          </p:cNvSpPr>
          <p:nvPr>
            <p:ph type="body" idx="1"/>
          </p:nvPr>
        </p:nvSpPr>
        <p:spPr>
          <a:xfrm>
            <a:off x="1637900" y="1584675"/>
            <a:ext cx="6211500" cy="152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300">
                <a:solidFill>
                  <a:schemeClr val="lt1"/>
                </a:solidFill>
                <a:latin typeface="Poppins"/>
                <a:ea typeface="Poppins"/>
                <a:cs typeface="Poppins"/>
                <a:sym typeface="Poppins"/>
              </a:rPr>
              <a:t>El PAIA constituye un programa de atención con cobertura nacional que brinda atención  diferenciada e integral a la población adolescente de 10 a 19 años, busca promover el desarrollo humano integral y reducir la morbimortalidad de este grupo etario.</a:t>
            </a:r>
            <a:endParaRPr sz="1300">
              <a:solidFill>
                <a:schemeClr val="lt1"/>
              </a:solidFill>
              <a:latin typeface="Poppins"/>
              <a:ea typeface="Poppins"/>
              <a:cs typeface="Poppins"/>
              <a:sym typeface="Poppins"/>
            </a:endParaRPr>
          </a:p>
        </p:txBody>
      </p:sp>
      <p:sp>
        <p:nvSpPr>
          <p:cNvPr id="1176" name="Google Shape;1176;p51"/>
          <p:cNvSpPr txBox="1"/>
          <p:nvPr/>
        </p:nvSpPr>
        <p:spPr>
          <a:xfrm>
            <a:off x="2951550" y="3113175"/>
            <a:ext cx="5115000" cy="1431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sz="1200" b="1">
                <a:solidFill>
                  <a:schemeClr val="dk1"/>
                </a:solidFill>
                <a:latin typeface="Century Gothic"/>
                <a:ea typeface="Century Gothic"/>
                <a:cs typeface="Century Gothic"/>
                <a:sym typeface="Century Gothic"/>
              </a:rPr>
              <a:t>OBJETIVO GENERAL:</a:t>
            </a:r>
            <a:endParaRPr sz="12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s" sz="1200">
                <a:solidFill>
                  <a:schemeClr val="dk1"/>
                </a:solidFill>
                <a:latin typeface="Century Gothic"/>
                <a:ea typeface="Century Gothic"/>
                <a:cs typeface="Century Gothic"/>
                <a:sym typeface="Century Gothic"/>
              </a:rPr>
              <a:t>Garantizar una atención diferenciada, amigable, oportuna con calidad y calidez, para la población adolescente que permita responder a las necesidades actuales, requerimientos y retos futuros para asegurar poblaciones sanas y favorecer el desarrollo de todos sus potenciales.</a:t>
            </a:r>
            <a:endParaRPr sz="1300" b="1">
              <a:solidFill>
                <a:schemeClr val="dk1"/>
              </a:solidFill>
              <a:latin typeface="Century Gothic"/>
              <a:ea typeface="Century Gothic"/>
              <a:cs typeface="Century Gothic"/>
              <a:sym typeface="Century Gothic"/>
            </a:endParaRPr>
          </a:p>
        </p:txBody>
      </p:sp>
      <p:sp>
        <p:nvSpPr>
          <p:cNvPr id="1177" name="Google Shape;1177;p51"/>
          <p:cNvSpPr/>
          <p:nvPr/>
        </p:nvSpPr>
        <p:spPr>
          <a:xfrm>
            <a:off x="4258125" y="4710700"/>
            <a:ext cx="132000" cy="139200"/>
          </a:xfrm>
          <a:prstGeom prst="ellipse">
            <a:avLst/>
          </a:prstGeom>
          <a:solidFill>
            <a:srgbClr val="0C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1"/>
          <p:cNvSpPr/>
          <p:nvPr/>
        </p:nvSpPr>
        <p:spPr>
          <a:xfrm>
            <a:off x="4455321" y="4710700"/>
            <a:ext cx="132000" cy="139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79" name="Google Shape;1179;p51"/>
          <p:cNvPicPr preferRelativeResize="0"/>
          <p:nvPr/>
        </p:nvPicPr>
        <p:blipFill>
          <a:blip r:embed="rId4">
            <a:alphaModFix/>
          </a:blip>
          <a:stretch>
            <a:fillRect/>
          </a:stretch>
        </p:blipFill>
        <p:spPr>
          <a:xfrm>
            <a:off x="1534375" y="2978400"/>
            <a:ext cx="1274999" cy="1345650"/>
          </a:xfrm>
          <a:prstGeom prst="rect">
            <a:avLst/>
          </a:prstGeom>
          <a:noFill/>
          <a:ln>
            <a:noFill/>
          </a:ln>
        </p:spPr>
      </p:pic>
      <p:sp>
        <p:nvSpPr>
          <p:cNvPr id="1180" name="Google Shape;1180;p51">
            <a:hlinkClick r:id="" action="ppaction://hlinkshowjump?jump=nextslide"/>
          </p:cNvPr>
          <p:cNvSpPr/>
          <p:nvPr/>
        </p:nvSpPr>
        <p:spPr>
          <a:xfrm rot="-5400000">
            <a:off x="8525816" y="2235081"/>
            <a:ext cx="619200" cy="619200"/>
          </a:xfrm>
          <a:prstGeom prst="round2SameRect">
            <a:avLst>
              <a:gd name="adj1" fmla="val 36447"/>
              <a:gd name="adj2" fmla="val 0"/>
            </a:avLst>
          </a:prstGeom>
          <a:solidFill>
            <a:srgbClr val="E7E6E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pic>
        <p:nvPicPr>
          <p:cNvPr id="1181" name="Google Shape;1181;p51">
            <a:hlinkClick r:id="" action="ppaction://hlinkshowjump?jump=nextslide"/>
          </p:cNvPr>
          <p:cNvPicPr preferRelativeResize="0"/>
          <p:nvPr/>
        </p:nvPicPr>
        <p:blipFill rotWithShape="1">
          <a:blip r:embed="rId5">
            <a:alphaModFix/>
          </a:blip>
          <a:srcRect/>
          <a:stretch/>
        </p:blipFill>
        <p:spPr>
          <a:xfrm rot="10800000">
            <a:off x="8671438" y="2396017"/>
            <a:ext cx="323633" cy="323633"/>
          </a:xfrm>
          <a:prstGeom prst="rect">
            <a:avLst/>
          </a:prstGeom>
          <a:noFill/>
          <a:ln>
            <a:noFill/>
          </a:ln>
        </p:spPr>
      </p:pic>
      <p:sp>
        <p:nvSpPr>
          <p:cNvPr id="1182" name="Google Shape;1182;p51">
            <a:hlinkClick r:id="" action="ppaction://hlinkshowjump?jump=previousslide"/>
          </p:cNvPr>
          <p:cNvSpPr/>
          <p:nvPr/>
        </p:nvSpPr>
        <p:spPr>
          <a:xfrm rot="5400000">
            <a:off x="0" y="2235067"/>
            <a:ext cx="619200" cy="619200"/>
          </a:xfrm>
          <a:prstGeom prst="round2SameRect">
            <a:avLst>
              <a:gd name="adj1" fmla="val 36447"/>
              <a:gd name="adj2" fmla="val 0"/>
            </a:avLst>
          </a:prstGeom>
          <a:solidFill>
            <a:srgbClr val="E7E6E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pic>
        <p:nvPicPr>
          <p:cNvPr id="1183" name="Google Shape;1183;p51">
            <a:hlinkClick r:id="" action="ppaction://hlinkshowjump?jump=previousslide"/>
          </p:cNvPr>
          <p:cNvPicPr preferRelativeResize="0"/>
          <p:nvPr/>
        </p:nvPicPr>
        <p:blipFill rotWithShape="1">
          <a:blip r:embed="rId5">
            <a:alphaModFix/>
          </a:blip>
          <a:srcRect/>
          <a:stretch/>
        </p:blipFill>
        <p:spPr>
          <a:xfrm>
            <a:off x="147784" y="2382850"/>
            <a:ext cx="323633" cy="323633"/>
          </a:xfrm>
          <a:prstGeom prst="rect">
            <a:avLst/>
          </a:prstGeom>
          <a:noFill/>
          <a:ln>
            <a:noFill/>
          </a:ln>
        </p:spPr>
      </p:pic>
      <p:sp>
        <p:nvSpPr>
          <p:cNvPr id="15" name="Google Shape;1197;p52">
            <a:hlinkClick r:id="rId6"/>
            <a:extLst>
              <a:ext uri="{FF2B5EF4-FFF2-40B4-BE49-F238E27FC236}">
                <a16:creationId xmlns="" xmlns:a16="http://schemas.microsoft.com/office/drawing/2014/main" id="{CF45AC61-A6EF-4DD9-BBAD-4AF3B433FBBD}"/>
              </a:ext>
            </a:extLst>
          </p:cNvPr>
          <p:cNvSpPr/>
          <p:nvPr/>
        </p:nvSpPr>
        <p:spPr>
          <a:xfrm>
            <a:off x="5698729" y="4615600"/>
            <a:ext cx="2442300" cy="468600"/>
          </a:xfrm>
          <a:prstGeom prst="roundRect">
            <a:avLst>
              <a:gd name="adj" fmla="val 50000"/>
            </a:avLst>
          </a:prstGeom>
          <a:solidFill>
            <a:srgbClr val="0D5D5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300" b="1" dirty="0">
                <a:solidFill>
                  <a:schemeClr val="bg1"/>
                </a:solidFill>
                <a:latin typeface="Poppins Light"/>
                <a:ea typeface="Poppins Light"/>
                <a:cs typeface="Poppins Light"/>
                <a:sym typeface="Poppins Light"/>
              </a:rPr>
              <a:t>Acceder al programa</a:t>
            </a:r>
            <a:endParaRPr sz="1300" b="1" dirty="0">
              <a:solidFill>
                <a:schemeClr val="bg1"/>
              </a:solidFill>
              <a:latin typeface="Poppins Light"/>
              <a:ea typeface="Poppins Light"/>
              <a:cs typeface="Poppins Light"/>
              <a:sym typeface="Poppins Ligh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124" name="Google Shape;124;p16"/>
          <p:cNvSpPr/>
          <p:nvPr/>
        </p:nvSpPr>
        <p:spPr>
          <a:xfrm>
            <a:off x="8116200" y="1409695"/>
            <a:ext cx="2563500" cy="1537800"/>
          </a:xfrm>
          <a:prstGeom prst="chevron">
            <a:avLst>
              <a:gd name="adj" fmla="val 37902"/>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179999" marR="51749" lvl="0" indent="0" algn="ctr" rtl="0">
              <a:lnSpc>
                <a:spcPct val="95000"/>
              </a:lnSpc>
              <a:spcBef>
                <a:spcPts val="0"/>
              </a:spcBef>
              <a:spcAft>
                <a:spcPts val="0"/>
              </a:spcAft>
              <a:buNone/>
            </a:pPr>
            <a:endParaRPr sz="1700">
              <a:solidFill>
                <a:srgbClr val="FFFFFF"/>
              </a:solidFill>
              <a:latin typeface="Poppins"/>
              <a:ea typeface="Poppins"/>
              <a:cs typeface="Poppins"/>
              <a:sym typeface="Poppins"/>
            </a:endParaRPr>
          </a:p>
        </p:txBody>
      </p:sp>
      <p:sp>
        <p:nvSpPr>
          <p:cNvPr id="125" name="Google Shape;125;p16"/>
          <p:cNvSpPr/>
          <p:nvPr/>
        </p:nvSpPr>
        <p:spPr>
          <a:xfrm>
            <a:off x="5077129" y="1411535"/>
            <a:ext cx="3501600" cy="1537800"/>
          </a:xfrm>
          <a:prstGeom prst="chevron">
            <a:avLst>
              <a:gd name="adj" fmla="val 37902"/>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179999" marR="51749" lvl="0" indent="0" algn="ctr" rtl="0">
              <a:lnSpc>
                <a:spcPct val="95000"/>
              </a:lnSpc>
              <a:spcBef>
                <a:spcPts val="0"/>
              </a:spcBef>
              <a:spcAft>
                <a:spcPts val="0"/>
              </a:spcAft>
              <a:buNone/>
            </a:pPr>
            <a:endParaRPr sz="1700">
              <a:solidFill>
                <a:srgbClr val="FFFFFF"/>
              </a:solidFill>
              <a:latin typeface="Poppins"/>
              <a:ea typeface="Poppins"/>
              <a:cs typeface="Poppins"/>
              <a:sym typeface="Poppins"/>
            </a:endParaRPr>
          </a:p>
        </p:txBody>
      </p:sp>
      <p:sp>
        <p:nvSpPr>
          <p:cNvPr id="126" name="Google Shape;126;p16"/>
          <p:cNvSpPr txBox="1"/>
          <p:nvPr/>
        </p:nvSpPr>
        <p:spPr>
          <a:xfrm>
            <a:off x="548075" y="264875"/>
            <a:ext cx="52662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100" b="1">
                <a:solidFill>
                  <a:schemeClr val="lt1"/>
                </a:solidFill>
                <a:latin typeface="Poppins"/>
                <a:ea typeface="Poppins"/>
                <a:cs typeface="Poppins"/>
                <a:sym typeface="Poppins"/>
              </a:rPr>
              <a:t>Adolescentes mujeres en Costa Rica</a:t>
            </a:r>
            <a:endParaRPr sz="2100" b="1">
              <a:solidFill>
                <a:schemeClr val="lt1"/>
              </a:solidFill>
              <a:latin typeface="Poppins"/>
              <a:ea typeface="Poppins"/>
              <a:cs typeface="Poppins"/>
              <a:sym typeface="Poppins"/>
            </a:endParaRPr>
          </a:p>
        </p:txBody>
      </p:sp>
      <p:sp>
        <p:nvSpPr>
          <p:cNvPr id="127" name="Google Shape;127;p16"/>
          <p:cNvSpPr/>
          <p:nvPr/>
        </p:nvSpPr>
        <p:spPr>
          <a:xfrm>
            <a:off x="-161925" y="1411525"/>
            <a:ext cx="5678700" cy="1527900"/>
          </a:xfrm>
          <a:prstGeom prst="homePlate">
            <a:avLst>
              <a:gd name="adj" fmla="val 37754"/>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328549" lvl="0" indent="0" algn="just" rtl="0">
              <a:lnSpc>
                <a:spcPct val="95000"/>
              </a:lnSpc>
              <a:spcBef>
                <a:spcPts val="0"/>
              </a:spcBef>
              <a:spcAft>
                <a:spcPts val="0"/>
              </a:spcAft>
              <a:buNone/>
            </a:pPr>
            <a:endParaRPr sz="1500">
              <a:solidFill>
                <a:srgbClr val="FFFFFF"/>
              </a:solidFill>
              <a:latin typeface="Poppins"/>
              <a:ea typeface="Poppins"/>
              <a:cs typeface="Poppins"/>
              <a:sym typeface="Poppins"/>
            </a:endParaRPr>
          </a:p>
        </p:txBody>
      </p:sp>
      <p:pic>
        <p:nvPicPr>
          <p:cNvPr id="128" name="Google Shape;128;p16"/>
          <p:cNvPicPr preferRelativeResize="0"/>
          <p:nvPr/>
        </p:nvPicPr>
        <p:blipFill rotWithShape="1">
          <a:blip r:embed="rId4">
            <a:alphaModFix/>
          </a:blip>
          <a:srcRect/>
          <a:stretch/>
        </p:blipFill>
        <p:spPr>
          <a:xfrm flipH="1">
            <a:off x="457275" y="1619911"/>
            <a:ext cx="1655100" cy="3523589"/>
          </a:xfrm>
          <a:prstGeom prst="rect">
            <a:avLst/>
          </a:prstGeom>
          <a:noFill/>
          <a:ln>
            <a:noFill/>
          </a:ln>
        </p:spPr>
      </p:pic>
      <p:sp>
        <p:nvSpPr>
          <p:cNvPr id="134" name="Google Shape;134;p16"/>
          <p:cNvSpPr txBox="1"/>
          <p:nvPr/>
        </p:nvSpPr>
        <p:spPr>
          <a:xfrm>
            <a:off x="5517923" y="1404470"/>
            <a:ext cx="2631000" cy="1647000"/>
          </a:xfrm>
          <a:prstGeom prst="rect">
            <a:avLst/>
          </a:prstGeom>
          <a:noFill/>
          <a:ln>
            <a:noFill/>
          </a:ln>
        </p:spPr>
        <p:txBody>
          <a:bodyPr spcFirstLastPara="1" wrap="square" lIns="91425" tIns="91425" rIns="91425" bIns="91425" anchor="t" anchorCtr="0">
            <a:spAutoFit/>
          </a:bodyPr>
          <a:lstStyle/>
          <a:p>
            <a:pPr marL="179999" marR="51749" lvl="0" indent="0" algn="ctr" rtl="0">
              <a:lnSpc>
                <a:spcPct val="95000"/>
              </a:lnSpc>
              <a:spcBef>
                <a:spcPts val="0"/>
              </a:spcBef>
              <a:spcAft>
                <a:spcPts val="0"/>
              </a:spcAft>
              <a:buClr>
                <a:schemeClr val="dk1"/>
              </a:buClr>
              <a:buSzPts val="1100"/>
              <a:buFont typeface="Arial"/>
              <a:buNone/>
            </a:pPr>
            <a:r>
              <a:rPr lang="es" sz="3800" b="1">
                <a:solidFill>
                  <a:srgbClr val="F04E23"/>
                </a:solidFill>
                <a:latin typeface="Poppins"/>
                <a:ea typeface="Poppins"/>
                <a:cs typeface="Poppins"/>
                <a:sym typeface="Poppins"/>
              </a:rPr>
              <a:t>264</a:t>
            </a:r>
            <a:r>
              <a:rPr lang="es" sz="1300">
                <a:solidFill>
                  <a:srgbClr val="F04E23"/>
                </a:solidFill>
                <a:latin typeface="Poppins"/>
                <a:ea typeface="Poppins"/>
                <a:cs typeface="Poppins"/>
                <a:sym typeface="Poppins"/>
              </a:rPr>
              <a:t> </a:t>
            </a:r>
            <a:br>
              <a:rPr lang="es" sz="1300">
                <a:solidFill>
                  <a:srgbClr val="F04E23"/>
                </a:solidFill>
                <a:latin typeface="Poppins"/>
                <a:ea typeface="Poppins"/>
                <a:cs typeface="Poppins"/>
                <a:sym typeface="Poppins"/>
              </a:rPr>
            </a:br>
            <a:r>
              <a:rPr lang="es" sz="1300">
                <a:solidFill>
                  <a:srgbClr val="666666"/>
                </a:solidFill>
                <a:latin typeface="Poppins"/>
                <a:ea typeface="Poppins"/>
                <a:cs typeface="Poppins"/>
                <a:sym typeface="Poppins"/>
              </a:rPr>
              <a:t>son de adolescentes </a:t>
            </a:r>
            <a:r>
              <a:rPr lang="es" sz="1600" b="1">
                <a:solidFill>
                  <a:srgbClr val="666666"/>
                </a:solidFill>
                <a:latin typeface="Poppins"/>
                <a:ea typeface="Poppins"/>
                <a:cs typeface="Poppins"/>
                <a:sym typeface="Poppins"/>
              </a:rPr>
              <a:t>menores de </a:t>
            </a:r>
            <a:br>
              <a:rPr lang="es" sz="1600" b="1">
                <a:solidFill>
                  <a:srgbClr val="666666"/>
                </a:solidFill>
                <a:latin typeface="Poppins"/>
                <a:ea typeface="Poppins"/>
                <a:cs typeface="Poppins"/>
                <a:sym typeface="Poppins"/>
              </a:rPr>
            </a:br>
            <a:r>
              <a:rPr lang="es" sz="1600" b="1">
                <a:solidFill>
                  <a:srgbClr val="666666"/>
                </a:solidFill>
                <a:latin typeface="Poppins"/>
                <a:ea typeface="Poppins"/>
                <a:cs typeface="Poppins"/>
                <a:sym typeface="Poppins"/>
              </a:rPr>
              <a:t>15 años</a:t>
            </a:r>
            <a:r>
              <a:rPr lang="es" sz="1300">
                <a:solidFill>
                  <a:srgbClr val="666666"/>
                </a:solidFill>
                <a:latin typeface="Poppins"/>
                <a:ea typeface="Poppins"/>
                <a:cs typeface="Poppins"/>
                <a:sym typeface="Poppins"/>
              </a:rPr>
              <a:t> </a:t>
            </a:r>
            <a:endParaRPr sz="1500">
              <a:solidFill>
                <a:srgbClr val="666666"/>
              </a:solidFill>
              <a:latin typeface="Poppins"/>
              <a:ea typeface="Poppins"/>
              <a:cs typeface="Poppins"/>
              <a:sym typeface="Poppins"/>
            </a:endParaRPr>
          </a:p>
          <a:p>
            <a:pPr marL="0" lvl="0" indent="0" algn="l" rtl="0">
              <a:spcBef>
                <a:spcPts val="0"/>
              </a:spcBef>
              <a:spcAft>
                <a:spcPts val="0"/>
              </a:spcAft>
              <a:buNone/>
            </a:pPr>
            <a:endParaRPr sz="1200">
              <a:solidFill>
                <a:srgbClr val="666666"/>
              </a:solidFill>
            </a:endParaRPr>
          </a:p>
        </p:txBody>
      </p:sp>
      <p:sp>
        <p:nvSpPr>
          <p:cNvPr id="135" name="Google Shape;135;p16"/>
          <p:cNvSpPr txBox="1"/>
          <p:nvPr/>
        </p:nvSpPr>
        <p:spPr>
          <a:xfrm>
            <a:off x="1578621" y="1532277"/>
            <a:ext cx="3471300" cy="1262100"/>
          </a:xfrm>
          <a:prstGeom prst="rect">
            <a:avLst/>
          </a:prstGeom>
          <a:noFill/>
          <a:ln>
            <a:noFill/>
          </a:ln>
        </p:spPr>
        <p:txBody>
          <a:bodyPr spcFirstLastPara="1" wrap="square" lIns="91425" tIns="91425" rIns="91425" bIns="91425" anchor="t" anchorCtr="0">
            <a:spAutoFit/>
          </a:bodyPr>
          <a:lstStyle/>
          <a:p>
            <a:pPr marL="269999" marR="328549" lvl="0" indent="0" algn="ctr" rtl="0">
              <a:lnSpc>
                <a:spcPct val="95000"/>
              </a:lnSpc>
              <a:spcBef>
                <a:spcPts val="0"/>
              </a:spcBef>
              <a:spcAft>
                <a:spcPts val="0"/>
              </a:spcAft>
              <a:buNone/>
            </a:pPr>
            <a:r>
              <a:rPr lang="es" sz="1200">
                <a:solidFill>
                  <a:srgbClr val="666666"/>
                </a:solidFill>
                <a:latin typeface="Poppins"/>
                <a:ea typeface="Poppins"/>
                <a:cs typeface="Poppins"/>
                <a:sym typeface="Poppins"/>
              </a:rPr>
              <a:t>Para el 2019, se registraron </a:t>
            </a:r>
            <a:endParaRPr sz="1200">
              <a:solidFill>
                <a:srgbClr val="666666"/>
              </a:solidFill>
              <a:latin typeface="Poppins"/>
              <a:ea typeface="Poppins"/>
              <a:cs typeface="Poppins"/>
              <a:sym typeface="Poppins"/>
            </a:endParaRPr>
          </a:p>
          <a:p>
            <a:pPr marL="269999" marR="328549" lvl="0" indent="0" algn="ctr" rtl="0">
              <a:lnSpc>
                <a:spcPct val="95000"/>
              </a:lnSpc>
              <a:spcBef>
                <a:spcPts val="0"/>
              </a:spcBef>
              <a:spcAft>
                <a:spcPts val="0"/>
              </a:spcAft>
              <a:buNone/>
            </a:pPr>
            <a:r>
              <a:rPr lang="es" sz="2300" b="1">
                <a:solidFill>
                  <a:srgbClr val="F04E23"/>
                </a:solidFill>
                <a:latin typeface="Poppins"/>
                <a:ea typeface="Poppins"/>
                <a:cs typeface="Poppins"/>
                <a:sym typeface="Poppins"/>
              </a:rPr>
              <a:t>8.040 </a:t>
            </a:r>
            <a:br>
              <a:rPr lang="es" sz="2300" b="1">
                <a:solidFill>
                  <a:srgbClr val="F04E23"/>
                </a:solidFill>
                <a:latin typeface="Poppins"/>
                <a:ea typeface="Poppins"/>
                <a:cs typeface="Poppins"/>
                <a:sym typeface="Poppins"/>
              </a:rPr>
            </a:br>
            <a:r>
              <a:rPr lang="es" sz="2300" b="1">
                <a:solidFill>
                  <a:srgbClr val="F04E23"/>
                </a:solidFill>
                <a:latin typeface="Poppins"/>
                <a:ea typeface="Poppins"/>
                <a:cs typeface="Poppins"/>
                <a:sym typeface="Poppins"/>
              </a:rPr>
              <a:t>nacimientos</a:t>
            </a:r>
            <a:r>
              <a:rPr lang="es" sz="2300" b="1">
                <a:solidFill>
                  <a:srgbClr val="F04E23"/>
                </a:solidFill>
                <a:highlight>
                  <a:schemeClr val="accent6"/>
                </a:highlight>
                <a:latin typeface="Poppins"/>
                <a:ea typeface="Poppins"/>
                <a:cs typeface="Poppins"/>
                <a:sym typeface="Poppins"/>
              </a:rPr>
              <a:t> </a:t>
            </a:r>
            <a:endParaRPr sz="2300" b="1">
              <a:solidFill>
                <a:srgbClr val="F04E23"/>
              </a:solidFill>
              <a:highlight>
                <a:schemeClr val="accent6"/>
              </a:highlight>
              <a:latin typeface="Poppins"/>
              <a:ea typeface="Poppins"/>
              <a:cs typeface="Poppins"/>
              <a:sym typeface="Poppins"/>
            </a:endParaRPr>
          </a:p>
          <a:p>
            <a:pPr marL="269999" marR="328549" lvl="0" indent="0" algn="ctr" rtl="0">
              <a:lnSpc>
                <a:spcPct val="95000"/>
              </a:lnSpc>
              <a:spcBef>
                <a:spcPts val="0"/>
              </a:spcBef>
              <a:spcAft>
                <a:spcPts val="0"/>
              </a:spcAft>
              <a:buClr>
                <a:schemeClr val="dk1"/>
              </a:buClr>
              <a:buSzPts val="1100"/>
              <a:buFont typeface="Arial"/>
              <a:buNone/>
            </a:pPr>
            <a:r>
              <a:rPr lang="es" sz="1200">
                <a:solidFill>
                  <a:srgbClr val="666666"/>
                </a:solidFill>
                <a:latin typeface="Poppins"/>
                <a:ea typeface="Poppins"/>
                <a:cs typeface="Poppins"/>
                <a:sym typeface="Poppins"/>
              </a:rPr>
              <a:t>de madres adolescentes</a:t>
            </a:r>
            <a:endParaRPr sz="1200">
              <a:solidFill>
                <a:srgbClr val="666666"/>
              </a:solidFill>
              <a:latin typeface="Poppins"/>
              <a:ea typeface="Poppins"/>
              <a:cs typeface="Poppins"/>
              <a:sym typeface="Poppins"/>
            </a:endParaRPr>
          </a:p>
        </p:txBody>
      </p:sp>
      <p:sp>
        <p:nvSpPr>
          <p:cNvPr id="136" name="Google Shape;136;p16"/>
          <p:cNvSpPr/>
          <p:nvPr/>
        </p:nvSpPr>
        <p:spPr>
          <a:xfrm>
            <a:off x="604375" y="772775"/>
            <a:ext cx="3344400" cy="400200"/>
          </a:xfrm>
          <a:prstGeom prst="roundRect">
            <a:avLst>
              <a:gd name="adj" fmla="val 50000"/>
            </a:avLst>
          </a:prstGeom>
          <a:solidFill>
            <a:srgbClr val="91C73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lt1"/>
                </a:solidFill>
                <a:latin typeface="Poppins"/>
                <a:ea typeface="Poppins"/>
                <a:cs typeface="Poppins"/>
                <a:sym typeface="Poppins"/>
              </a:rPr>
              <a:t>Embarazo y relaciones impropias</a:t>
            </a:r>
            <a:endParaRPr/>
          </a:p>
        </p:txBody>
      </p:sp>
      <p:sp>
        <p:nvSpPr>
          <p:cNvPr id="137" name="Google Shape;137;p16"/>
          <p:cNvSpPr/>
          <p:nvPr/>
        </p:nvSpPr>
        <p:spPr>
          <a:xfrm>
            <a:off x="7194674" y="4885525"/>
            <a:ext cx="1773900" cy="244200"/>
          </a:xfrm>
          <a:prstGeom prst="roundRect">
            <a:avLst>
              <a:gd name="adj" fmla="val 0"/>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s" sz="900">
                <a:solidFill>
                  <a:schemeClr val="lt2"/>
                </a:solidFill>
                <a:latin typeface="Poppins"/>
                <a:ea typeface="Poppins"/>
                <a:cs typeface="Poppins"/>
                <a:sym typeface="Poppins"/>
              </a:rPr>
              <a:t>Fuente: UNFPA 2020.</a:t>
            </a:r>
            <a:endParaRPr sz="900">
              <a:solidFill>
                <a:schemeClr val="lt2"/>
              </a:solidFill>
              <a:latin typeface="Poppins"/>
              <a:ea typeface="Poppins"/>
              <a:cs typeface="Poppins"/>
              <a:sym typeface="Poppins"/>
            </a:endParaRPr>
          </a:p>
        </p:txBody>
      </p:sp>
      <p:sp>
        <p:nvSpPr>
          <p:cNvPr id="141" name="Google Shape;141;p16"/>
          <p:cNvSpPr txBox="1"/>
          <p:nvPr/>
        </p:nvSpPr>
        <p:spPr>
          <a:xfrm>
            <a:off x="5317125" y="3588075"/>
            <a:ext cx="2731800" cy="492600"/>
          </a:xfrm>
          <a:prstGeom prst="rect">
            <a:avLst/>
          </a:prstGeom>
          <a:noFill/>
          <a:ln>
            <a:noFill/>
          </a:ln>
        </p:spPr>
        <p:txBody>
          <a:bodyPr spcFirstLastPara="1" wrap="square" lIns="91425" tIns="91425" rIns="91425" bIns="91425" anchor="t" anchorCtr="0">
            <a:spAutoFit/>
          </a:bodyPr>
          <a:lstStyle/>
          <a:p>
            <a:pPr marL="0" lvl="0" indent="0" algn="ctr" rtl="0">
              <a:lnSpc>
                <a:spcPct val="95000"/>
              </a:lnSpc>
              <a:spcBef>
                <a:spcPts val="0"/>
              </a:spcBef>
              <a:spcAft>
                <a:spcPts val="0"/>
              </a:spcAft>
              <a:buNone/>
            </a:pPr>
            <a:r>
              <a:rPr lang="es" sz="1000" b="1">
                <a:solidFill>
                  <a:schemeClr val="lt1"/>
                </a:solidFill>
                <a:latin typeface="Poppins"/>
                <a:ea typeface="Poppins"/>
                <a:cs typeface="Poppins"/>
                <a:sym typeface="Poppins"/>
              </a:rPr>
              <a:t>de estos nacimientos no registran un padre o se ignora la edad del mismo.</a:t>
            </a:r>
            <a:endParaRPr sz="1200">
              <a:solidFill>
                <a:schemeClr val="lt1"/>
              </a:solidFill>
              <a:latin typeface="Poppins"/>
              <a:ea typeface="Poppins"/>
              <a:cs typeface="Poppins"/>
              <a:sym typeface="Poppins"/>
            </a:endParaRPr>
          </a:p>
        </p:txBody>
      </p:sp>
      <p:sp>
        <p:nvSpPr>
          <p:cNvPr id="142" name="Google Shape;142;p16"/>
          <p:cNvSpPr txBox="1"/>
          <p:nvPr/>
        </p:nvSpPr>
        <p:spPr>
          <a:xfrm>
            <a:off x="5884575" y="3215425"/>
            <a:ext cx="15969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300" b="1">
                <a:solidFill>
                  <a:srgbClr val="FFFFFF"/>
                </a:solidFill>
                <a:latin typeface="Poppins"/>
                <a:ea typeface="Poppins"/>
                <a:cs typeface="Poppins"/>
                <a:sym typeface="Poppins"/>
              </a:rPr>
              <a:t>86.7 %</a:t>
            </a:r>
            <a:endParaRPr sz="2300" b="1">
              <a:solidFill>
                <a:srgbClr val="FFFFFF"/>
              </a:solidFill>
              <a:latin typeface="Poppins"/>
              <a:ea typeface="Poppins"/>
              <a:cs typeface="Poppins"/>
              <a:sym typeface="Poppins"/>
            </a:endParaRPr>
          </a:p>
        </p:txBody>
      </p:sp>
      <p:sp>
        <p:nvSpPr>
          <p:cNvPr id="143" name="Google Shape;143;p16"/>
          <p:cNvSpPr txBox="1"/>
          <p:nvPr/>
        </p:nvSpPr>
        <p:spPr>
          <a:xfrm>
            <a:off x="1998775" y="3578175"/>
            <a:ext cx="2731800" cy="646500"/>
          </a:xfrm>
          <a:prstGeom prst="rect">
            <a:avLst/>
          </a:prstGeom>
          <a:noFill/>
          <a:ln>
            <a:noFill/>
          </a:ln>
        </p:spPr>
        <p:txBody>
          <a:bodyPr spcFirstLastPara="1" wrap="square" lIns="91425" tIns="91425" rIns="91425" bIns="91425" anchor="t" anchorCtr="0">
            <a:spAutoFit/>
          </a:bodyPr>
          <a:lstStyle/>
          <a:p>
            <a:pPr marL="0" lvl="0" indent="0" algn="ctr" rtl="0">
              <a:lnSpc>
                <a:spcPct val="95000"/>
              </a:lnSpc>
              <a:spcBef>
                <a:spcPts val="0"/>
              </a:spcBef>
              <a:spcAft>
                <a:spcPts val="0"/>
              </a:spcAft>
              <a:buNone/>
            </a:pPr>
            <a:r>
              <a:rPr lang="es" sz="1000" b="1">
                <a:solidFill>
                  <a:schemeClr val="lt1"/>
                </a:solidFill>
                <a:latin typeface="Poppins"/>
                <a:ea typeface="Poppins"/>
                <a:cs typeface="Poppins"/>
                <a:sym typeface="Poppins"/>
              </a:rPr>
              <a:t>de estos nacimientos en adolescentes entre los 15 y 18 años no registran un padre o se ignora la edad del mismo.</a:t>
            </a:r>
            <a:endParaRPr sz="1200">
              <a:solidFill>
                <a:schemeClr val="lt1"/>
              </a:solidFill>
              <a:latin typeface="Poppins"/>
              <a:ea typeface="Poppins"/>
              <a:cs typeface="Poppins"/>
              <a:sym typeface="Poppins"/>
            </a:endParaRPr>
          </a:p>
        </p:txBody>
      </p:sp>
      <p:sp>
        <p:nvSpPr>
          <p:cNvPr id="144" name="Google Shape;144;p16"/>
          <p:cNvSpPr txBox="1"/>
          <p:nvPr/>
        </p:nvSpPr>
        <p:spPr>
          <a:xfrm>
            <a:off x="2515825" y="3215425"/>
            <a:ext cx="15969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300" b="1">
                <a:solidFill>
                  <a:srgbClr val="FFFFFF"/>
                </a:solidFill>
                <a:latin typeface="Poppins"/>
                <a:ea typeface="Poppins"/>
                <a:cs typeface="Poppins"/>
                <a:sym typeface="Poppins"/>
              </a:rPr>
              <a:t>64,8%</a:t>
            </a:r>
            <a:endParaRPr sz="2300" b="1">
              <a:solidFill>
                <a:srgbClr val="FFFFFF"/>
              </a:solidFill>
              <a:latin typeface="Poppins"/>
              <a:ea typeface="Poppins"/>
              <a:cs typeface="Poppins"/>
              <a:sym typeface="Poppins"/>
            </a:endParaRPr>
          </a:p>
        </p:txBody>
      </p:sp>
      <p:grpSp>
        <p:nvGrpSpPr>
          <p:cNvPr id="145" name="Google Shape;145;p16"/>
          <p:cNvGrpSpPr/>
          <p:nvPr/>
        </p:nvGrpSpPr>
        <p:grpSpPr>
          <a:xfrm>
            <a:off x="3231475" y="2900100"/>
            <a:ext cx="145800" cy="360125"/>
            <a:chOff x="3231475" y="2900100"/>
            <a:chExt cx="145800" cy="360125"/>
          </a:xfrm>
        </p:grpSpPr>
        <p:sp>
          <p:nvSpPr>
            <p:cNvPr id="146" name="Google Shape;146;p16"/>
            <p:cNvSpPr/>
            <p:nvPr/>
          </p:nvSpPr>
          <p:spPr>
            <a:xfrm>
              <a:off x="3290725" y="2900100"/>
              <a:ext cx="27300" cy="24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p:nvPr/>
          </p:nvSpPr>
          <p:spPr>
            <a:xfrm>
              <a:off x="3231475" y="3112325"/>
              <a:ext cx="145800" cy="147900"/>
            </a:xfrm>
            <a:prstGeom prst="ellipse">
              <a:avLst/>
            </a:prstGeom>
            <a:solidFill>
              <a:srgbClr val="F04E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6"/>
          <p:cNvGrpSpPr/>
          <p:nvPr/>
        </p:nvGrpSpPr>
        <p:grpSpPr>
          <a:xfrm>
            <a:off x="6600525" y="2905175"/>
            <a:ext cx="145800" cy="359700"/>
            <a:chOff x="3231775" y="2900100"/>
            <a:chExt cx="145800" cy="359700"/>
          </a:xfrm>
        </p:grpSpPr>
        <p:sp>
          <p:nvSpPr>
            <p:cNvPr id="149" name="Google Shape;149;p16"/>
            <p:cNvSpPr/>
            <p:nvPr/>
          </p:nvSpPr>
          <p:spPr>
            <a:xfrm>
              <a:off x="3290725" y="2900100"/>
              <a:ext cx="27900" cy="24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p:nvPr/>
          </p:nvSpPr>
          <p:spPr>
            <a:xfrm>
              <a:off x="3231775" y="3111900"/>
              <a:ext cx="145800" cy="147900"/>
            </a:xfrm>
            <a:prstGeom prst="ellipse">
              <a:avLst/>
            </a:prstGeom>
            <a:solidFill>
              <a:srgbClr val="F04E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Google Shape;151;p16"/>
          <p:cNvSpPr/>
          <p:nvPr/>
        </p:nvSpPr>
        <p:spPr>
          <a:xfrm>
            <a:off x="2114025" y="4275200"/>
            <a:ext cx="6003600" cy="507900"/>
          </a:xfrm>
          <a:prstGeom prst="roundRect">
            <a:avLst>
              <a:gd name="adj" fmla="val 50000"/>
            </a:avLst>
          </a:prstGeom>
          <a:solidFill>
            <a:srgbClr val="D2E8E4"/>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s" sz="1000">
                <a:solidFill>
                  <a:srgbClr val="0C5D5E"/>
                </a:solidFill>
                <a:latin typeface="Poppins"/>
                <a:ea typeface="Poppins"/>
                <a:cs typeface="Poppins"/>
                <a:sym typeface="Poppins"/>
              </a:rPr>
              <a:t> Estos datos merecen especial atención porque podría estar ocultando situaciones de violencia que viven las adolescentes con hombres adultos.</a:t>
            </a:r>
            <a:endParaRPr>
              <a:solidFill>
                <a:srgbClr val="0C5D5E"/>
              </a:solidFill>
            </a:endParaRPr>
          </a:p>
        </p:txBody>
      </p:sp>
      <p:sp>
        <p:nvSpPr>
          <p:cNvPr id="35" name="Google Shape;96;p14">
            <a:hlinkClick r:id="" action="ppaction://hlinkshowjump?jump=nextslide"/>
            <a:extLst>
              <a:ext uri="{FF2B5EF4-FFF2-40B4-BE49-F238E27FC236}">
                <a16:creationId xmlns="" xmlns:a16="http://schemas.microsoft.com/office/drawing/2014/main" id="{24000DC0-E24C-4D33-A98B-828BBEA83BE2}"/>
              </a:ext>
            </a:extLst>
          </p:cNvPr>
          <p:cNvSpPr/>
          <p:nvPr/>
        </p:nvSpPr>
        <p:spPr>
          <a:xfrm rot="-5400000">
            <a:off x="8763038" y="2271737"/>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6" name="Google Shape;97;p14">
            <a:hlinkClick r:id="" action="ppaction://hlinkshowjump?jump=nextslide"/>
            <a:extLst>
              <a:ext uri="{FF2B5EF4-FFF2-40B4-BE49-F238E27FC236}">
                <a16:creationId xmlns="" xmlns:a16="http://schemas.microsoft.com/office/drawing/2014/main" id="{C60AFA35-7EBC-4B91-A73B-084068939529}"/>
              </a:ext>
            </a:extLst>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 name="Google Shape;98;p14">
            <a:hlinkClick r:id="" action="ppaction://hlinkshowjump?jump=nextslide"/>
            <a:extLst>
              <a:ext uri="{FF2B5EF4-FFF2-40B4-BE49-F238E27FC236}">
                <a16:creationId xmlns="" xmlns:a16="http://schemas.microsoft.com/office/drawing/2014/main" id="{37F2E88D-18B8-4406-896C-1C1096A7A49D}"/>
              </a:ext>
            </a:extLst>
          </p:cNvPr>
          <p:cNvPicPr preferRelativeResize="0"/>
          <p:nvPr/>
        </p:nvPicPr>
        <p:blipFill>
          <a:blip r:embed="rId5">
            <a:alphaModFix/>
          </a:blip>
          <a:stretch>
            <a:fillRect/>
          </a:stretch>
        </p:blipFill>
        <p:spPr>
          <a:xfrm rot="10800000">
            <a:off x="8904523" y="2471654"/>
            <a:ext cx="145833" cy="218733"/>
          </a:xfrm>
          <a:prstGeom prst="rect">
            <a:avLst/>
          </a:prstGeom>
          <a:noFill/>
          <a:ln>
            <a:noFill/>
          </a:ln>
        </p:spPr>
      </p:pic>
      <p:sp>
        <p:nvSpPr>
          <p:cNvPr id="38" name="Google Shape;105;p15">
            <a:hlinkClick r:id="" action="ppaction://hlinkshowjump?jump=previousslide"/>
            <a:extLst>
              <a:ext uri="{FF2B5EF4-FFF2-40B4-BE49-F238E27FC236}">
                <a16:creationId xmlns="" xmlns:a16="http://schemas.microsoft.com/office/drawing/2014/main" id="{17310324-7A17-47A0-A7A2-40F0F08BF1FF}"/>
              </a:ext>
            </a:extLst>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oogle Shape;106;p15">
            <a:extLst>
              <a:ext uri="{FF2B5EF4-FFF2-40B4-BE49-F238E27FC236}">
                <a16:creationId xmlns="" xmlns:a16="http://schemas.microsoft.com/office/drawing/2014/main" id="{948F2917-7AEC-4EC2-9557-C6BDA0D6D82D}"/>
              </a:ext>
            </a:extLst>
          </p:cNvPr>
          <p:cNvPicPr preferRelativeResize="0"/>
          <p:nvPr/>
        </p:nvPicPr>
        <p:blipFill>
          <a:blip r:embed="rId5">
            <a:alphaModFix/>
          </a:blip>
          <a:stretch>
            <a:fillRect/>
          </a:stretch>
        </p:blipFill>
        <p:spPr>
          <a:xfrm>
            <a:off x="138957" y="2462775"/>
            <a:ext cx="145833" cy="218733"/>
          </a:xfrm>
          <a:prstGeom prst="rect">
            <a:avLst/>
          </a:prstGeom>
          <a:noFill/>
          <a:ln>
            <a:noFill/>
          </a:ln>
        </p:spPr>
      </p:pic>
      <p:sp>
        <p:nvSpPr>
          <p:cNvPr id="40" name="Google Shape;107;p15">
            <a:hlinkClick r:id="" action="ppaction://hlinkshowjump?jump=previousslide"/>
            <a:extLst>
              <a:ext uri="{FF2B5EF4-FFF2-40B4-BE49-F238E27FC236}">
                <a16:creationId xmlns="" xmlns:a16="http://schemas.microsoft.com/office/drawing/2014/main" id="{90AE29A9-9F39-4778-B46F-2F2E406EEDF5}"/>
              </a:ext>
            </a:extLst>
          </p:cNvPr>
          <p:cNvSpPr/>
          <p:nvPr/>
        </p:nvSpPr>
        <p:spPr>
          <a:xfrm rot="5400000">
            <a:off x="-99975" y="2262150"/>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41" name="Google Shape;108;p15">
            <a:hlinkClick r:id="" action="ppaction://hlinkshowjump?jump=previousslide"/>
            <a:extLst>
              <a:ext uri="{FF2B5EF4-FFF2-40B4-BE49-F238E27FC236}">
                <a16:creationId xmlns="" xmlns:a16="http://schemas.microsoft.com/office/drawing/2014/main" id="{9F6C7855-7792-4089-8C10-5337DD16DC30}"/>
              </a:ext>
            </a:extLst>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 name="Google Shape;109;p15">
            <a:hlinkClick r:id="" action="ppaction://hlinkshowjump?jump=previousslide"/>
            <a:extLst>
              <a:ext uri="{FF2B5EF4-FFF2-40B4-BE49-F238E27FC236}">
                <a16:creationId xmlns="" xmlns:a16="http://schemas.microsoft.com/office/drawing/2014/main" id="{C96A113C-1A9D-4033-A12A-8D6C89DD5326}"/>
              </a:ext>
            </a:extLst>
          </p:cNvPr>
          <p:cNvPicPr preferRelativeResize="0"/>
          <p:nvPr/>
        </p:nvPicPr>
        <p:blipFill>
          <a:blip r:embed="rId5">
            <a:alphaModFix/>
          </a:blip>
          <a:stretch>
            <a:fillRect/>
          </a:stretch>
        </p:blipFill>
        <p:spPr>
          <a:xfrm>
            <a:off x="108007" y="2462700"/>
            <a:ext cx="145833" cy="218733"/>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7"/>
        <p:cNvGrpSpPr/>
        <p:nvPr/>
      </p:nvGrpSpPr>
      <p:grpSpPr>
        <a:xfrm>
          <a:off x="0" y="0"/>
          <a:ext cx="0" cy="0"/>
          <a:chOff x="0" y="0"/>
          <a:chExt cx="0" cy="0"/>
        </a:xfrm>
      </p:grpSpPr>
      <p:sp>
        <p:nvSpPr>
          <p:cNvPr id="1228" name="Google Shape;1228;p54"/>
          <p:cNvSpPr/>
          <p:nvPr/>
        </p:nvSpPr>
        <p:spPr>
          <a:xfrm>
            <a:off x="1117325" y="1857150"/>
            <a:ext cx="6816900" cy="2525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4"/>
          <p:cNvSpPr txBox="1"/>
          <p:nvPr/>
        </p:nvSpPr>
        <p:spPr>
          <a:xfrm>
            <a:off x="2466300" y="2491788"/>
            <a:ext cx="5238000" cy="1431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sz="1200" b="1">
                <a:solidFill>
                  <a:schemeClr val="dk1"/>
                </a:solidFill>
                <a:latin typeface="Poppins"/>
                <a:ea typeface="Poppins"/>
                <a:cs typeface="Poppins"/>
                <a:sym typeface="Poppins"/>
              </a:rPr>
              <a:t>OBJETIVO GENERAL</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s" sz="1200">
                <a:solidFill>
                  <a:schemeClr val="dk1"/>
                </a:solidFill>
                <a:latin typeface="Poppins"/>
                <a:ea typeface="Poppins"/>
                <a:cs typeface="Poppins"/>
                <a:sym typeface="Poppins"/>
              </a:rPr>
              <a:t>Brindar seguridad jurídica a las y los funcionarios de salud que participan en el proceso de consejería y prescripción de los métodos anticonceptivos y de protección, así como a las acciones institucionales para la promoción y mantenimiento de la vida y la salud de las personas adolescentes.</a:t>
            </a:r>
            <a:endParaRPr sz="1200">
              <a:latin typeface="Poppins"/>
              <a:ea typeface="Poppins"/>
              <a:cs typeface="Poppins"/>
              <a:sym typeface="Poppins"/>
            </a:endParaRPr>
          </a:p>
        </p:txBody>
      </p:sp>
      <p:sp>
        <p:nvSpPr>
          <p:cNvPr id="1230" name="Google Shape;1230;p54"/>
          <p:cNvSpPr/>
          <p:nvPr/>
        </p:nvSpPr>
        <p:spPr>
          <a:xfrm>
            <a:off x="4258125" y="4710700"/>
            <a:ext cx="132000" cy="139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4"/>
          <p:cNvSpPr/>
          <p:nvPr/>
        </p:nvSpPr>
        <p:spPr>
          <a:xfrm>
            <a:off x="4455321" y="4710700"/>
            <a:ext cx="132000" cy="139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2" name="Google Shape;1232;p54"/>
          <p:cNvPicPr preferRelativeResize="0"/>
          <p:nvPr/>
        </p:nvPicPr>
        <p:blipFill>
          <a:blip r:embed="rId4">
            <a:alphaModFix/>
          </a:blip>
          <a:stretch>
            <a:fillRect/>
          </a:stretch>
        </p:blipFill>
        <p:spPr>
          <a:xfrm>
            <a:off x="1351550" y="2662874"/>
            <a:ext cx="953375" cy="1006200"/>
          </a:xfrm>
          <a:prstGeom prst="rect">
            <a:avLst/>
          </a:prstGeom>
          <a:noFill/>
          <a:ln>
            <a:noFill/>
          </a:ln>
        </p:spPr>
      </p:pic>
      <p:sp>
        <p:nvSpPr>
          <p:cNvPr id="1233" name="Google Shape;1233;p54">
            <a:hlinkClick r:id="" action="ppaction://hlinkshowjump?jump=nextslide"/>
          </p:cNvPr>
          <p:cNvSpPr/>
          <p:nvPr/>
        </p:nvSpPr>
        <p:spPr>
          <a:xfrm rot="-5400000">
            <a:off x="8525816" y="2235081"/>
            <a:ext cx="619200" cy="619200"/>
          </a:xfrm>
          <a:prstGeom prst="round2SameRect">
            <a:avLst>
              <a:gd name="adj1" fmla="val 36447"/>
              <a:gd name="adj2" fmla="val 0"/>
            </a:avLst>
          </a:prstGeom>
          <a:solidFill>
            <a:srgbClr val="E7E6E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pic>
        <p:nvPicPr>
          <p:cNvPr id="1234" name="Google Shape;1234;p54">
            <a:hlinkClick r:id="" action="ppaction://hlinkshowjump?jump=nextslide"/>
          </p:cNvPr>
          <p:cNvPicPr preferRelativeResize="0"/>
          <p:nvPr/>
        </p:nvPicPr>
        <p:blipFill rotWithShape="1">
          <a:blip r:embed="rId5">
            <a:alphaModFix/>
          </a:blip>
          <a:srcRect/>
          <a:stretch/>
        </p:blipFill>
        <p:spPr>
          <a:xfrm rot="10800000">
            <a:off x="8671438" y="2396017"/>
            <a:ext cx="323633" cy="323633"/>
          </a:xfrm>
          <a:prstGeom prst="rect">
            <a:avLst/>
          </a:prstGeom>
          <a:noFill/>
          <a:ln>
            <a:noFill/>
          </a:ln>
        </p:spPr>
      </p:pic>
      <p:sp>
        <p:nvSpPr>
          <p:cNvPr id="1235" name="Google Shape;1235;p54">
            <a:hlinkClick r:id="" action="ppaction://hlinkshowjump?jump=previousslide"/>
          </p:cNvPr>
          <p:cNvSpPr/>
          <p:nvPr/>
        </p:nvSpPr>
        <p:spPr>
          <a:xfrm rot="5400000">
            <a:off x="0" y="2235067"/>
            <a:ext cx="619200" cy="619200"/>
          </a:xfrm>
          <a:prstGeom prst="round2SameRect">
            <a:avLst>
              <a:gd name="adj1" fmla="val 36447"/>
              <a:gd name="adj2" fmla="val 0"/>
            </a:avLst>
          </a:prstGeom>
          <a:solidFill>
            <a:srgbClr val="E7E6E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pic>
        <p:nvPicPr>
          <p:cNvPr id="1236" name="Google Shape;1236;p54">
            <a:hlinkClick r:id="" action="ppaction://hlinkshowjump?jump=previousslide"/>
          </p:cNvPr>
          <p:cNvPicPr preferRelativeResize="0"/>
          <p:nvPr/>
        </p:nvPicPr>
        <p:blipFill rotWithShape="1">
          <a:blip r:embed="rId5">
            <a:alphaModFix/>
          </a:blip>
          <a:srcRect/>
          <a:stretch/>
        </p:blipFill>
        <p:spPr>
          <a:xfrm>
            <a:off x="147784" y="2382850"/>
            <a:ext cx="323633" cy="323633"/>
          </a:xfrm>
          <a:prstGeom prst="rect">
            <a:avLst/>
          </a:prstGeom>
          <a:noFill/>
          <a:ln>
            <a:noFill/>
          </a:ln>
        </p:spPr>
      </p:pic>
      <p:sp>
        <p:nvSpPr>
          <p:cNvPr id="1237" name="Google Shape;1237;p54"/>
          <p:cNvSpPr txBox="1">
            <a:spLocks noGrp="1"/>
          </p:cNvSpPr>
          <p:nvPr>
            <p:ph type="title"/>
          </p:nvPr>
        </p:nvSpPr>
        <p:spPr>
          <a:xfrm>
            <a:off x="1278075" y="291350"/>
            <a:ext cx="6656100" cy="12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 sz="1900" b="1" dirty="0">
                <a:solidFill>
                  <a:schemeClr val="lt1"/>
                </a:solidFill>
                <a:latin typeface="Poppins"/>
                <a:ea typeface="Poppins"/>
                <a:cs typeface="Poppins"/>
                <a:sym typeface="Poppins"/>
              </a:rPr>
              <a:t>Lineamiento para la consejería y prescripción de métodos anticonceptivos y de protección a personas adolescentes en los establecimientos de salud de la CCSS. LT.GM.DDSS.AAIP.PAIA.220318</a:t>
            </a:r>
            <a:endParaRPr sz="1900" b="1" dirty="0">
              <a:solidFill>
                <a:schemeClr val="lt1"/>
              </a:solidFill>
              <a:latin typeface="Poppins"/>
              <a:ea typeface="Poppins"/>
              <a:cs typeface="Poppins"/>
              <a:sym typeface="Poppins"/>
            </a:endParaRPr>
          </a:p>
          <a:p>
            <a:pPr marL="0" lvl="0" indent="0" algn="l" rtl="0">
              <a:spcBef>
                <a:spcPts val="0"/>
              </a:spcBef>
              <a:spcAft>
                <a:spcPts val="0"/>
              </a:spcAft>
              <a:buSzPts val="990"/>
              <a:buNone/>
            </a:pPr>
            <a:endParaRPr sz="1879" dirty="0">
              <a:solidFill>
                <a:schemeClr val="lt1"/>
              </a:solidFill>
              <a:latin typeface="Poppins Black"/>
              <a:ea typeface="Poppins Black"/>
              <a:cs typeface="Poppins Black"/>
              <a:sym typeface="Poppins Black"/>
            </a:endParaRPr>
          </a:p>
        </p:txBody>
      </p:sp>
      <p:sp>
        <p:nvSpPr>
          <p:cNvPr id="1238" name="Google Shape;1238;p54"/>
          <p:cNvSpPr/>
          <p:nvPr/>
        </p:nvSpPr>
        <p:spPr>
          <a:xfrm>
            <a:off x="433444" y="392800"/>
            <a:ext cx="749700" cy="702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600" b="1">
                <a:solidFill>
                  <a:srgbClr val="0C5D5E"/>
                </a:solidFill>
                <a:latin typeface="Poppins"/>
                <a:ea typeface="Poppins"/>
                <a:cs typeface="Poppins"/>
                <a:sym typeface="Poppins"/>
              </a:rPr>
              <a:t>C</a:t>
            </a:r>
            <a:endParaRPr sz="2600" b="1">
              <a:solidFill>
                <a:srgbClr val="0C5D5E"/>
              </a:solidFill>
              <a:latin typeface="Poppins"/>
              <a:ea typeface="Poppins"/>
              <a:cs typeface="Poppins"/>
              <a:sym typeface="Poppin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2"/>
        <p:cNvGrpSpPr/>
        <p:nvPr/>
      </p:nvGrpSpPr>
      <p:grpSpPr>
        <a:xfrm>
          <a:off x="0" y="0"/>
          <a:ext cx="0" cy="0"/>
          <a:chOff x="0" y="0"/>
          <a:chExt cx="0" cy="0"/>
        </a:xfrm>
      </p:grpSpPr>
      <p:sp>
        <p:nvSpPr>
          <p:cNvPr id="1243" name="Google Shape;1243;p55"/>
          <p:cNvSpPr/>
          <p:nvPr/>
        </p:nvSpPr>
        <p:spPr>
          <a:xfrm>
            <a:off x="1235541" y="2097150"/>
            <a:ext cx="6704700" cy="2099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5"/>
          <p:cNvSpPr/>
          <p:nvPr/>
        </p:nvSpPr>
        <p:spPr>
          <a:xfrm>
            <a:off x="1055241" y="1774225"/>
            <a:ext cx="4276800" cy="573000"/>
          </a:xfrm>
          <a:prstGeom prst="homePlate">
            <a:avLst>
              <a:gd name="adj" fmla="val 50000"/>
            </a:avLst>
          </a:prstGeom>
          <a:solidFill>
            <a:srgbClr val="0C5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300">
                <a:solidFill>
                  <a:schemeClr val="lt1"/>
                </a:solidFill>
                <a:latin typeface="Poppins"/>
                <a:ea typeface="Poppins"/>
                <a:cs typeface="Poppins"/>
                <a:sym typeface="Poppins"/>
              </a:rPr>
              <a:t>   Normativas que respaldan el lineamiento</a:t>
            </a:r>
            <a:endParaRPr sz="1300">
              <a:solidFill>
                <a:schemeClr val="lt1"/>
              </a:solidFill>
              <a:latin typeface="Poppins"/>
              <a:ea typeface="Poppins"/>
              <a:cs typeface="Poppins"/>
              <a:sym typeface="Poppins"/>
            </a:endParaRPr>
          </a:p>
        </p:txBody>
      </p:sp>
      <p:sp>
        <p:nvSpPr>
          <p:cNvPr id="1245" name="Google Shape;1245;p55"/>
          <p:cNvSpPr txBox="1"/>
          <p:nvPr/>
        </p:nvSpPr>
        <p:spPr>
          <a:xfrm>
            <a:off x="1472591" y="2400900"/>
            <a:ext cx="6321600" cy="1605600"/>
          </a:xfrm>
          <a:prstGeom prst="rect">
            <a:avLst/>
          </a:prstGeom>
          <a:noFill/>
          <a:ln>
            <a:noFill/>
          </a:ln>
        </p:spPr>
        <p:txBody>
          <a:bodyPr spcFirstLastPara="1" wrap="square" lIns="91425" tIns="126000" rIns="91425" bIns="126000" anchor="t" anchorCtr="0">
            <a:noAutofit/>
          </a:bodyPr>
          <a:lstStyle/>
          <a:p>
            <a:pPr marL="457200" marR="0" lvl="0" indent="-311150" algn="just" rtl="0">
              <a:lnSpc>
                <a:spcPct val="115000"/>
              </a:lnSpc>
              <a:spcBef>
                <a:spcPts val="0"/>
              </a:spcBef>
              <a:spcAft>
                <a:spcPts val="0"/>
              </a:spcAft>
              <a:buClr>
                <a:srgbClr val="0C343D"/>
              </a:buClr>
              <a:buSzPts val="1300"/>
              <a:buFont typeface="Poppins"/>
              <a:buChar char="●"/>
            </a:pPr>
            <a:r>
              <a:rPr lang="es" sz="1300" u="sng">
                <a:solidFill>
                  <a:schemeClr val="hlink"/>
                </a:solidFill>
                <a:latin typeface="Poppins"/>
                <a:ea typeface="Poppins"/>
                <a:cs typeface="Poppins"/>
                <a:sym typeface="Poppins"/>
                <a:hlinkClick r:id="rId4"/>
              </a:rPr>
              <a:t>Política Pública de la Persona Joven </a:t>
            </a:r>
            <a:endParaRPr sz="1300">
              <a:solidFill>
                <a:srgbClr val="0C343D"/>
              </a:solidFill>
              <a:latin typeface="Poppins"/>
              <a:ea typeface="Poppins"/>
              <a:cs typeface="Poppins"/>
              <a:sym typeface="Poppins"/>
            </a:endParaRPr>
          </a:p>
          <a:p>
            <a:pPr marL="457200" marR="0" lvl="0" indent="-311150" algn="just" rtl="0">
              <a:lnSpc>
                <a:spcPct val="115000"/>
              </a:lnSpc>
              <a:spcBef>
                <a:spcPts val="0"/>
              </a:spcBef>
              <a:spcAft>
                <a:spcPts val="0"/>
              </a:spcAft>
              <a:buClr>
                <a:srgbClr val="0C343D"/>
              </a:buClr>
              <a:buSzPts val="1300"/>
              <a:buFont typeface="Poppins"/>
              <a:buChar char="●"/>
            </a:pPr>
            <a:r>
              <a:rPr lang="es" sz="1300" u="sng">
                <a:solidFill>
                  <a:schemeClr val="hlink"/>
                </a:solidFill>
                <a:latin typeface="Poppins"/>
                <a:ea typeface="Poppins"/>
                <a:cs typeface="Poppins"/>
                <a:sym typeface="Poppins"/>
                <a:hlinkClick r:id="rId5"/>
              </a:rPr>
              <a:t>Convención de Derechos del Niño</a:t>
            </a:r>
            <a:endParaRPr sz="1300">
              <a:solidFill>
                <a:srgbClr val="0C343D"/>
              </a:solidFill>
              <a:latin typeface="Poppins"/>
              <a:ea typeface="Poppins"/>
              <a:cs typeface="Poppins"/>
              <a:sym typeface="Poppins"/>
            </a:endParaRPr>
          </a:p>
          <a:p>
            <a:pPr marL="457200" marR="0" lvl="0" indent="-311150" algn="just" rtl="0">
              <a:lnSpc>
                <a:spcPct val="115000"/>
              </a:lnSpc>
              <a:spcBef>
                <a:spcPts val="0"/>
              </a:spcBef>
              <a:spcAft>
                <a:spcPts val="0"/>
              </a:spcAft>
              <a:buClr>
                <a:srgbClr val="0C343D"/>
              </a:buClr>
              <a:buSzPts val="1300"/>
              <a:buFont typeface="Poppins"/>
              <a:buChar char="●"/>
            </a:pPr>
            <a:r>
              <a:rPr lang="es" sz="1300" u="sng">
                <a:solidFill>
                  <a:schemeClr val="hlink"/>
                </a:solidFill>
                <a:latin typeface="Poppins"/>
                <a:ea typeface="Poppins"/>
                <a:cs typeface="Poppins"/>
                <a:sym typeface="Poppins"/>
                <a:hlinkClick r:id="rId6"/>
              </a:rPr>
              <a:t>Convención Internacional sobre los Derechos del Niño, adoptada en 1989 y ratificada  en 1990</a:t>
            </a:r>
            <a:endParaRPr sz="1300">
              <a:solidFill>
                <a:srgbClr val="0C343D"/>
              </a:solidFill>
              <a:latin typeface="Poppins"/>
              <a:ea typeface="Poppins"/>
              <a:cs typeface="Poppins"/>
              <a:sym typeface="Poppins"/>
            </a:endParaRPr>
          </a:p>
          <a:p>
            <a:pPr marL="457200" marR="0" lvl="0" indent="-311150" algn="just" rtl="0">
              <a:lnSpc>
                <a:spcPct val="115000"/>
              </a:lnSpc>
              <a:spcBef>
                <a:spcPts val="0"/>
              </a:spcBef>
              <a:spcAft>
                <a:spcPts val="0"/>
              </a:spcAft>
              <a:buClr>
                <a:srgbClr val="0C343D"/>
              </a:buClr>
              <a:buSzPts val="1300"/>
              <a:buFont typeface="Poppins"/>
              <a:buChar char="●"/>
            </a:pPr>
            <a:r>
              <a:rPr lang="es" sz="1300" u="sng">
                <a:solidFill>
                  <a:schemeClr val="hlink"/>
                </a:solidFill>
                <a:latin typeface="Poppins"/>
                <a:ea typeface="Poppins"/>
                <a:cs typeface="Poppins"/>
                <a:sym typeface="Poppins"/>
                <a:hlinkClick r:id="rId7"/>
              </a:rPr>
              <a:t>Código de la Niñez y la Adolescencia</a:t>
            </a:r>
            <a:endParaRPr sz="1300">
              <a:solidFill>
                <a:srgbClr val="0C343D"/>
              </a:solidFill>
              <a:latin typeface="Poppins"/>
              <a:ea typeface="Poppins"/>
              <a:cs typeface="Poppins"/>
              <a:sym typeface="Poppins"/>
            </a:endParaRPr>
          </a:p>
          <a:p>
            <a:pPr marL="457200" marR="0" lvl="0" indent="-311150" algn="just" rtl="0">
              <a:lnSpc>
                <a:spcPct val="115000"/>
              </a:lnSpc>
              <a:spcBef>
                <a:spcPts val="0"/>
              </a:spcBef>
              <a:spcAft>
                <a:spcPts val="0"/>
              </a:spcAft>
              <a:buClr>
                <a:srgbClr val="0C343D"/>
              </a:buClr>
              <a:buSzPts val="1300"/>
              <a:buFont typeface="Poppins"/>
              <a:buChar char="●"/>
            </a:pPr>
            <a:r>
              <a:rPr lang="es" sz="1300" u="sng">
                <a:solidFill>
                  <a:schemeClr val="hlink"/>
                </a:solidFill>
                <a:latin typeface="Poppins"/>
                <a:ea typeface="Poppins"/>
                <a:cs typeface="Poppins"/>
                <a:sym typeface="Poppins"/>
                <a:hlinkClick r:id="rId8"/>
              </a:rPr>
              <a:t>La Ley General de protección a la Madre Adolescente</a:t>
            </a:r>
            <a:endParaRPr sz="1300">
              <a:solidFill>
                <a:srgbClr val="0C343D"/>
              </a:solidFill>
              <a:latin typeface="Poppins"/>
              <a:ea typeface="Poppins"/>
              <a:cs typeface="Poppins"/>
              <a:sym typeface="Poppins"/>
            </a:endParaRPr>
          </a:p>
        </p:txBody>
      </p:sp>
      <p:sp>
        <p:nvSpPr>
          <p:cNvPr id="1246" name="Google Shape;1246;p55"/>
          <p:cNvSpPr txBox="1"/>
          <p:nvPr/>
        </p:nvSpPr>
        <p:spPr>
          <a:xfrm>
            <a:off x="4885875" y="4357325"/>
            <a:ext cx="3008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sz="1000" i="1">
                <a:solidFill>
                  <a:schemeClr val="lt1"/>
                </a:solidFill>
                <a:latin typeface="Poppins"/>
                <a:ea typeface="Poppins"/>
                <a:cs typeface="Poppins"/>
                <a:sym typeface="Poppins"/>
              </a:rPr>
              <a:t>Marque la normativa de su interés para visualizar el documento original.</a:t>
            </a:r>
            <a:endParaRPr sz="1000" i="1">
              <a:solidFill>
                <a:schemeClr val="lt1"/>
              </a:solidFill>
              <a:latin typeface="Poppins"/>
              <a:ea typeface="Poppins"/>
              <a:cs typeface="Poppins"/>
              <a:sym typeface="Poppins"/>
            </a:endParaRPr>
          </a:p>
        </p:txBody>
      </p:sp>
      <p:pic>
        <p:nvPicPr>
          <p:cNvPr id="1247" name="Google Shape;1247;p55"/>
          <p:cNvPicPr preferRelativeResize="0"/>
          <p:nvPr/>
        </p:nvPicPr>
        <p:blipFill>
          <a:blip r:embed="rId9">
            <a:alphaModFix/>
          </a:blip>
          <a:stretch>
            <a:fillRect/>
          </a:stretch>
        </p:blipFill>
        <p:spPr>
          <a:xfrm>
            <a:off x="7868550" y="4369325"/>
            <a:ext cx="468600" cy="468600"/>
          </a:xfrm>
          <a:prstGeom prst="rect">
            <a:avLst/>
          </a:prstGeom>
          <a:noFill/>
          <a:ln>
            <a:noFill/>
          </a:ln>
        </p:spPr>
      </p:pic>
      <p:sp>
        <p:nvSpPr>
          <p:cNvPr id="1248" name="Google Shape;1248;p55"/>
          <p:cNvSpPr/>
          <p:nvPr/>
        </p:nvSpPr>
        <p:spPr>
          <a:xfrm>
            <a:off x="4258125" y="4678300"/>
            <a:ext cx="162600" cy="171600"/>
          </a:xfrm>
          <a:prstGeom prst="ellipse">
            <a:avLst/>
          </a:prstGeom>
          <a:solidFill>
            <a:srgbClr val="0C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5"/>
          <p:cNvSpPr/>
          <p:nvPr/>
        </p:nvSpPr>
        <p:spPr>
          <a:xfrm>
            <a:off x="4476509" y="4678300"/>
            <a:ext cx="162600" cy="171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5">
            <a:hlinkClick r:id="" action="ppaction://hlinkshowjump?jump=nextslide"/>
          </p:cNvPr>
          <p:cNvSpPr/>
          <p:nvPr/>
        </p:nvSpPr>
        <p:spPr>
          <a:xfrm rot="-5400000">
            <a:off x="8525816" y="2235081"/>
            <a:ext cx="619200" cy="619200"/>
          </a:xfrm>
          <a:prstGeom prst="round2SameRect">
            <a:avLst>
              <a:gd name="adj1" fmla="val 36447"/>
              <a:gd name="adj2" fmla="val 0"/>
            </a:avLst>
          </a:prstGeom>
          <a:solidFill>
            <a:srgbClr val="E7E6E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pic>
        <p:nvPicPr>
          <p:cNvPr id="1251" name="Google Shape;1251;p55">
            <a:hlinkClick r:id="" action="ppaction://hlinkshowjump?jump=nextslide"/>
          </p:cNvPr>
          <p:cNvPicPr preferRelativeResize="0"/>
          <p:nvPr/>
        </p:nvPicPr>
        <p:blipFill rotWithShape="1">
          <a:blip r:embed="rId10">
            <a:alphaModFix/>
          </a:blip>
          <a:srcRect/>
          <a:stretch/>
        </p:blipFill>
        <p:spPr>
          <a:xfrm rot="10800000">
            <a:off x="8671438" y="2396017"/>
            <a:ext cx="323633" cy="323633"/>
          </a:xfrm>
          <a:prstGeom prst="rect">
            <a:avLst/>
          </a:prstGeom>
          <a:noFill/>
          <a:ln>
            <a:noFill/>
          </a:ln>
        </p:spPr>
      </p:pic>
      <p:sp>
        <p:nvSpPr>
          <p:cNvPr id="1252" name="Google Shape;1252;p55">
            <a:hlinkClick r:id="" action="ppaction://hlinkshowjump?jump=previousslide"/>
          </p:cNvPr>
          <p:cNvSpPr/>
          <p:nvPr/>
        </p:nvSpPr>
        <p:spPr>
          <a:xfrm rot="5400000">
            <a:off x="0" y="2235067"/>
            <a:ext cx="619200" cy="619200"/>
          </a:xfrm>
          <a:prstGeom prst="round2SameRect">
            <a:avLst>
              <a:gd name="adj1" fmla="val 36447"/>
              <a:gd name="adj2" fmla="val 0"/>
            </a:avLst>
          </a:prstGeom>
          <a:solidFill>
            <a:srgbClr val="E7E6E6"/>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pic>
        <p:nvPicPr>
          <p:cNvPr id="1253" name="Google Shape;1253;p55">
            <a:hlinkClick r:id="" action="ppaction://hlinkshowjump?jump=previousslide"/>
          </p:cNvPr>
          <p:cNvPicPr preferRelativeResize="0"/>
          <p:nvPr/>
        </p:nvPicPr>
        <p:blipFill rotWithShape="1">
          <a:blip r:embed="rId10">
            <a:alphaModFix/>
          </a:blip>
          <a:srcRect/>
          <a:stretch/>
        </p:blipFill>
        <p:spPr>
          <a:xfrm>
            <a:off x="147784" y="2382850"/>
            <a:ext cx="323633" cy="323633"/>
          </a:xfrm>
          <a:prstGeom prst="rect">
            <a:avLst/>
          </a:prstGeom>
          <a:noFill/>
          <a:ln>
            <a:noFill/>
          </a:ln>
        </p:spPr>
      </p:pic>
      <p:sp>
        <p:nvSpPr>
          <p:cNvPr id="1254" name="Google Shape;1254;p55"/>
          <p:cNvSpPr txBox="1">
            <a:spLocks noGrp="1"/>
          </p:cNvSpPr>
          <p:nvPr>
            <p:ph type="title"/>
          </p:nvPr>
        </p:nvSpPr>
        <p:spPr>
          <a:xfrm>
            <a:off x="1278075" y="291350"/>
            <a:ext cx="6656100" cy="1202400"/>
          </a:xfrm>
          <a:prstGeom prst="rect">
            <a:avLst/>
          </a:prstGeom>
        </p:spPr>
        <p:txBody>
          <a:bodyPr spcFirstLastPara="1" wrap="square" lIns="91425" tIns="91425" rIns="91425" bIns="91425" anchor="t" anchorCtr="0">
            <a:noAutofit/>
          </a:bodyPr>
          <a:lstStyle/>
          <a:p>
            <a:pPr lvl="0">
              <a:buSzPts val="990"/>
            </a:pPr>
            <a:r>
              <a:rPr lang="es" sz="1900" b="1" dirty="0">
                <a:solidFill>
                  <a:schemeClr val="lt1"/>
                </a:solidFill>
                <a:latin typeface="Poppins"/>
                <a:ea typeface="Poppins"/>
                <a:cs typeface="Poppins"/>
                <a:sym typeface="Poppins"/>
              </a:rPr>
              <a:t>Lineamiento para la consejería y prescripción de métodos anticonceptivos y de protección a personas adolescentes en los establecimientos de salud de la CCSS LT.GM.DDSS.AAIP.PAIA.220318</a:t>
            </a:r>
            <a:endParaRPr sz="1900" b="1" dirty="0">
              <a:solidFill>
                <a:schemeClr val="lt1"/>
              </a:solidFill>
              <a:latin typeface="Poppins"/>
              <a:ea typeface="Poppins"/>
              <a:cs typeface="Poppins"/>
              <a:sym typeface="Poppins"/>
            </a:endParaRPr>
          </a:p>
          <a:p>
            <a:pPr marL="0" lvl="0" indent="0" algn="l" rtl="0">
              <a:spcBef>
                <a:spcPts val="0"/>
              </a:spcBef>
              <a:spcAft>
                <a:spcPts val="0"/>
              </a:spcAft>
              <a:buSzPts val="990"/>
              <a:buNone/>
            </a:pPr>
            <a:endParaRPr sz="1879" dirty="0">
              <a:solidFill>
                <a:schemeClr val="lt1"/>
              </a:solidFill>
              <a:latin typeface="Poppins Black"/>
              <a:ea typeface="Poppins Black"/>
              <a:cs typeface="Poppins Black"/>
              <a:sym typeface="Poppins Black"/>
            </a:endParaRPr>
          </a:p>
        </p:txBody>
      </p:sp>
      <p:sp>
        <p:nvSpPr>
          <p:cNvPr id="1255" name="Google Shape;1255;p55"/>
          <p:cNvSpPr/>
          <p:nvPr/>
        </p:nvSpPr>
        <p:spPr>
          <a:xfrm>
            <a:off x="433444" y="392800"/>
            <a:ext cx="749700" cy="702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600" b="1">
                <a:solidFill>
                  <a:srgbClr val="0C5D5E"/>
                </a:solidFill>
                <a:latin typeface="Poppins"/>
                <a:ea typeface="Poppins"/>
                <a:cs typeface="Poppins"/>
                <a:sym typeface="Poppins"/>
              </a:rPr>
              <a:t>C</a:t>
            </a:r>
            <a:endParaRPr sz="2600" b="1">
              <a:solidFill>
                <a:srgbClr val="0C5D5E"/>
              </a:solidFill>
              <a:latin typeface="Poppins"/>
              <a:ea typeface="Poppins"/>
              <a:cs typeface="Poppins"/>
              <a:sym typeface="Poppin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9"/>
        <p:cNvGrpSpPr/>
        <p:nvPr/>
      </p:nvGrpSpPr>
      <p:grpSpPr>
        <a:xfrm>
          <a:off x="0" y="0"/>
          <a:ext cx="0" cy="0"/>
          <a:chOff x="0" y="0"/>
          <a:chExt cx="0" cy="0"/>
        </a:xfrm>
      </p:grpSpPr>
      <p:pic>
        <p:nvPicPr>
          <p:cNvPr id="1260" name="Google Shape;1260;p56"/>
          <p:cNvPicPr preferRelativeResize="0"/>
          <p:nvPr/>
        </p:nvPicPr>
        <p:blipFill rotWithShape="1">
          <a:blip r:embed="rId4">
            <a:alphaModFix/>
          </a:blip>
          <a:srcRect l="69" r="79"/>
          <a:stretch/>
        </p:blipFill>
        <p:spPr>
          <a:xfrm>
            <a:off x="144475" y="3048569"/>
            <a:ext cx="8839194" cy="129670"/>
          </a:xfrm>
          <a:prstGeom prst="rect">
            <a:avLst/>
          </a:prstGeom>
          <a:noFill/>
          <a:ln>
            <a:noFill/>
          </a:ln>
        </p:spPr>
      </p:pic>
      <p:sp>
        <p:nvSpPr>
          <p:cNvPr id="1261" name="Google Shape;1261;p56"/>
          <p:cNvSpPr txBox="1"/>
          <p:nvPr/>
        </p:nvSpPr>
        <p:spPr>
          <a:xfrm>
            <a:off x="548450" y="3588000"/>
            <a:ext cx="5684400" cy="1431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700" b="1">
                <a:solidFill>
                  <a:schemeClr val="lt1"/>
                </a:solidFill>
                <a:latin typeface="Poppins"/>
                <a:ea typeface="Poppins"/>
                <a:cs typeface="Poppins"/>
                <a:sym typeface="Poppins"/>
              </a:rPr>
              <a:t>Consejería y prescripción de métodos anticonceptivos con calidez y calidad</a:t>
            </a:r>
            <a:endParaRPr sz="2700" b="1">
              <a:solidFill>
                <a:schemeClr val="lt1"/>
              </a:solidFill>
              <a:latin typeface="Poppins"/>
              <a:ea typeface="Poppins"/>
              <a:cs typeface="Poppins"/>
              <a:sym typeface="Poppins"/>
            </a:endParaRPr>
          </a:p>
        </p:txBody>
      </p:sp>
      <p:pic>
        <p:nvPicPr>
          <p:cNvPr id="1262" name="Google Shape;1262;p56"/>
          <p:cNvPicPr preferRelativeResize="0"/>
          <p:nvPr/>
        </p:nvPicPr>
        <p:blipFill rotWithShape="1">
          <a:blip r:embed="rId5">
            <a:alphaModFix/>
          </a:blip>
          <a:srcRect/>
          <a:stretch/>
        </p:blipFill>
        <p:spPr>
          <a:xfrm>
            <a:off x="6369557" y="1908407"/>
            <a:ext cx="2360693" cy="3428751"/>
          </a:xfrm>
          <a:prstGeom prst="rect">
            <a:avLst/>
          </a:prstGeom>
          <a:noFill/>
          <a:ln>
            <a:noFill/>
          </a:ln>
        </p:spPr>
      </p:pic>
      <p:grpSp>
        <p:nvGrpSpPr>
          <p:cNvPr id="1263" name="Google Shape;1263;p56"/>
          <p:cNvGrpSpPr/>
          <p:nvPr/>
        </p:nvGrpSpPr>
        <p:grpSpPr>
          <a:xfrm>
            <a:off x="3228975" y="763375"/>
            <a:ext cx="3766383" cy="1560675"/>
            <a:chOff x="5819922" y="-3989881"/>
            <a:chExt cx="2556600" cy="1481982"/>
          </a:xfrm>
        </p:grpSpPr>
        <p:sp>
          <p:nvSpPr>
            <p:cNvPr id="1264" name="Google Shape;1264;p56"/>
            <p:cNvSpPr/>
            <p:nvPr/>
          </p:nvSpPr>
          <p:spPr>
            <a:xfrm>
              <a:off x="5819922" y="-3989881"/>
              <a:ext cx="2556600" cy="1104000"/>
            </a:xfrm>
            <a:prstGeom prst="rect">
              <a:avLst/>
            </a:prstGeom>
            <a:solidFill>
              <a:srgbClr val="FFFFFF"/>
            </a:solidFill>
            <a:ln>
              <a:noFill/>
            </a:ln>
          </p:spPr>
          <p:txBody>
            <a:bodyPr spcFirstLastPara="1" wrap="square" lIns="180000" tIns="180000" rIns="180000" bIns="180000" anchor="ctr" anchorCtr="0">
              <a:noAutofit/>
            </a:bodyPr>
            <a:lstStyle/>
            <a:p>
              <a:pPr marL="0" lvl="0" indent="0" algn="ctr" rtl="0">
                <a:spcBef>
                  <a:spcPts val="0"/>
                </a:spcBef>
                <a:spcAft>
                  <a:spcPts val="0"/>
                </a:spcAft>
                <a:buNone/>
              </a:pPr>
              <a:r>
                <a:rPr lang="es" sz="1500">
                  <a:solidFill>
                    <a:srgbClr val="0B5394"/>
                  </a:solidFill>
                  <a:latin typeface="Poppins"/>
                  <a:ea typeface="Poppins"/>
                  <a:cs typeface="Poppins"/>
                  <a:sym typeface="Poppins"/>
                </a:rPr>
                <a:t>La consejería es una oportunidad para cambiar la vida de una adolescente ¡Aprovechemos cada espacio para marcar la diferencia!</a:t>
              </a:r>
              <a:endParaRPr sz="1500">
                <a:solidFill>
                  <a:srgbClr val="0B5394"/>
                </a:solidFill>
                <a:latin typeface="Poppins"/>
                <a:ea typeface="Poppins"/>
                <a:cs typeface="Poppins"/>
                <a:sym typeface="Poppins"/>
              </a:endParaRPr>
            </a:p>
          </p:txBody>
        </p:sp>
        <p:sp>
          <p:nvSpPr>
            <p:cNvPr id="1265" name="Google Shape;1265;p56"/>
            <p:cNvSpPr/>
            <p:nvPr/>
          </p:nvSpPr>
          <p:spPr>
            <a:xfrm rot="10134117">
              <a:off x="7869073" y="-2953381"/>
              <a:ext cx="381841" cy="414264"/>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6" name="Google Shape;1266;p56"/>
          <p:cNvGrpSpPr/>
          <p:nvPr/>
        </p:nvGrpSpPr>
        <p:grpSpPr>
          <a:xfrm>
            <a:off x="2769013" y="2686422"/>
            <a:ext cx="1288800" cy="796814"/>
            <a:chOff x="3013200" y="2730891"/>
            <a:chExt cx="1288800" cy="796814"/>
          </a:xfrm>
        </p:grpSpPr>
        <p:sp>
          <p:nvSpPr>
            <p:cNvPr id="1267" name="Google Shape;1267;p56"/>
            <p:cNvSpPr/>
            <p:nvPr/>
          </p:nvSpPr>
          <p:spPr>
            <a:xfrm>
              <a:off x="3268723" y="2730905"/>
              <a:ext cx="796800" cy="79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6"/>
            <p:cNvSpPr txBox="1"/>
            <p:nvPr/>
          </p:nvSpPr>
          <p:spPr>
            <a:xfrm>
              <a:off x="3013200" y="2730891"/>
              <a:ext cx="1288800" cy="40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4000" b="1">
                  <a:solidFill>
                    <a:srgbClr val="0B8F92"/>
                  </a:solidFill>
                  <a:latin typeface="Poppins"/>
                  <a:ea typeface="Poppins"/>
                  <a:cs typeface="Poppins"/>
                  <a:sym typeface="Poppins"/>
                </a:rPr>
                <a:t>5</a:t>
              </a:r>
              <a:endParaRPr sz="4000">
                <a:solidFill>
                  <a:srgbClr val="0B8F92"/>
                </a:solidFill>
              </a:endParaRPr>
            </a:p>
          </p:txBody>
        </p:sp>
      </p:grpSp>
      <p:sp>
        <p:nvSpPr>
          <p:cNvPr id="1269" name="Google Shape;1269;p56">
            <a:hlinkClick r:id="" action="ppaction://hlinkshowjump?jump=previousslide"/>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70" name="Google Shape;1270;p56"/>
          <p:cNvPicPr preferRelativeResize="0"/>
          <p:nvPr/>
        </p:nvPicPr>
        <p:blipFill>
          <a:blip r:embed="rId6">
            <a:alphaModFix/>
          </a:blip>
          <a:stretch>
            <a:fillRect/>
          </a:stretch>
        </p:blipFill>
        <p:spPr>
          <a:xfrm>
            <a:off x="138957" y="2462775"/>
            <a:ext cx="145833" cy="218733"/>
          </a:xfrm>
          <a:prstGeom prst="rect">
            <a:avLst/>
          </a:prstGeom>
          <a:noFill/>
          <a:ln>
            <a:noFill/>
          </a:ln>
        </p:spPr>
      </p:pic>
      <p:sp>
        <p:nvSpPr>
          <p:cNvPr id="1271" name="Google Shape;1271;p56">
            <a:hlinkClick r:id="" action="ppaction://hlinkshowjump?jump=previousslide"/>
          </p:cNvPr>
          <p:cNvSpPr/>
          <p:nvPr/>
        </p:nvSpPr>
        <p:spPr>
          <a:xfrm rot="5400000">
            <a:off x="-99975" y="2262150"/>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272" name="Google Shape;1272;p56">
            <a:hlinkClick r:id="" action="ppaction://hlinkshowjump?jump=previousslide"/>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73" name="Google Shape;1273;p56"/>
          <p:cNvPicPr preferRelativeResize="0"/>
          <p:nvPr/>
        </p:nvPicPr>
        <p:blipFill>
          <a:blip r:embed="rId6">
            <a:alphaModFix/>
          </a:blip>
          <a:stretch>
            <a:fillRect/>
          </a:stretch>
        </p:blipFill>
        <p:spPr>
          <a:xfrm>
            <a:off x="108007" y="2462700"/>
            <a:ext cx="145833" cy="218733"/>
          </a:xfrm>
          <a:prstGeom prst="rect">
            <a:avLst/>
          </a:prstGeom>
          <a:noFill/>
          <a:ln>
            <a:noFill/>
          </a:ln>
        </p:spPr>
      </p:pic>
      <p:sp>
        <p:nvSpPr>
          <p:cNvPr id="1274" name="Google Shape;1274;p56">
            <a:hlinkClick r:id="" action="ppaction://hlinkshowjump?jump=nextslide"/>
          </p:cNvPr>
          <p:cNvSpPr/>
          <p:nvPr/>
        </p:nvSpPr>
        <p:spPr>
          <a:xfrm rot="-5400000">
            <a:off x="8763038" y="2271737"/>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275" name="Google Shape;1275;p56">
            <a:hlinkClick r:id="" action="ppaction://hlinkshowjump?jump=nextslide"/>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76" name="Google Shape;1276;p56"/>
          <p:cNvPicPr preferRelativeResize="0"/>
          <p:nvPr/>
        </p:nvPicPr>
        <p:blipFill>
          <a:blip r:embed="rId6">
            <a:alphaModFix/>
          </a:blip>
          <a:stretch>
            <a:fillRect/>
          </a:stretch>
        </p:blipFill>
        <p:spPr>
          <a:xfrm rot="10800000">
            <a:off x="8904523" y="2471654"/>
            <a:ext cx="145833" cy="218733"/>
          </a:xfrm>
          <a:prstGeom prst="rect">
            <a:avLst/>
          </a:prstGeom>
          <a:noFill/>
          <a:ln>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B8F92"/>
        </a:solidFill>
        <a:effectLst/>
      </p:bgPr>
    </p:bg>
    <p:spTree>
      <p:nvGrpSpPr>
        <p:cNvPr id="1" name="Shape 1280"/>
        <p:cNvGrpSpPr/>
        <p:nvPr/>
      </p:nvGrpSpPr>
      <p:grpSpPr>
        <a:xfrm>
          <a:off x="0" y="0"/>
          <a:ext cx="0" cy="0"/>
          <a:chOff x="0" y="0"/>
          <a:chExt cx="0" cy="0"/>
        </a:xfrm>
      </p:grpSpPr>
      <p:pic>
        <p:nvPicPr>
          <p:cNvPr id="1281" name="Google Shape;1281;p57"/>
          <p:cNvPicPr preferRelativeResize="0"/>
          <p:nvPr/>
        </p:nvPicPr>
        <p:blipFill>
          <a:blip r:embed="rId3">
            <a:alphaModFix amt="76000"/>
          </a:blip>
          <a:stretch>
            <a:fillRect/>
          </a:stretch>
        </p:blipFill>
        <p:spPr>
          <a:xfrm>
            <a:off x="284800" y="832200"/>
            <a:ext cx="3716251" cy="3179500"/>
          </a:xfrm>
          <a:prstGeom prst="rect">
            <a:avLst/>
          </a:prstGeom>
          <a:noFill/>
          <a:ln>
            <a:noFill/>
          </a:ln>
        </p:spPr>
      </p:pic>
      <p:sp>
        <p:nvSpPr>
          <p:cNvPr id="1282" name="Google Shape;1282;p57"/>
          <p:cNvSpPr txBox="1"/>
          <p:nvPr/>
        </p:nvSpPr>
        <p:spPr>
          <a:xfrm>
            <a:off x="3997875" y="546250"/>
            <a:ext cx="4238100" cy="6465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FFFFFF"/>
              </a:buClr>
              <a:buSzPts val="1500"/>
              <a:buFont typeface="Poppins"/>
              <a:buChar char="●"/>
            </a:pPr>
            <a:r>
              <a:rPr lang="es" sz="1500" b="1" dirty="0">
                <a:solidFill>
                  <a:srgbClr val="FFFFFF"/>
                </a:solidFill>
                <a:latin typeface="Poppins"/>
                <a:ea typeface="Poppins"/>
                <a:cs typeface="Poppins"/>
                <a:sym typeface="Poppins"/>
              </a:rPr>
              <a:t>Actitud positiva </a:t>
            </a:r>
            <a:r>
              <a:rPr lang="es" sz="1500" dirty="0">
                <a:solidFill>
                  <a:srgbClr val="FFFFFF"/>
                </a:solidFill>
                <a:latin typeface="Poppins"/>
                <a:ea typeface="Poppins"/>
                <a:cs typeface="Poppins"/>
                <a:sym typeface="Poppins"/>
              </a:rPr>
              <a:t>y de logro, con creatividad y empatía.</a:t>
            </a:r>
            <a:endParaRPr sz="1500" dirty="0">
              <a:solidFill>
                <a:srgbClr val="FFFFFF"/>
              </a:solidFill>
              <a:latin typeface="Poppins"/>
              <a:ea typeface="Poppins"/>
              <a:cs typeface="Poppins"/>
              <a:sym typeface="Poppins"/>
            </a:endParaRPr>
          </a:p>
        </p:txBody>
      </p:sp>
      <p:sp>
        <p:nvSpPr>
          <p:cNvPr id="1283" name="Google Shape;1283;p57"/>
          <p:cNvSpPr txBox="1"/>
          <p:nvPr/>
        </p:nvSpPr>
        <p:spPr>
          <a:xfrm>
            <a:off x="4001050" y="2209600"/>
            <a:ext cx="4238100" cy="8772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FFFFFF"/>
              </a:buClr>
              <a:buSzPts val="1500"/>
              <a:buFont typeface="Poppins"/>
              <a:buChar char="●"/>
            </a:pPr>
            <a:r>
              <a:rPr lang="es" sz="1500" b="1" dirty="0">
                <a:solidFill>
                  <a:srgbClr val="FFFFFF"/>
                </a:solidFill>
                <a:latin typeface="Poppins"/>
                <a:ea typeface="Poppins"/>
                <a:cs typeface="Poppins"/>
                <a:sym typeface="Poppins"/>
              </a:rPr>
              <a:t>Flexibilidad: </a:t>
            </a:r>
            <a:r>
              <a:rPr lang="es" sz="1500" dirty="0">
                <a:solidFill>
                  <a:srgbClr val="FFFFFF"/>
                </a:solidFill>
                <a:latin typeface="Poppins"/>
                <a:ea typeface="Poppins"/>
                <a:cs typeface="Poppins"/>
                <a:sym typeface="Poppins"/>
              </a:rPr>
              <a:t>disponibilidad para trabajar en diversos horarios y modificar planes estructurados.</a:t>
            </a:r>
            <a:endParaRPr sz="1500" dirty="0">
              <a:solidFill>
                <a:srgbClr val="FFFFFF"/>
              </a:solidFill>
              <a:latin typeface="Poppins"/>
              <a:ea typeface="Poppins"/>
              <a:cs typeface="Poppins"/>
              <a:sym typeface="Poppins"/>
            </a:endParaRPr>
          </a:p>
        </p:txBody>
      </p:sp>
      <p:sp>
        <p:nvSpPr>
          <p:cNvPr id="1284" name="Google Shape;1284;p57"/>
          <p:cNvSpPr txBox="1"/>
          <p:nvPr/>
        </p:nvSpPr>
        <p:spPr>
          <a:xfrm>
            <a:off x="4001050" y="3098050"/>
            <a:ext cx="4238100" cy="6465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FFFFFF"/>
              </a:buClr>
              <a:buSzPts val="1500"/>
              <a:buFont typeface="Poppins"/>
              <a:buChar char="●"/>
            </a:pPr>
            <a:r>
              <a:rPr lang="es" sz="1500" dirty="0">
                <a:solidFill>
                  <a:srgbClr val="FFFFFF"/>
                </a:solidFill>
                <a:latin typeface="Poppins"/>
                <a:ea typeface="Poppins"/>
                <a:cs typeface="Poppins"/>
                <a:sym typeface="Poppins"/>
              </a:rPr>
              <a:t>Poner en práctica nuevas </a:t>
            </a:r>
            <a:r>
              <a:rPr lang="es" sz="1500" b="1" dirty="0">
                <a:solidFill>
                  <a:srgbClr val="FFFFFF"/>
                </a:solidFill>
                <a:latin typeface="Poppins"/>
                <a:ea typeface="Poppins"/>
                <a:cs typeface="Poppins"/>
                <a:sym typeface="Poppins"/>
              </a:rPr>
              <a:t>herramientas para comunicarnos.</a:t>
            </a:r>
            <a:endParaRPr sz="1500" b="1" dirty="0">
              <a:solidFill>
                <a:srgbClr val="FFFFFF"/>
              </a:solidFill>
              <a:latin typeface="Poppins"/>
              <a:ea typeface="Poppins"/>
              <a:cs typeface="Poppins"/>
              <a:sym typeface="Poppins"/>
            </a:endParaRPr>
          </a:p>
        </p:txBody>
      </p:sp>
      <p:sp>
        <p:nvSpPr>
          <p:cNvPr id="1285" name="Google Shape;1285;p57">
            <a:hlinkClick r:id="" action="ppaction://hlinkshowjump?jump=previousslide"/>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6" name="Google Shape;1286;p57"/>
          <p:cNvPicPr preferRelativeResize="0"/>
          <p:nvPr/>
        </p:nvPicPr>
        <p:blipFill>
          <a:blip r:embed="rId4">
            <a:alphaModFix/>
          </a:blip>
          <a:stretch>
            <a:fillRect/>
          </a:stretch>
        </p:blipFill>
        <p:spPr>
          <a:xfrm>
            <a:off x="138957" y="2462775"/>
            <a:ext cx="145833" cy="218733"/>
          </a:xfrm>
          <a:prstGeom prst="rect">
            <a:avLst/>
          </a:prstGeom>
          <a:noFill/>
          <a:ln>
            <a:noFill/>
          </a:ln>
        </p:spPr>
      </p:pic>
      <p:sp>
        <p:nvSpPr>
          <p:cNvPr id="1287" name="Google Shape;1287;p57">
            <a:hlinkClick r:id="" action="ppaction://hlinkshowjump?jump=previousslide"/>
          </p:cNvPr>
          <p:cNvSpPr/>
          <p:nvPr/>
        </p:nvSpPr>
        <p:spPr>
          <a:xfrm rot="5400000">
            <a:off x="-99975" y="2262150"/>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288" name="Google Shape;1288;p57">
            <a:hlinkClick r:id="" action="ppaction://hlinkshowjump?jump=previousslide"/>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9" name="Google Shape;1289;p57"/>
          <p:cNvPicPr preferRelativeResize="0"/>
          <p:nvPr/>
        </p:nvPicPr>
        <p:blipFill>
          <a:blip r:embed="rId4">
            <a:alphaModFix/>
          </a:blip>
          <a:stretch>
            <a:fillRect/>
          </a:stretch>
        </p:blipFill>
        <p:spPr>
          <a:xfrm>
            <a:off x="108007" y="2462700"/>
            <a:ext cx="145833" cy="218733"/>
          </a:xfrm>
          <a:prstGeom prst="rect">
            <a:avLst/>
          </a:prstGeom>
          <a:noFill/>
          <a:ln>
            <a:noFill/>
          </a:ln>
        </p:spPr>
      </p:pic>
      <p:sp>
        <p:nvSpPr>
          <p:cNvPr id="1290" name="Google Shape;1290;p57">
            <a:hlinkClick r:id="" action="ppaction://hlinkshowjump?jump=nextslide"/>
          </p:cNvPr>
          <p:cNvSpPr/>
          <p:nvPr/>
        </p:nvSpPr>
        <p:spPr>
          <a:xfrm rot="-5400000">
            <a:off x="8763038" y="2271737"/>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291" name="Google Shape;1291;p57">
            <a:hlinkClick r:id="" action="ppaction://hlinkshowjump?jump=nextslide"/>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92" name="Google Shape;1292;p57"/>
          <p:cNvPicPr preferRelativeResize="0"/>
          <p:nvPr/>
        </p:nvPicPr>
        <p:blipFill>
          <a:blip r:embed="rId4">
            <a:alphaModFix/>
          </a:blip>
          <a:stretch>
            <a:fillRect/>
          </a:stretch>
        </p:blipFill>
        <p:spPr>
          <a:xfrm rot="10800000">
            <a:off x="8904523" y="2471654"/>
            <a:ext cx="145833" cy="218733"/>
          </a:xfrm>
          <a:prstGeom prst="rect">
            <a:avLst/>
          </a:prstGeom>
          <a:noFill/>
          <a:ln>
            <a:noFill/>
          </a:ln>
        </p:spPr>
      </p:pic>
      <p:sp>
        <p:nvSpPr>
          <p:cNvPr id="1293" name="Google Shape;1293;p57"/>
          <p:cNvSpPr/>
          <p:nvPr/>
        </p:nvSpPr>
        <p:spPr>
          <a:xfrm>
            <a:off x="3674150" y="546250"/>
            <a:ext cx="299100" cy="3762600"/>
          </a:xfrm>
          <a:prstGeom prst="leftBrace">
            <a:avLst>
              <a:gd name="adj1" fmla="val 50000"/>
              <a:gd name="adj2" fmla="val 50000"/>
            </a:avLst>
          </a:prstGeom>
          <a:noFill/>
          <a:ln w="19050" cap="flat" cmpd="sng">
            <a:solidFill>
              <a:srgbClr val="91C73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94" name="Google Shape;1294;p57"/>
          <p:cNvPicPr preferRelativeResize="0"/>
          <p:nvPr/>
        </p:nvPicPr>
        <p:blipFill rotWithShape="1">
          <a:blip r:embed="rId5">
            <a:alphaModFix/>
          </a:blip>
          <a:srcRect l="69" r="79"/>
          <a:stretch/>
        </p:blipFill>
        <p:spPr>
          <a:xfrm>
            <a:off x="152400" y="4590444"/>
            <a:ext cx="8839194" cy="129670"/>
          </a:xfrm>
          <a:prstGeom prst="rect">
            <a:avLst/>
          </a:prstGeom>
          <a:noFill/>
          <a:ln>
            <a:noFill/>
          </a:ln>
        </p:spPr>
      </p:pic>
      <p:sp>
        <p:nvSpPr>
          <p:cNvPr id="1295" name="Google Shape;1295;p57"/>
          <p:cNvSpPr txBox="1"/>
          <p:nvPr/>
        </p:nvSpPr>
        <p:spPr>
          <a:xfrm>
            <a:off x="3968600" y="1414600"/>
            <a:ext cx="4238100" cy="6465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FFFFFF"/>
              </a:buClr>
              <a:buSzPts val="1500"/>
              <a:buFont typeface="Poppins"/>
              <a:buChar char="●"/>
            </a:pPr>
            <a:r>
              <a:rPr lang="es" sz="1500" b="1" dirty="0">
                <a:solidFill>
                  <a:srgbClr val="FFFFFF"/>
                </a:solidFill>
                <a:latin typeface="Poppins"/>
                <a:ea typeface="Poppins"/>
                <a:cs typeface="Poppins"/>
                <a:sym typeface="Poppins"/>
              </a:rPr>
              <a:t>Mente abierta </a:t>
            </a:r>
            <a:r>
              <a:rPr lang="es" sz="1500" dirty="0">
                <a:solidFill>
                  <a:srgbClr val="FFFFFF"/>
                </a:solidFill>
                <a:latin typeface="Poppins"/>
                <a:ea typeface="Poppins"/>
                <a:cs typeface="Poppins"/>
                <a:sym typeface="Poppins"/>
              </a:rPr>
              <a:t>y empática para brindar una atención sin prejuicios.</a:t>
            </a:r>
            <a:endParaRPr sz="1500" dirty="0">
              <a:solidFill>
                <a:srgbClr val="FFFFFF"/>
              </a:solidFill>
              <a:latin typeface="Poppins"/>
              <a:ea typeface="Poppins"/>
              <a:cs typeface="Poppins"/>
              <a:sym typeface="Poppins"/>
            </a:endParaRPr>
          </a:p>
        </p:txBody>
      </p:sp>
      <p:sp>
        <p:nvSpPr>
          <p:cNvPr id="1296" name="Google Shape;1296;p57"/>
          <p:cNvSpPr txBox="1"/>
          <p:nvPr/>
        </p:nvSpPr>
        <p:spPr>
          <a:xfrm>
            <a:off x="4001050" y="3744550"/>
            <a:ext cx="4238100" cy="6465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FFFFFF"/>
              </a:buClr>
              <a:buSzPts val="1500"/>
              <a:buFont typeface="Poppins"/>
              <a:buChar char="●"/>
            </a:pPr>
            <a:r>
              <a:rPr lang="es" sz="1500" dirty="0">
                <a:solidFill>
                  <a:srgbClr val="FFFFFF"/>
                </a:solidFill>
                <a:latin typeface="Poppins"/>
                <a:ea typeface="Poppins"/>
                <a:cs typeface="Poppins"/>
                <a:sym typeface="Poppins"/>
              </a:rPr>
              <a:t>Practicar la </a:t>
            </a:r>
            <a:r>
              <a:rPr lang="es" sz="1500" b="1" dirty="0">
                <a:solidFill>
                  <a:srgbClr val="FFFFFF"/>
                </a:solidFill>
                <a:latin typeface="Poppins"/>
                <a:ea typeface="Poppins"/>
                <a:cs typeface="Poppins"/>
                <a:sym typeface="Poppins"/>
              </a:rPr>
              <a:t>escucha activa </a:t>
            </a:r>
            <a:r>
              <a:rPr lang="es" sz="1500" dirty="0">
                <a:solidFill>
                  <a:srgbClr val="FFFFFF"/>
                </a:solidFill>
                <a:latin typeface="Poppins"/>
                <a:ea typeface="Poppins"/>
                <a:cs typeface="Poppins"/>
                <a:sym typeface="Poppins"/>
              </a:rPr>
              <a:t>con las adolescentes. </a:t>
            </a:r>
            <a:endParaRPr sz="1500" dirty="0">
              <a:solidFill>
                <a:srgbClr val="FFFFFF"/>
              </a:solidFill>
              <a:latin typeface="Poppins"/>
              <a:ea typeface="Poppins"/>
              <a:cs typeface="Poppins"/>
              <a:sym typeface="Poppins"/>
            </a:endParaRPr>
          </a:p>
        </p:txBody>
      </p:sp>
      <p:sp>
        <p:nvSpPr>
          <p:cNvPr id="1297" name="Google Shape;1297;p57"/>
          <p:cNvSpPr txBox="1"/>
          <p:nvPr/>
        </p:nvSpPr>
        <p:spPr>
          <a:xfrm>
            <a:off x="503300" y="1921638"/>
            <a:ext cx="2921400" cy="11499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s" sz="1900" b="1">
                <a:solidFill>
                  <a:srgbClr val="FFFFFF"/>
                </a:solidFill>
                <a:latin typeface="Century Gothic"/>
                <a:ea typeface="Century Gothic"/>
                <a:cs typeface="Century Gothic"/>
                <a:sym typeface="Century Gothic"/>
              </a:rPr>
              <a:t>Características del personal de salud que atiende adolescentes:</a:t>
            </a:r>
            <a:endParaRPr sz="1900">
              <a:solidFill>
                <a:srgbClr val="FFFFFF"/>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B8F92"/>
        </a:solidFill>
        <a:effectLst/>
      </p:bgPr>
    </p:bg>
    <p:spTree>
      <p:nvGrpSpPr>
        <p:cNvPr id="1" name="Shape 1301"/>
        <p:cNvGrpSpPr/>
        <p:nvPr/>
      </p:nvGrpSpPr>
      <p:grpSpPr>
        <a:xfrm>
          <a:off x="0" y="0"/>
          <a:ext cx="0" cy="0"/>
          <a:chOff x="0" y="0"/>
          <a:chExt cx="0" cy="0"/>
        </a:xfrm>
      </p:grpSpPr>
      <p:pic>
        <p:nvPicPr>
          <p:cNvPr id="1302" name="Google Shape;1302;p58"/>
          <p:cNvPicPr preferRelativeResize="0"/>
          <p:nvPr/>
        </p:nvPicPr>
        <p:blipFill>
          <a:blip r:embed="rId3">
            <a:alphaModFix amt="76000"/>
          </a:blip>
          <a:stretch>
            <a:fillRect/>
          </a:stretch>
        </p:blipFill>
        <p:spPr>
          <a:xfrm>
            <a:off x="390157" y="1009348"/>
            <a:ext cx="7448550" cy="4494975"/>
          </a:xfrm>
          <a:prstGeom prst="rect">
            <a:avLst/>
          </a:prstGeom>
          <a:noFill/>
          <a:ln>
            <a:noFill/>
          </a:ln>
        </p:spPr>
      </p:pic>
      <p:sp>
        <p:nvSpPr>
          <p:cNvPr id="1303" name="Google Shape;1303;p58"/>
          <p:cNvSpPr/>
          <p:nvPr/>
        </p:nvSpPr>
        <p:spPr>
          <a:xfrm>
            <a:off x="836872" y="1428107"/>
            <a:ext cx="7274400" cy="3317469"/>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8"/>
          <p:cNvSpPr txBox="1"/>
          <p:nvPr/>
        </p:nvSpPr>
        <p:spPr>
          <a:xfrm>
            <a:off x="1731307" y="2010355"/>
            <a:ext cx="6107400" cy="249296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50" b="1" dirty="0">
                <a:solidFill>
                  <a:schemeClr val="dk2"/>
                </a:solidFill>
                <a:latin typeface="Poppins"/>
                <a:ea typeface="Poppins"/>
                <a:cs typeface="Poppins"/>
                <a:sym typeface="Poppins"/>
              </a:rPr>
              <a:t>Existen dos métodos de </a:t>
            </a:r>
            <a:r>
              <a:rPr lang="es" sz="1250" b="1" dirty="0">
                <a:solidFill>
                  <a:srgbClr val="DE3D00"/>
                </a:solidFill>
                <a:latin typeface="Poppins"/>
                <a:ea typeface="Poppins"/>
                <a:cs typeface="Poppins"/>
                <a:sym typeface="Poppins"/>
              </a:rPr>
              <a:t>emergencia</a:t>
            </a:r>
            <a:r>
              <a:rPr lang="es" sz="1250" b="1" dirty="0">
                <a:solidFill>
                  <a:schemeClr val="dk2"/>
                </a:solidFill>
                <a:latin typeface="Poppins"/>
                <a:ea typeface="Poppins"/>
                <a:cs typeface="Poppins"/>
                <a:sym typeface="Poppins"/>
              </a:rPr>
              <a:t>:  </a:t>
            </a:r>
            <a:r>
              <a:rPr lang="es" sz="1250" dirty="0">
                <a:solidFill>
                  <a:schemeClr val="dk2"/>
                </a:solidFill>
                <a:latin typeface="Poppins"/>
                <a:ea typeface="Poppins"/>
                <a:cs typeface="Poppins"/>
                <a:sym typeface="Poppins"/>
              </a:rPr>
              <a:t>aplicación de Terapia con el Levonorgestrel 1.5mg o con tabletas anticonceptivas combinadas (método Yuzpe).</a:t>
            </a:r>
            <a:endParaRPr sz="1250" dirty="0">
              <a:solidFill>
                <a:schemeClr val="dk2"/>
              </a:solidFill>
              <a:latin typeface="Poppins"/>
              <a:ea typeface="Poppins"/>
              <a:cs typeface="Poppins"/>
              <a:sym typeface="Poppins"/>
            </a:endParaRPr>
          </a:p>
          <a:p>
            <a:pPr marL="0" lvl="0" indent="0" algn="l" rtl="0">
              <a:spcBef>
                <a:spcPts val="0"/>
              </a:spcBef>
              <a:spcAft>
                <a:spcPts val="0"/>
              </a:spcAft>
              <a:buNone/>
            </a:pPr>
            <a:endParaRPr sz="1250" dirty="0">
              <a:solidFill>
                <a:schemeClr val="dk2"/>
              </a:solidFill>
              <a:latin typeface="Poppins"/>
              <a:ea typeface="Poppins"/>
              <a:cs typeface="Poppins"/>
              <a:sym typeface="Poppins"/>
            </a:endParaRPr>
          </a:p>
          <a:p>
            <a:pPr marL="0" lvl="0" indent="0" algn="l" rtl="0">
              <a:spcBef>
                <a:spcPts val="0"/>
              </a:spcBef>
              <a:spcAft>
                <a:spcPts val="0"/>
              </a:spcAft>
              <a:buNone/>
            </a:pPr>
            <a:r>
              <a:rPr lang="es" sz="1250" dirty="0">
                <a:solidFill>
                  <a:schemeClr val="dk2"/>
                </a:solidFill>
                <a:latin typeface="Poppins"/>
                <a:ea typeface="Poppins"/>
                <a:cs typeface="Poppins"/>
                <a:sym typeface="Poppins"/>
              </a:rPr>
              <a:t>Las adolescentes lo pueden solicitar en el</a:t>
            </a:r>
            <a:r>
              <a:rPr lang="es" sz="1250" b="1" dirty="0">
                <a:solidFill>
                  <a:schemeClr val="dk2"/>
                </a:solidFill>
                <a:latin typeface="Poppins"/>
                <a:ea typeface="Poppins"/>
                <a:cs typeface="Poppins"/>
                <a:sym typeface="Poppins"/>
              </a:rPr>
              <a:t> área de emergencias y basado en el interés superior, no se puede negar la atención </a:t>
            </a:r>
            <a:r>
              <a:rPr lang="es" sz="1250" dirty="0">
                <a:solidFill>
                  <a:schemeClr val="dk2"/>
                </a:solidFill>
                <a:latin typeface="Poppins"/>
                <a:ea typeface="Poppins"/>
                <a:cs typeface="Poppins"/>
                <a:sym typeface="Poppins"/>
              </a:rPr>
              <a:t>a una menor de edad aunque no esté acompañada por una persona adulta. </a:t>
            </a:r>
            <a:endParaRPr sz="1250" dirty="0">
              <a:solidFill>
                <a:schemeClr val="dk2"/>
              </a:solidFill>
              <a:latin typeface="Poppins"/>
              <a:ea typeface="Poppins"/>
              <a:cs typeface="Poppins"/>
              <a:sym typeface="Poppins"/>
            </a:endParaRPr>
          </a:p>
          <a:p>
            <a:pPr marL="0" lvl="0" indent="0" algn="l" rtl="0">
              <a:spcBef>
                <a:spcPts val="0"/>
              </a:spcBef>
              <a:spcAft>
                <a:spcPts val="0"/>
              </a:spcAft>
              <a:buNone/>
            </a:pPr>
            <a:endParaRPr sz="1250" dirty="0">
              <a:solidFill>
                <a:schemeClr val="dk2"/>
              </a:solidFill>
              <a:latin typeface="Poppins"/>
              <a:ea typeface="Poppins"/>
              <a:cs typeface="Poppins"/>
              <a:sym typeface="Poppins"/>
            </a:endParaRPr>
          </a:p>
          <a:p>
            <a:pPr marL="0" lvl="0" indent="0" algn="l" rtl="0">
              <a:spcBef>
                <a:spcPts val="0"/>
              </a:spcBef>
              <a:spcAft>
                <a:spcPts val="0"/>
              </a:spcAft>
              <a:buNone/>
            </a:pPr>
            <a:endParaRPr sz="1250" dirty="0">
              <a:solidFill>
                <a:schemeClr val="dk2"/>
              </a:solidFill>
              <a:latin typeface="Poppins"/>
              <a:ea typeface="Poppins"/>
              <a:cs typeface="Poppins"/>
              <a:sym typeface="Poppins"/>
            </a:endParaRPr>
          </a:p>
          <a:p>
            <a:pPr marL="0" lvl="0" indent="0" algn="l" rtl="0">
              <a:spcBef>
                <a:spcPts val="0"/>
              </a:spcBef>
              <a:spcAft>
                <a:spcPts val="0"/>
              </a:spcAft>
              <a:buNone/>
            </a:pPr>
            <a:r>
              <a:rPr lang="es" sz="1250" b="1" dirty="0">
                <a:solidFill>
                  <a:schemeClr val="dk2"/>
                </a:solidFill>
                <a:latin typeface="Poppins"/>
                <a:ea typeface="Poppins"/>
                <a:cs typeface="Poppins"/>
                <a:sym typeface="Poppins"/>
              </a:rPr>
              <a:t>No debe utilizarse como un método de uso frecuente: </a:t>
            </a:r>
            <a:r>
              <a:rPr lang="es" sz="1250" dirty="0">
                <a:solidFill>
                  <a:schemeClr val="dk2"/>
                </a:solidFill>
                <a:latin typeface="Poppins"/>
                <a:ea typeface="Poppins"/>
                <a:cs typeface="Poppins"/>
                <a:sym typeface="Poppins"/>
              </a:rPr>
              <a:t>debe darse en situaciones de emergencia y acompañado de </a:t>
            </a:r>
            <a:r>
              <a:rPr lang="es" sz="1250" b="1" dirty="0">
                <a:solidFill>
                  <a:srgbClr val="DE3D00"/>
                </a:solidFill>
                <a:latin typeface="Poppins"/>
                <a:ea typeface="Poppins"/>
                <a:cs typeface="Poppins"/>
                <a:sym typeface="Poppins"/>
              </a:rPr>
              <a:t>consejería </a:t>
            </a:r>
            <a:r>
              <a:rPr lang="es" sz="1250" dirty="0">
                <a:solidFill>
                  <a:schemeClr val="dk2"/>
                </a:solidFill>
                <a:latin typeface="Poppins"/>
                <a:ea typeface="Poppins"/>
                <a:cs typeface="Poppins"/>
                <a:sym typeface="Poppins"/>
              </a:rPr>
              <a:t>y educación para que  adopte un método anticonceptivo regular.</a:t>
            </a:r>
            <a:endParaRPr sz="1600" dirty="0">
              <a:solidFill>
                <a:schemeClr val="dk2"/>
              </a:solidFill>
              <a:latin typeface="Poppins"/>
              <a:ea typeface="Poppins"/>
              <a:cs typeface="Poppins"/>
              <a:sym typeface="Poppins"/>
            </a:endParaRPr>
          </a:p>
        </p:txBody>
      </p:sp>
      <p:sp>
        <p:nvSpPr>
          <p:cNvPr id="1306" name="Google Shape;1306;p58">
            <a:hlinkClick r:id="" action="ppaction://hlinkshowjump?jump=previousslide"/>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7" name="Google Shape;1307;p58"/>
          <p:cNvPicPr preferRelativeResize="0"/>
          <p:nvPr/>
        </p:nvPicPr>
        <p:blipFill>
          <a:blip r:embed="rId4">
            <a:alphaModFix/>
          </a:blip>
          <a:stretch>
            <a:fillRect/>
          </a:stretch>
        </p:blipFill>
        <p:spPr>
          <a:xfrm>
            <a:off x="138957" y="2462775"/>
            <a:ext cx="145833" cy="218733"/>
          </a:xfrm>
          <a:prstGeom prst="rect">
            <a:avLst/>
          </a:prstGeom>
          <a:noFill/>
          <a:ln>
            <a:noFill/>
          </a:ln>
        </p:spPr>
      </p:pic>
      <p:sp>
        <p:nvSpPr>
          <p:cNvPr id="1308" name="Google Shape;1308;p58">
            <a:hlinkClick r:id="" action="ppaction://hlinkshowjump?jump=previousslide"/>
          </p:cNvPr>
          <p:cNvSpPr/>
          <p:nvPr/>
        </p:nvSpPr>
        <p:spPr>
          <a:xfrm rot="5400000">
            <a:off x="-99975" y="2262150"/>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309" name="Google Shape;1309;p58">
            <a:hlinkClick r:id="" action="ppaction://hlinkshowjump?jump=previousslide"/>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10" name="Google Shape;1310;p58"/>
          <p:cNvPicPr preferRelativeResize="0"/>
          <p:nvPr/>
        </p:nvPicPr>
        <p:blipFill>
          <a:blip r:embed="rId4">
            <a:alphaModFix/>
          </a:blip>
          <a:stretch>
            <a:fillRect/>
          </a:stretch>
        </p:blipFill>
        <p:spPr>
          <a:xfrm>
            <a:off x="108007" y="2462700"/>
            <a:ext cx="145833" cy="218733"/>
          </a:xfrm>
          <a:prstGeom prst="rect">
            <a:avLst/>
          </a:prstGeom>
          <a:noFill/>
          <a:ln>
            <a:noFill/>
          </a:ln>
        </p:spPr>
      </p:pic>
      <p:sp>
        <p:nvSpPr>
          <p:cNvPr id="1311" name="Google Shape;1311;p58">
            <a:hlinkClick r:id="" action="ppaction://hlinkshowjump?jump=nextslide"/>
          </p:cNvPr>
          <p:cNvSpPr/>
          <p:nvPr/>
        </p:nvSpPr>
        <p:spPr>
          <a:xfrm rot="-5400000">
            <a:off x="8763038" y="2271737"/>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312" name="Google Shape;1312;p58">
            <a:hlinkClick r:id="" action="ppaction://hlinkshowjump?jump=nextslide"/>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13" name="Google Shape;1313;p58"/>
          <p:cNvPicPr preferRelativeResize="0"/>
          <p:nvPr/>
        </p:nvPicPr>
        <p:blipFill>
          <a:blip r:embed="rId4">
            <a:alphaModFix/>
          </a:blip>
          <a:stretch>
            <a:fillRect/>
          </a:stretch>
        </p:blipFill>
        <p:spPr>
          <a:xfrm rot="10800000">
            <a:off x="8904523" y="2471654"/>
            <a:ext cx="145833" cy="218733"/>
          </a:xfrm>
          <a:prstGeom prst="rect">
            <a:avLst/>
          </a:prstGeom>
          <a:noFill/>
          <a:ln>
            <a:noFill/>
          </a:ln>
        </p:spPr>
      </p:pic>
      <p:pic>
        <p:nvPicPr>
          <p:cNvPr id="1314" name="Google Shape;1314;p58"/>
          <p:cNvPicPr preferRelativeResize="0"/>
          <p:nvPr/>
        </p:nvPicPr>
        <p:blipFill rotWithShape="1">
          <a:blip r:embed="rId5">
            <a:alphaModFix/>
          </a:blip>
          <a:srcRect l="69" r="79"/>
          <a:stretch/>
        </p:blipFill>
        <p:spPr>
          <a:xfrm>
            <a:off x="152400" y="4590444"/>
            <a:ext cx="8839194" cy="129670"/>
          </a:xfrm>
          <a:prstGeom prst="rect">
            <a:avLst/>
          </a:prstGeom>
          <a:noFill/>
          <a:ln>
            <a:noFill/>
          </a:ln>
        </p:spPr>
      </p:pic>
      <p:sp>
        <p:nvSpPr>
          <p:cNvPr id="1315" name="Google Shape;1315;p58"/>
          <p:cNvSpPr/>
          <p:nvPr/>
        </p:nvSpPr>
        <p:spPr>
          <a:xfrm>
            <a:off x="1005350" y="1532981"/>
            <a:ext cx="2338200" cy="323700"/>
          </a:xfrm>
          <a:prstGeom prst="roundRect">
            <a:avLst>
              <a:gd name="adj" fmla="val 50000"/>
            </a:avLst>
          </a:prstGeom>
          <a:solidFill>
            <a:srgbClr val="8FC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chemeClr val="lt1"/>
                </a:solidFill>
                <a:latin typeface="Poppins"/>
                <a:ea typeface="Poppins"/>
                <a:cs typeface="Poppins"/>
                <a:sym typeface="Poppins"/>
              </a:rPr>
              <a:t>¿Qué debemos saber?</a:t>
            </a:r>
            <a:endParaRPr dirty="0">
              <a:solidFill>
                <a:schemeClr val="lt1"/>
              </a:solidFill>
              <a:latin typeface="Poppins"/>
              <a:ea typeface="Poppins"/>
              <a:cs typeface="Poppins"/>
              <a:sym typeface="Poppins"/>
            </a:endParaRPr>
          </a:p>
        </p:txBody>
      </p:sp>
      <p:sp>
        <p:nvSpPr>
          <p:cNvPr id="1316" name="Google Shape;1316;p58"/>
          <p:cNvSpPr/>
          <p:nvPr/>
        </p:nvSpPr>
        <p:spPr>
          <a:xfrm rot="-8100000">
            <a:off x="1335850" y="2155422"/>
            <a:ext cx="180312" cy="180312"/>
          </a:xfrm>
          <a:prstGeom prst="rtTriangle">
            <a:avLst/>
          </a:prstGeom>
          <a:solidFill>
            <a:srgbClr val="91C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04E23"/>
              </a:solidFill>
            </a:endParaRPr>
          </a:p>
        </p:txBody>
      </p:sp>
      <p:sp>
        <p:nvSpPr>
          <p:cNvPr id="1317" name="Google Shape;1317;p58"/>
          <p:cNvSpPr/>
          <p:nvPr/>
        </p:nvSpPr>
        <p:spPr>
          <a:xfrm rot="-8100000">
            <a:off x="1291974" y="2941116"/>
            <a:ext cx="180312" cy="180312"/>
          </a:xfrm>
          <a:prstGeom prst="rtTriangle">
            <a:avLst/>
          </a:prstGeom>
          <a:solidFill>
            <a:srgbClr val="91C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04E23"/>
              </a:solidFill>
            </a:endParaRPr>
          </a:p>
        </p:txBody>
      </p:sp>
      <p:sp>
        <p:nvSpPr>
          <p:cNvPr id="1318" name="Google Shape;1318;p58"/>
          <p:cNvSpPr/>
          <p:nvPr/>
        </p:nvSpPr>
        <p:spPr>
          <a:xfrm rot="-8100000">
            <a:off x="1291975" y="3916213"/>
            <a:ext cx="180312" cy="180312"/>
          </a:xfrm>
          <a:prstGeom prst="rtTriangle">
            <a:avLst/>
          </a:prstGeom>
          <a:solidFill>
            <a:srgbClr val="91C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04E23"/>
              </a:solidFill>
            </a:endParaRPr>
          </a:p>
        </p:txBody>
      </p:sp>
      <p:sp>
        <p:nvSpPr>
          <p:cNvPr id="19" name="Google Shape;1325;p59"/>
          <p:cNvSpPr txBox="1"/>
          <p:nvPr/>
        </p:nvSpPr>
        <p:spPr>
          <a:xfrm>
            <a:off x="284790" y="161363"/>
            <a:ext cx="8552616" cy="1140282"/>
          </a:xfrm>
          <a:prstGeom prst="rect">
            <a:avLst/>
          </a:prstGeom>
          <a:noFill/>
          <a:ln>
            <a:noFill/>
          </a:ln>
        </p:spPr>
        <p:txBody>
          <a:bodyPr spcFirstLastPara="1" wrap="square" lIns="91425" tIns="91425" rIns="91425" bIns="91425" anchor="t" anchorCtr="0">
            <a:spAutoFit/>
          </a:bodyPr>
          <a:lstStyle/>
          <a:p>
            <a:pPr lvl="0" algn="ctr">
              <a:lnSpc>
                <a:spcPct val="115000"/>
              </a:lnSpc>
            </a:pPr>
            <a:r>
              <a:rPr lang="es-ES" sz="1800" b="1" dirty="0">
                <a:solidFill>
                  <a:srgbClr val="FFFFFF"/>
                </a:solidFill>
                <a:latin typeface="Poppins"/>
                <a:ea typeface="Poppins"/>
                <a:cs typeface="Poppins"/>
                <a:sym typeface="Poppins"/>
              </a:rPr>
              <a:t> Lineamiento para la Prescripción de la Anticoncepción de </a:t>
            </a:r>
            <a:r>
              <a:rPr lang="es-ES" sz="1800" b="1" dirty="0" smtClean="0">
                <a:solidFill>
                  <a:srgbClr val="FFFFFF"/>
                </a:solidFill>
                <a:latin typeface="Poppins"/>
                <a:ea typeface="Poppins"/>
                <a:cs typeface="Poppins"/>
                <a:sym typeface="Poppins"/>
              </a:rPr>
              <a:t>Emergencia en todos los niveles de Atención de la CCSS-  </a:t>
            </a:r>
            <a:r>
              <a:rPr lang="es-ES" sz="1800" b="1" dirty="0">
                <a:solidFill>
                  <a:srgbClr val="FFFFFF"/>
                </a:solidFill>
                <a:latin typeface="Poppins"/>
                <a:ea typeface="Poppins"/>
                <a:cs typeface="Poppins"/>
                <a:sym typeface="Poppins"/>
              </a:rPr>
              <a:t>L.GM.DDSS.AAIP.PSM.051120</a:t>
            </a:r>
            <a:endParaRPr sz="1800" dirty="0">
              <a:solidFill>
                <a:srgbClr val="FFFFFF"/>
              </a:solidFill>
              <a:latin typeface="Poppins"/>
              <a:ea typeface="Poppins"/>
              <a:cs typeface="Poppins"/>
              <a:sym typeface="Poppin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B8F92"/>
        </a:solidFill>
        <a:effectLst/>
      </p:bgPr>
    </p:bg>
    <p:spTree>
      <p:nvGrpSpPr>
        <p:cNvPr id="1" name="Shape 1322"/>
        <p:cNvGrpSpPr/>
        <p:nvPr/>
      </p:nvGrpSpPr>
      <p:grpSpPr>
        <a:xfrm>
          <a:off x="0" y="0"/>
          <a:ext cx="0" cy="0"/>
          <a:chOff x="0" y="0"/>
          <a:chExt cx="0" cy="0"/>
        </a:xfrm>
      </p:grpSpPr>
      <p:pic>
        <p:nvPicPr>
          <p:cNvPr id="1323" name="Google Shape;1323;p59"/>
          <p:cNvPicPr preferRelativeResize="0"/>
          <p:nvPr/>
        </p:nvPicPr>
        <p:blipFill>
          <a:blip r:embed="rId3">
            <a:alphaModFix amt="76000"/>
          </a:blip>
          <a:stretch>
            <a:fillRect/>
          </a:stretch>
        </p:blipFill>
        <p:spPr>
          <a:xfrm rot="10800000">
            <a:off x="1562138" y="849894"/>
            <a:ext cx="7448550" cy="4494975"/>
          </a:xfrm>
          <a:prstGeom prst="rect">
            <a:avLst/>
          </a:prstGeom>
          <a:noFill/>
          <a:ln>
            <a:noFill/>
          </a:ln>
        </p:spPr>
      </p:pic>
      <p:sp>
        <p:nvSpPr>
          <p:cNvPr id="1324" name="Google Shape;1324;p59"/>
          <p:cNvSpPr/>
          <p:nvPr/>
        </p:nvSpPr>
        <p:spPr>
          <a:xfrm>
            <a:off x="848625" y="1308950"/>
            <a:ext cx="7274400" cy="3399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9"/>
          <p:cNvSpPr txBox="1"/>
          <p:nvPr/>
        </p:nvSpPr>
        <p:spPr>
          <a:xfrm>
            <a:off x="295689" y="235437"/>
            <a:ext cx="8552616" cy="1140282"/>
          </a:xfrm>
          <a:prstGeom prst="rect">
            <a:avLst/>
          </a:prstGeom>
          <a:noFill/>
          <a:ln>
            <a:noFill/>
          </a:ln>
        </p:spPr>
        <p:txBody>
          <a:bodyPr spcFirstLastPara="1" wrap="square" lIns="91425" tIns="91425" rIns="91425" bIns="91425" anchor="t" anchorCtr="0">
            <a:spAutoFit/>
          </a:bodyPr>
          <a:lstStyle/>
          <a:p>
            <a:pPr lvl="0" algn="ctr">
              <a:lnSpc>
                <a:spcPct val="115000"/>
              </a:lnSpc>
            </a:pPr>
            <a:r>
              <a:rPr lang="es-ES" sz="1800" b="1" dirty="0">
                <a:solidFill>
                  <a:srgbClr val="FFFFFF"/>
                </a:solidFill>
                <a:latin typeface="Poppins"/>
                <a:ea typeface="Poppins"/>
                <a:cs typeface="Poppins"/>
                <a:sym typeface="Poppins"/>
              </a:rPr>
              <a:t>Lineamiento para la Prescripción de la Anticoncepción de Emergencia en todos los niveles de Atención de la CCSS-  L.GM.DDSS.AAIP.PSM.051120</a:t>
            </a:r>
            <a:endParaRPr lang="es-ES" sz="1800" dirty="0">
              <a:solidFill>
                <a:srgbClr val="FFFFFF"/>
              </a:solidFill>
              <a:latin typeface="Poppins"/>
              <a:ea typeface="Poppins"/>
              <a:cs typeface="Poppins"/>
              <a:sym typeface="Poppins"/>
            </a:endParaRPr>
          </a:p>
        </p:txBody>
      </p:sp>
      <p:sp>
        <p:nvSpPr>
          <p:cNvPr id="1326" name="Google Shape;1326;p59">
            <a:hlinkClick r:id="" action="ppaction://hlinkshowjump?jump=previousslide"/>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27" name="Google Shape;1327;p59"/>
          <p:cNvPicPr preferRelativeResize="0"/>
          <p:nvPr/>
        </p:nvPicPr>
        <p:blipFill>
          <a:blip r:embed="rId4">
            <a:alphaModFix/>
          </a:blip>
          <a:stretch>
            <a:fillRect/>
          </a:stretch>
        </p:blipFill>
        <p:spPr>
          <a:xfrm>
            <a:off x="138957" y="2462775"/>
            <a:ext cx="145833" cy="218733"/>
          </a:xfrm>
          <a:prstGeom prst="rect">
            <a:avLst/>
          </a:prstGeom>
          <a:noFill/>
          <a:ln>
            <a:noFill/>
          </a:ln>
        </p:spPr>
      </p:pic>
      <p:sp>
        <p:nvSpPr>
          <p:cNvPr id="1328" name="Google Shape;1328;p59">
            <a:hlinkClick r:id="" action="ppaction://hlinkshowjump?jump=previousslide"/>
          </p:cNvPr>
          <p:cNvSpPr/>
          <p:nvPr/>
        </p:nvSpPr>
        <p:spPr>
          <a:xfrm rot="5400000">
            <a:off x="-99975" y="2262150"/>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329" name="Google Shape;1329;p59">
            <a:hlinkClick r:id="" action="ppaction://hlinkshowjump?jump=previousslide"/>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30" name="Google Shape;1330;p59"/>
          <p:cNvPicPr preferRelativeResize="0"/>
          <p:nvPr/>
        </p:nvPicPr>
        <p:blipFill>
          <a:blip r:embed="rId4">
            <a:alphaModFix/>
          </a:blip>
          <a:stretch>
            <a:fillRect/>
          </a:stretch>
        </p:blipFill>
        <p:spPr>
          <a:xfrm>
            <a:off x="108007" y="2462700"/>
            <a:ext cx="145833" cy="218733"/>
          </a:xfrm>
          <a:prstGeom prst="rect">
            <a:avLst/>
          </a:prstGeom>
          <a:noFill/>
          <a:ln>
            <a:noFill/>
          </a:ln>
        </p:spPr>
      </p:pic>
      <p:sp>
        <p:nvSpPr>
          <p:cNvPr id="1331" name="Google Shape;1331;p59">
            <a:hlinkClick r:id="" action="ppaction://hlinkshowjump?jump=nextslide"/>
          </p:cNvPr>
          <p:cNvSpPr/>
          <p:nvPr/>
        </p:nvSpPr>
        <p:spPr>
          <a:xfrm rot="-5400000">
            <a:off x="8763038" y="2271737"/>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332" name="Google Shape;1332;p59">
            <a:hlinkClick r:id="" action="ppaction://hlinkshowjump?jump=nextslide"/>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33" name="Google Shape;1333;p59"/>
          <p:cNvPicPr preferRelativeResize="0"/>
          <p:nvPr/>
        </p:nvPicPr>
        <p:blipFill>
          <a:blip r:embed="rId4">
            <a:alphaModFix/>
          </a:blip>
          <a:stretch>
            <a:fillRect/>
          </a:stretch>
        </p:blipFill>
        <p:spPr>
          <a:xfrm rot="10800000">
            <a:off x="8904523" y="2471654"/>
            <a:ext cx="145833" cy="218733"/>
          </a:xfrm>
          <a:prstGeom prst="rect">
            <a:avLst/>
          </a:prstGeom>
          <a:noFill/>
          <a:ln>
            <a:noFill/>
          </a:ln>
        </p:spPr>
      </p:pic>
      <p:pic>
        <p:nvPicPr>
          <p:cNvPr id="1334" name="Google Shape;1334;p59"/>
          <p:cNvPicPr preferRelativeResize="0"/>
          <p:nvPr/>
        </p:nvPicPr>
        <p:blipFill rotWithShape="1">
          <a:blip r:embed="rId5">
            <a:alphaModFix/>
          </a:blip>
          <a:srcRect l="69" r="79"/>
          <a:stretch/>
        </p:blipFill>
        <p:spPr>
          <a:xfrm>
            <a:off x="152400" y="4819044"/>
            <a:ext cx="8839194" cy="129670"/>
          </a:xfrm>
          <a:prstGeom prst="rect">
            <a:avLst/>
          </a:prstGeom>
          <a:noFill/>
          <a:ln>
            <a:noFill/>
          </a:ln>
        </p:spPr>
      </p:pic>
      <p:sp>
        <p:nvSpPr>
          <p:cNvPr id="1335" name="Google Shape;1335;p59"/>
          <p:cNvSpPr/>
          <p:nvPr/>
        </p:nvSpPr>
        <p:spPr>
          <a:xfrm>
            <a:off x="1099368" y="1491955"/>
            <a:ext cx="1900800" cy="323700"/>
          </a:xfrm>
          <a:prstGeom prst="roundRect">
            <a:avLst>
              <a:gd name="adj" fmla="val 50000"/>
            </a:avLst>
          </a:prstGeom>
          <a:solidFill>
            <a:srgbClr val="8FC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solidFill>
                  <a:schemeClr val="lt1"/>
                </a:solidFill>
                <a:latin typeface="Poppins"/>
                <a:ea typeface="Poppins"/>
                <a:cs typeface="Poppins"/>
                <a:sym typeface="Poppins"/>
              </a:rPr>
              <a:t>Al dar consejería:</a:t>
            </a:r>
            <a:endParaRPr>
              <a:solidFill>
                <a:schemeClr val="lt1"/>
              </a:solidFill>
              <a:latin typeface="Poppins"/>
              <a:ea typeface="Poppins"/>
              <a:cs typeface="Poppins"/>
              <a:sym typeface="Poppins"/>
            </a:endParaRPr>
          </a:p>
        </p:txBody>
      </p:sp>
      <p:sp>
        <p:nvSpPr>
          <p:cNvPr id="1336" name="Google Shape;1336;p59"/>
          <p:cNvSpPr txBox="1"/>
          <p:nvPr/>
        </p:nvSpPr>
        <p:spPr>
          <a:xfrm>
            <a:off x="1569900" y="1915000"/>
            <a:ext cx="6372600" cy="26217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None/>
            </a:pPr>
            <a:r>
              <a:rPr lang="es" sz="1250" b="1">
                <a:solidFill>
                  <a:schemeClr val="dk2"/>
                </a:solidFill>
                <a:latin typeface="Poppins"/>
                <a:ea typeface="Poppins"/>
                <a:cs typeface="Poppins"/>
                <a:sym typeface="Poppins"/>
              </a:rPr>
              <a:t>Indagar sobre posible violación sexual </a:t>
            </a:r>
            <a:r>
              <a:rPr lang="es" sz="1250">
                <a:solidFill>
                  <a:schemeClr val="dk2"/>
                </a:solidFill>
                <a:latin typeface="Poppins"/>
                <a:ea typeface="Poppins"/>
                <a:cs typeface="Poppins"/>
                <a:sym typeface="Poppins"/>
              </a:rPr>
              <a:t>y, en caso afirmativo, activar el </a:t>
            </a:r>
            <a:r>
              <a:rPr lang="es" sz="1250">
                <a:solidFill>
                  <a:srgbClr val="DE3D00"/>
                </a:solidFill>
                <a:latin typeface="Poppins"/>
                <a:ea typeface="Poppins"/>
                <a:cs typeface="Poppins"/>
                <a:sym typeface="Poppins"/>
              </a:rPr>
              <a:t>protocolo de atención integral</a:t>
            </a:r>
            <a:r>
              <a:rPr lang="es" sz="1250">
                <a:solidFill>
                  <a:schemeClr val="dk2"/>
                </a:solidFill>
                <a:latin typeface="Poppins"/>
                <a:ea typeface="Poppins"/>
                <a:cs typeface="Poppins"/>
                <a:sym typeface="Poppins"/>
              </a:rPr>
              <a:t> a víctimas. </a:t>
            </a:r>
            <a:endParaRPr sz="1250">
              <a:solidFill>
                <a:schemeClr val="dk2"/>
              </a:solidFill>
              <a:latin typeface="Poppins"/>
              <a:ea typeface="Poppins"/>
              <a:cs typeface="Poppins"/>
              <a:sym typeface="Poppins"/>
            </a:endParaRPr>
          </a:p>
          <a:p>
            <a:pPr marL="0" marR="0" lvl="0" indent="0" algn="just" rtl="0">
              <a:lnSpc>
                <a:spcPct val="100000"/>
              </a:lnSpc>
              <a:spcBef>
                <a:spcPts val="1000"/>
              </a:spcBef>
              <a:spcAft>
                <a:spcPts val="0"/>
              </a:spcAft>
              <a:buNone/>
            </a:pPr>
            <a:endParaRPr sz="1250">
              <a:solidFill>
                <a:schemeClr val="dk2"/>
              </a:solidFill>
              <a:latin typeface="Poppins"/>
              <a:ea typeface="Poppins"/>
              <a:cs typeface="Poppins"/>
              <a:sym typeface="Poppins"/>
            </a:endParaRPr>
          </a:p>
          <a:p>
            <a:pPr marL="0" marR="0" lvl="0" indent="0" algn="just" rtl="0">
              <a:lnSpc>
                <a:spcPct val="100000"/>
              </a:lnSpc>
              <a:spcBef>
                <a:spcPts val="1000"/>
              </a:spcBef>
              <a:spcAft>
                <a:spcPts val="0"/>
              </a:spcAft>
              <a:buNone/>
            </a:pPr>
            <a:r>
              <a:rPr lang="es" sz="1250" b="1">
                <a:solidFill>
                  <a:schemeClr val="dk2"/>
                </a:solidFill>
                <a:latin typeface="Poppins"/>
                <a:ea typeface="Poppins"/>
                <a:cs typeface="Poppins"/>
                <a:sym typeface="Poppins"/>
              </a:rPr>
              <a:t>Preguntar acerca del método anticonceptivo utilizado regularmente,</a:t>
            </a:r>
            <a:r>
              <a:rPr lang="es" sz="1250">
                <a:solidFill>
                  <a:schemeClr val="dk2"/>
                </a:solidFill>
                <a:latin typeface="Poppins"/>
                <a:ea typeface="Poppins"/>
                <a:cs typeface="Poppins"/>
                <a:sym typeface="Poppins"/>
              </a:rPr>
              <a:t> en caso de no tenerlo, </a:t>
            </a:r>
            <a:r>
              <a:rPr lang="es" sz="1250">
                <a:solidFill>
                  <a:srgbClr val="DE3D00"/>
                </a:solidFill>
                <a:latin typeface="Poppins"/>
                <a:ea typeface="Poppins"/>
                <a:cs typeface="Poppins"/>
                <a:sym typeface="Poppins"/>
              </a:rPr>
              <a:t>asesorar sobre un método anticonceptivo regular.  </a:t>
            </a:r>
            <a:endParaRPr sz="1250">
              <a:solidFill>
                <a:srgbClr val="DE3D00"/>
              </a:solidFill>
              <a:latin typeface="Poppins"/>
              <a:ea typeface="Poppins"/>
              <a:cs typeface="Poppins"/>
              <a:sym typeface="Poppins"/>
            </a:endParaRPr>
          </a:p>
          <a:p>
            <a:pPr marL="0" marR="0" lvl="0" indent="0" algn="just" rtl="0">
              <a:lnSpc>
                <a:spcPct val="100000"/>
              </a:lnSpc>
              <a:spcBef>
                <a:spcPts val="1000"/>
              </a:spcBef>
              <a:spcAft>
                <a:spcPts val="0"/>
              </a:spcAft>
              <a:buNone/>
            </a:pPr>
            <a:endParaRPr sz="1250">
              <a:solidFill>
                <a:schemeClr val="dk2"/>
              </a:solidFill>
              <a:latin typeface="Poppins"/>
              <a:ea typeface="Poppins"/>
              <a:cs typeface="Poppins"/>
              <a:sym typeface="Poppins"/>
            </a:endParaRPr>
          </a:p>
          <a:p>
            <a:pPr marL="0" marR="0" lvl="0" indent="0" algn="just" rtl="0">
              <a:lnSpc>
                <a:spcPct val="100000"/>
              </a:lnSpc>
              <a:spcBef>
                <a:spcPts val="1000"/>
              </a:spcBef>
              <a:spcAft>
                <a:spcPts val="1000"/>
              </a:spcAft>
              <a:buNone/>
            </a:pPr>
            <a:r>
              <a:rPr lang="es" sz="1250" b="1">
                <a:solidFill>
                  <a:schemeClr val="dk2"/>
                </a:solidFill>
                <a:latin typeface="Poppins"/>
                <a:ea typeface="Poppins"/>
                <a:cs typeface="Poppins"/>
                <a:sym typeface="Poppins"/>
              </a:rPr>
              <a:t>Indagar si es una usuaria con reincidencia</a:t>
            </a:r>
            <a:r>
              <a:rPr lang="es" sz="1250">
                <a:solidFill>
                  <a:schemeClr val="dk2"/>
                </a:solidFill>
                <a:latin typeface="Poppins"/>
                <a:ea typeface="Poppins"/>
                <a:cs typeface="Poppins"/>
                <a:sym typeface="Poppins"/>
              </a:rPr>
              <a:t> en la solicitud de anticoncepción de emergencia y, en caso afirmativo, se deberá realizar la consejería, la prescripción y emitir la referencia a consulta al EBAIS para facilitar la consulta integral de anticoncepción. </a:t>
            </a:r>
            <a:endParaRPr sz="1250">
              <a:solidFill>
                <a:schemeClr val="dk2"/>
              </a:solidFill>
              <a:latin typeface="Poppins"/>
              <a:ea typeface="Poppins"/>
              <a:cs typeface="Poppins"/>
              <a:sym typeface="Poppins"/>
            </a:endParaRPr>
          </a:p>
        </p:txBody>
      </p:sp>
      <p:sp>
        <p:nvSpPr>
          <p:cNvPr id="1337" name="Google Shape;1337;p59"/>
          <p:cNvSpPr/>
          <p:nvPr/>
        </p:nvSpPr>
        <p:spPr>
          <a:xfrm rot="-8100000">
            <a:off x="1222695" y="2025779"/>
            <a:ext cx="180312" cy="180312"/>
          </a:xfrm>
          <a:prstGeom prst="rtTriangle">
            <a:avLst/>
          </a:prstGeom>
          <a:solidFill>
            <a:srgbClr val="91C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04E23"/>
              </a:solidFill>
            </a:endParaRPr>
          </a:p>
        </p:txBody>
      </p:sp>
      <p:sp>
        <p:nvSpPr>
          <p:cNvPr id="1338" name="Google Shape;1338;p59"/>
          <p:cNvSpPr/>
          <p:nvPr/>
        </p:nvSpPr>
        <p:spPr>
          <a:xfrm rot="-8100000">
            <a:off x="1222695" y="2856740"/>
            <a:ext cx="180312" cy="180312"/>
          </a:xfrm>
          <a:prstGeom prst="rtTriangle">
            <a:avLst/>
          </a:prstGeom>
          <a:solidFill>
            <a:srgbClr val="91C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04E23"/>
              </a:solidFill>
            </a:endParaRPr>
          </a:p>
        </p:txBody>
      </p:sp>
      <p:sp>
        <p:nvSpPr>
          <p:cNvPr id="1339" name="Google Shape;1339;p59"/>
          <p:cNvSpPr/>
          <p:nvPr/>
        </p:nvSpPr>
        <p:spPr>
          <a:xfrm rot="-8100000">
            <a:off x="1222695" y="3677942"/>
            <a:ext cx="180312" cy="180312"/>
          </a:xfrm>
          <a:prstGeom prst="rtTriangle">
            <a:avLst/>
          </a:prstGeom>
          <a:solidFill>
            <a:srgbClr val="91C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04E23"/>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B8F92"/>
        </a:solidFill>
        <a:effectLst/>
      </p:bgPr>
    </p:bg>
    <p:spTree>
      <p:nvGrpSpPr>
        <p:cNvPr id="1" name="Shape 1343"/>
        <p:cNvGrpSpPr/>
        <p:nvPr/>
      </p:nvGrpSpPr>
      <p:grpSpPr>
        <a:xfrm>
          <a:off x="0" y="0"/>
          <a:ext cx="0" cy="0"/>
          <a:chOff x="0" y="0"/>
          <a:chExt cx="0" cy="0"/>
        </a:xfrm>
      </p:grpSpPr>
      <p:pic>
        <p:nvPicPr>
          <p:cNvPr id="1344" name="Google Shape;1344;p60"/>
          <p:cNvPicPr preferRelativeResize="0"/>
          <p:nvPr/>
        </p:nvPicPr>
        <p:blipFill>
          <a:blip r:embed="rId3">
            <a:alphaModFix amt="76000"/>
          </a:blip>
          <a:stretch>
            <a:fillRect/>
          </a:stretch>
        </p:blipFill>
        <p:spPr>
          <a:xfrm>
            <a:off x="818200" y="527400"/>
            <a:ext cx="7448550" cy="4494975"/>
          </a:xfrm>
          <a:prstGeom prst="rect">
            <a:avLst/>
          </a:prstGeom>
          <a:noFill/>
          <a:ln>
            <a:noFill/>
          </a:ln>
        </p:spPr>
      </p:pic>
      <p:sp>
        <p:nvSpPr>
          <p:cNvPr id="1345" name="Google Shape;1345;p60"/>
          <p:cNvSpPr/>
          <p:nvPr/>
        </p:nvSpPr>
        <p:spPr>
          <a:xfrm>
            <a:off x="847728" y="1328375"/>
            <a:ext cx="2106900" cy="1362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60"/>
          <p:cNvSpPr txBox="1"/>
          <p:nvPr/>
        </p:nvSpPr>
        <p:spPr>
          <a:xfrm>
            <a:off x="1482875" y="363075"/>
            <a:ext cx="6186000" cy="714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 sz="1600" b="1">
                <a:solidFill>
                  <a:schemeClr val="lt1"/>
                </a:solidFill>
                <a:latin typeface="Century Gothic"/>
                <a:ea typeface="Century Gothic"/>
                <a:cs typeface="Century Gothic"/>
                <a:sym typeface="Century Gothic"/>
              </a:rPr>
              <a:t>Características de una consejería en salud sexual y salud reproductiva con calidez y calidad</a:t>
            </a:r>
            <a:endParaRPr sz="1600" b="1">
              <a:solidFill>
                <a:schemeClr val="lt1"/>
              </a:solidFill>
              <a:latin typeface="Century Gothic"/>
              <a:ea typeface="Century Gothic"/>
              <a:cs typeface="Century Gothic"/>
              <a:sym typeface="Century Gothic"/>
            </a:endParaRPr>
          </a:p>
        </p:txBody>
      </p:sp>
      <p:sp>
        <p:nvSpPr>
          <p:cNvPr id="1347" name="Google Shape;1347;p60"/>
          <p:cNvSpPr txBox="1"/>
          <p:nvPr/>
        </p:nvSpPr>
        <p:spPr>
          <a:xfrm>
            <a:off x="1467813" y="1395050"/>
            <a:ext cx="8667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100" b="1">
                <a:solidFill>
                  <a:srgbClr val="91C73E"/>
                </a:solidFill>
                <a:latin typeface="Poppins"/>
                <a:ea typeface="Poppins"/>
                <a:cs typeface="Poppins"/>
                <a:sym typeface="Poppins"/>
              </a:rPr>
              <a:t>1</a:t>
            </a:r>
            <a:endParaRPr sz="2100" b="1">
              <a:solidFill>
                <a:srgbClr val="91C73E"/>
              </a:solidFill>
              <a:latin typeface="Poppins"/>
              <a:ea typeface="Poppins"/>
              <a:cs typeface="Poppins"/>
              <a:sym typeface="Poppins"/>
            </a:endParaRPr>
          </a:p>
        </p:txBody>
      </p:sp>
      <p:sp>
        <p:nvSpPr>
          <p:cNvPr id="1348" name="Google Shape;1348;p60">
            <a:hlinkClick r:id="" action="ppaction://hlinkshowjump?jump=nextslide"/>
          </p:cNvPr>
          <p:cNvSpPr/>
          <p:nvPr/>
        </p:nvSpPr>
        <p:spPr>
          <a:xfrm rot="-5400000">
            <a:off x="8763038" y="2271737"/>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349" name="Google Shape;1349;p60">
            <a:hlinkClick r:id="" action="ppaction://hlinkshowjump?jump=nextslide"/>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50" name="Google Shape;1350;p60"/>
          <p:cNvPicPr preferRelativeResize="0"/>
          <p:nvPr/>
        </p:nvPicPr>
        <p:blipFill>
          <a:blip r:embed="rId4">
            <a:alphaModFix/>
          </a:blip>
          <a:stretch>
            <a:fillRect/>
          </a:stretch>
        </p:blipFill>
        <p:spPr>
          <a:xfrm rot="10800000">
            <a:off x="8904523" y="2471654"/>
            <a:ext cx="145833" cy="218733"/>
          </a:xfrm>
          <a:prstGeom prst="rect">
            <a:avLst/>
          </a:prstGeom>
          <a:noFill/>
          <a:ln>
            <a:noFill/>
          </a:ln>
        </p:spPr>
      </p:pic>
      <p:sp>
        <p:nvSpPr>
          <p:cNvPr id="1356" name="Google Shape;1356;p60"/>
          <p:cNvSpPr txBox="1"/>
          <p:nvPr/>
        </p:nvSpPr>
        <p:spPr>
          <a:xfrm>
            <a:off x="1120125" y="1809300"/>
            <a:ext cx="1562100" cy="1072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s" sz="1900">
                <a:solidFill>
                  <a:srgbClr val="666666"/>
                </a:solidFill>
                <a:latin typeface="Poppins"/>
                <a:ea typeface="Poppins"/>
                <a:cs typeface="Poppins"/>
                <a:sym typeface="Poppins"/>
              </a:rPr>
              <a:t>Espacio </a:t>
            </a:r>
            <a:br>
              <a:rPr lang="es" sz="1900">
                <a:solidFill>
                  <a:srgbClr val="666666"/>
                </a:solidFill>
                <a:latin typeface="Poppins"/>
                <a:ea typeface="Poppins"/>
                <a:cs typeface="Poppins"/>
                <a:sym typeface="Poppins"/>
              </a:rPr>
            </a:br>
            <a:r>
              <a:rPr lang="es" sz="1900">
                <a:solidFill>
                  <a:srgbClr val="666666"/>
                </a:solidFill>
                <a:latin typeface="Poppins"/>
                <a:ea typeface="Poppins"/>
                <a:cs typeface="Poppins"/>
                <a:sym typeface="Poppins"/>
              </a:rPr>
              <a:t>físico</a:t>
            </a:r>
            <a:endParaRPr sz="1900">
              <a:solidFill>
                <a:srgbClr val="666666"/>
              </a:solidFill>
              <a:latin typeface="Poppins"/>
              <a:ea typeface="Poppins"/>
              <a:cs typeface="Poppins"/>
              <a:sym typeface="Poppins"/>
            </a:endParaRPr>
          </a:p>
          <a:p>
            <a:pPr marL="0" lvl="0" indent="0" algn="l" rtl="0">
              <a:spcBef>
                <a:spcPts val="0"/>
              </a:spcBef>
              <a:spcAft>
                <a:spcPts val="0"/>
              </a:spcAft>
              <a:buNone/>
            </a:pPr>
            <a:endParaRPr/>
          </a:p>
        </p:txBody>
      </p:sp>
      <p:sp>
        <p:nvSpPr>
          <p:cNvPr id="1357" name="Google Shape;1357;p60"/>
          <p:cNvSpPr/>
          <p:nvPr/>
        </p:nvSpPr>
        <p:spPr>
          <a:xfrm>
            <a:off x="3492103" y="1339825"/>
            <a:ext cx="2106900" cy="1362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60"/>
          <p:cNvSpPr txBox="1"/>
          <p:nvPr/>
        </p:nvSpPr>
        <p:spPr>
          <a:xfrm>
            <a:off x="4112188" y="1406500"/>
            <a:ext cx="8667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100" b="1">
                <a:solidFill>
                  <a:srgbClr val="91C73E"/>
                </a:solidFill>
                <a:latin typeface="Poppins"/>
                <a:ea typeface="Poppins"/>
                <a:cs typeface="Poppins"/>
                <a:sym typeface="Poppins"/>
              </a:rPr>
              <a:t>2</a:t>
            </a:r>
            <a:endParaRPr sz="2100" b="1">
              <a:solidFill>
                <a:srgbClr val="91C73E"/>
              </a:solidFill>
              <a:latin typeface="Poppins"/>
              <a:ea typeface="Poppins"/>
              <a:cs typeface="Poppins"/>
              <a:sym typeface="Poppins"/>
            </a:endParaRPr>
          </a:p>
        </p:txBody>
      </p:sp>
      <p:sp>
        <p:nvSpPr>
          <p:cNvPr id="1359" name="Google Shape;1359;p60"/>
          <p:cNvSpPr txBox="1"/>
          <p:nvPr/>
        </p:nvSpPr>
        <p:spPr>
          <a:xfrm>
            <a:off x="3764500" y="1820750"/>
            <a:ext cx="1562100" cy="1072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 sz="1900">
                <a:solidFill>
                  <a:srgbClr val="666666"/>
                </a:solidFill>
                <a:latin typeface="Poppins"/>
                <a:ea typeface="Poppins"/>
                <a:cs typeface="Poppins"/>
                <a:sym typeface="Poppins"/>
              </a:rPr>
              <a:t>Escucha activa</a:t>
            </a:r>
            <a:endParaRPr sz="1900">
              <a:solidFill>
                <a:srgbClr val="666666"/>
              </a:solidFill>
              <a:latin typeface="Poppins"/>
              <a:ea typeface="Poppins"/>
              <a:cs typeface="Poppins"/>
              <a:sym typeface="Poppins"/>
            </a:endParaRPr>
          </a:p>
          <a:p>
            <a:pPr marL="0" lvl="0" indent="0" algn="l" rtl="0">
              <a:spcBef>
                <a:spcPts val="0"/>
              </a:spcBef>
              <a:spcAft>
                <a:spcPts val="0"/>
              </a:spcAft>
              <a:buNone/>
            </a:pPr>
            <a:endParaRPr/>
          </a:p>
        </p:txBody>
      </p:sp>
      <p:grpSp>
        <p:nvGrpSpPr>
          <p:cNvPr id="1360" name="Google Shape;1360;p60"/>
          <p:cNvGrpSpPr/>
          <p:nvPr/>
        </p:nvGrpSpPr>
        <p:grpSpPr>
          <a:xfrm>
            <a:off x="2954751" y="1881885"/>
            <a:ext cx="427538" cy="255000"/>
            <a:chOff x="2697576" y="1881885"/>
            <a:chExt cx="427538" cy="255000"/>
          </a:xfrm>
        </p:grpSpPr>
        <p:sp>
          <p:nvSpPr>
            <p:cNvPr id="1361" name="Google Shape;1361;p60"/>
            <p:cNvSpPr/>
            <p:nvPr/>
          </p:nvSpPr>
          <p:spPr>
            <a:xfrm rot="-8100000">
              <a:off x="2734920" y="1919229"/>
              <a:ext cx="180312" cy="180312"/>
            </a:xfrm>
            <a:prstGeom prst="rtTriangle">
              <a:avLst/>
            </a:prstGeom>
            <a:solidFill>
              <a:srgbClr val="AAE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04E23"/>
                </a:solidFill>
              </a:endParaRPr>
            </a:p>
          </p:txBody>
        </p:sp>
        <p:sp>
          <p:nvSpPr>
            <p:cNvPr id="1362" name="Google Shape;1362;p60"/>
            <p:cNvSpPr/>
            <p:nvPr/>
          </p:nvSpPr>
          <p:spPr>
            <a:xfrm rot="-8100000">
              <a:off x="2907458" y="1919229"/>
              <a:ext cx="180312" cy="180312"/>
            </a:xfrm>
            <a:prstGeom prst="rtTriangle">
              <a:avLst/>
            </a:prstGeom>
            <a:solidFill>
              <a:srgbClr val="AAE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04E23"/>
                </a:solidFill>
              </a:endParaRPr>
            </a:p>
          </p:txBody>
        </p:sp>
      </p:grpSp>
      <p:grpSp>
        <p:nvGrpSpPr>
          <p:cNvPr id="1363" name="Google Shape;1363;p60"/>
          <p:cNvGrpSpPr/>
          <p:nvPr/>
        </p:nvGrpSpPr>
        <p:grpSpPr>
          <a:xfrm>
            <a:off x="5599001" y="1893335"/>
            <a:ext cx="427538" cy="255000"/>
            <a:chOff x="2697576" y="1881885"/>
            <a:chExt cx="427538" cy="255000"/>
          </a:xfrm>
        </p:grpSpPr>
        <p:sp>
          <p:nvSpPr>
            <p:cNvPr id="1364" name="Google Shape;1364;p60"/>
            <p:cNvSpPr/>
            <p:nvPr/>
          </p:nvSpPr>
          <p:spPr>
            <a:xfrm rot="-8100000">
              <a:off x="2734920" y="1919229"/>
              <a:ext cx="180312" cy="180312"/>
            </a:xfrm>
            <a:prstGeom prst="rtTriangle">
              <a:avLst/>
            </a:prstGeom>
            <a:solidFill>
              <a:srgbClr val="AAE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04E23"/>
                </a:solidFill>
              </a:endParaRPr>
            </a:p>
          </p:txBody>
        </p:sp>
        <p:sp>
          <p:nvSpPr>
            <p:cNvPr id="1365" name="Google Shape;1365;p60"/>
            <p:cNvSpPr/>
            <p:nvPr/>
          </p:nvSpPr>
          <p:spPr>
            <a:xfrm rot="-8100000">
              <a:off x="2907458" y="1919229"/>
              <a:ext cx="180312" cy="180312"/>
            </a:xfrm>
            <a:prstGeom prst="rtTriangle">
              <a:avLst/>
            </a:prstGeom>
            <a:solidFill>
              <a:srgbClr val="AAE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04E23"/>
                </a:solidFill>
              </a:endParaRPr>
            </a:p>
          </p:txBody>
        </p:sp>
      </p:grpSp>
      <p:sp>
        <p:nvSpPr>
          <p:cNvPr id="1366" name="Google Shape;1366;p60"/>
          <p:cNvSpPr/>
          <p:nvPr/>
        </p:nvSpPr>
        <p:spPr>
          <a:xfrm>
            <a:off x="6149353" y="1339825"/>
            <a:ext cx="2106900" cy="1362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60"/>
          <p:cNvSpPr txBox="1"/>
          <p:nvPr/>
        </p:nvSpPr>
        <p:spPr>
          <a:xfrm>
            <a:off x="6769438" y="1406500"/>
            <a:ext cx="8667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100" b="1">
                <a:solidFill>
                  <a:srgbClr val="91C73E"/>
                </a:solidFill>
                <a:latin typeface="Poppins"/>
                <a:ea typeface="Poppins"/>
                <a:cs typeface="Poppins"/>
                <a:sym typeface="Poppins"/>
              </a:rPr>
              <a:t>3</a:t>
            </a:r>
            <a:endParaRPr sz="2100" b="1">
              <a:solidFill>
                <a:srgbClr val="91C73E"/>
              </a:solidFill>
              <a:latin typeface="Poppins"/>
              <a:ea typeface="Poppins"/>
              <a:cs typeface="Poppins"/>
              <a:sym typeface="Poppins"/>
            </a:endParaRPr>
          </a:p>
        </p:txBody>
      </p:sp>
      <p:sp>
        <p:nvSpPr>
          <p:cNvPr id="1368" name="Google Shape;1368;p60"/>
          <p:cNvSpPr txBox="1"/>
          <p:nvPr/>
        </p:nvSpPr>
        <p:spPr>
          <a:xfrm>
            <a:off x="6421750" y="1820750"/>
            <a:ext cx="1562100" cy="736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 sz="1900">
                <a:solidFill>
                  <a:srgbClr val="666666"/>
                </a:solidFill>
                <a:latin typeface="Poppins"/>
                <a:ea typeface="Poppins"/>
                <a:cs typeface="Poppins"/>
                <a:sym typeface="Poppins"/>
              </a:rPr>
              <a:t>Apertura</a:t>
            </a:r>
            <a:endParaRPr sz="1900">
              <a:solidFill>
                <a:srgbClr val="666666"/>
              </a:solidFill>
              <a:latin typeface="Poppins"/>
              <a:ea typeface="Poppins"/>
              <a:cs typeface="Poppins"/>
              <a:sym typeface="Poppins"/>
            </a:endParaRPr>
          </a:p>
          <a:p>
            <a:pPr marL="0" lvl="0" indent="0" algn="l" rtl="0">
              <a:spcBef>
                <a:spcPts val="0"/>
              </a:spcBef>
              <a:spcAft>
                <a:spcPts val="0"/>
              </a:spcAft>
              <a:buNone/>
            </a:pPr>
            <a:endParaRPr/>
          </a:p>
        </p:txBody>
      </p:sp>
      <p:sp>
        <p:nvSpPr>
          <p:cNvPr id="1369" name="Google Shape;1369;p60"/>
          <p:cNvSpPr/>
          <p:nvPr/>
        </p:nvSpPr>
        <p:spPr>
          <a:xfrm>
            <a:off x="837715" y="3166700"/>
            <a:ext cx="2106900" cy="1362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60"/>
          <p:cNvSpPr txBox="1"/>
          <p:nvPr/>
        </p:nvSpPr>
        <p:spPr>
          <a:xfrm>
            <a:off x="1457800" y="3233375"/>
            <a:ext cx="8667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100" b="1">
                <a:solidFill>
                  <a:srgbClr val="91C73E"/>
                </a:solidFill>
                <a:latin typeface="Poppins"/>
                <a:ea typeface="Poppins"/>
                <a:cs typeface="Poppins"/>
                <a:sym typeface="Poppins"/>
              </a:rPr>
              <a:t>4</a:t>
            </a:r>
            <a:endParaRPr sz="2100" b="1">
              <a:solidFill>
                <a:srgbClr val="91C73E"/>
              </a:solidFill>
              <a:latin typeface="Poppins"/>
              <a:ea typeface="Poppins"/>
              <a:cs typeface="Poppins"/>
              <a:sym typeface="Poppins"/>
            </a:endParaRPr>
          </a:p>
        </p:txBody>
      </p:sp>
      <p:sp>
        <p:nvSpPr>
          <p:cNvPr id="1371" name="Google Shape;1371;p60"/>
          <p:cNvSpPr txBox="1"/>
          <p:nvPr/>
        </p:nvSpPr>
        <p:spPr>
          <a:xfrm>
            <a:off x="1081551" y="3647625"/>
            <a:ext cx="1652100" cy="736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 sz="1900">
                <a:solidFill>
                  <a:srgbClr val="666666"/>
                </a:solidFill>
                <a:latin typeface="Poppins"/>
                <a:ea typeface="Poppins"/>
                <a:cs typeface="Poppins"/>
                <a:sym typeface="Poppins"/>
              </a:rPr>
              <a:t>Información</a:t>
            </a:r>
            <a:endParaRPr sz="1900">
              <a:solidFill>
                <a:srgbClr val="666666"/>
              </a:solidFill>
              <a:latin typeface="Poppins"/>
              <a:ea typeface="Poppins"/>
              <a:cs typeface="Poppins"/>
              <a:sym typeface="Poppins"/>
            </a:endParaRPr>
          </a:p>
          <a:p>
            <a:pPr marL="0" lvl="0" indent="0" algn="l" rtl="0">
              <a:spcBef>
                <a:spcPts val="0"/>
              </a:spcBef>
              <a:spcAft>
                <a:spcPts val="0"/>
              </a:spcAft>
              <a:buNone/>
            </a:pPr>
            <a:endParaRPr/>
          </a:p>
        </p:txBody>
      </p:sp>
      <p:sp>
        <p:nvSpPr>
          <p:cNvPr id="1372" name="Google Shape;1372;p60"/>
          <p:cNvSpPr/>
          <p:nvPr/>
        </p:nvSpPr>
        <p:spPr>
          <a:xfrm>
            <a:off x="3482090" y="3178150"/>
            <a:ext cx="2106900" cy="1362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60"/>
          <p:cNvSpPr txBox="1"/>
          <p:nvPr/>
        </p:nvSpPr>
        <p:spPr>
          <a:xfrm>
            <a:off x="4102175" y="3244825"/>
            <a:ext cx="8667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100" b="1">
                <a:solidFill>
                  <a:srgbClr val="91C73E"/>
                </a:solidFill>
                <a:latin typeface="Poppins"/>
                <a:ea typeface="Poppins"/>
                <a:cs typeface="Poppins"/>
                <a:sym typeface="Poppins"/>
              </a:rPr>
              <a:t>5</a:t>
            </a:r>
            <a:endParaRPr sz="2100" b="1">
              <a:solidFill>
                <a:srgbClr val="91C73E"/>
              </a:solidFill>
              <a:latin typeface="Poppins"/>
              <a:ea typeface="Poppins"/>
              <a:cs typeface="Poppins"/>
              <a:sym typeface="Poppins"/>
            </a:endParaRPr>
          </a:p>
        </p:txBody>
      </p:sp>
      <p:sp>
        <p:nvSpPr>
          <p:cNvPr id="1374" name="Google Shape;1374;p60"/>
          <p:cNvSpPr txBox="1"/>
          <p:nvPr/>
        </p:nvSpPr>
        <p:spPr>
          <a:xfrm>
            <a:off x="3754488" y="3659075"/>
            <a:ext cx="15621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900">
                <a:solidFill>
                  <a:srgbClr val="666666"/>
                </a:solidFill>
                <a:latin typeface="Poppins"/>
                <a:ea typeface="Poppins"/>
                <a:cs typeface="Poppins"/>
                <a:sym typeface="Poppins"/>
              </a:rPr>
              <a:t>Decisión</a:t>
            </a:r>
            <a:endParaRPr sz="1900">
              <a:solidFill>
                <a:srgbClr val="666666"/>
              </a:solidFill>
              <a:latin typeface="Poppins"/>
              <a:ea typeface="Poppins"/>
              <a:cs typeface="Poppins"/>
              <a:sym typeface="Poppins"/>
            </a:endParaRPr>
          </a:p>
          <a:p>
            <a:pPr marL="0" lvl="0" indent="0" algn="l" rtl="0">
              <a:spcBef>
                <a:spcPts val="0"/>
              </a:spcBef>
              <a:spcAft>
                <a:spcPts val="0"/>
              </a:spcAft>
              <a:buNone/>
            </a:pPr>
            <a:endParaRPr sz="1900">
              <a:solidFill>
                <a:srgbClr val="666666"/>
              </a:solidFill>
              <a:latin typeface="Poppins"/>
              <a:ea typeface="Poppins"/>
              <a:cs typeface="Poppins"/>
              <a:sym typeface="Poppins"/>
            </a:endParaRPr>
          </a:p>
        </p:txBody>
      </p:sp>
      <p:grpSp>
        <p:nvGrpSpPr>
          <p:cNvPr id="1375" name="Google Shape;1375;p60"/>
          <p:cNvGrpSpPr/>
          <p:nvPr/>
        </p:nvGrpSpPr>
        <p:grpSpPr>
          <a:xfrm>
            <a:off x="2944739" y="3720210"/>
            <a:ext cx="427538" cy="255000"/>
            <a:chOff x="2697576" y="1881885"/>
            <a:chExt cx="427538" cy="255000"/>
          </a:xfrm>
        </p:grpSpPr>
        <p:sp>
          <p:nvSpPr>
            <p:cNvPr id="1376" name="Google Shape;1376;p60"/>
            <p:cNvSpPr/>
            <p:nvPr/>
          </p:nvSpPr>
          <p:spPr>
            <a:xfrm rot="-8100000">
              <a:off x="2734920" y="1919229"/>
              <a:ext cx="180312" cy="180312"/>
            </a:xfrm>
            <a:prstGeom prst="rtTriangle">
              <a:avLst/>
            </a:prstGeom>
            <a:solidFill>
              <a:srgbClr val="AAE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04E23"/>
                </a:solidFill>
              </a:endParaRPr>
            </a:p>
          </p:txBody>
        </p:sp>
        <p:sp>
          <p:nvSpPr>
            <p:cNvPr id="1377" name="Google Shape;1377;p60"/>
            <p:cNvSpPr/>
            <p:nvPr/>
          </p:nvSpPr>
          <p:spPr>
            <a:xfrm rot="-8100000">
              <a:off x="2907458" y="1919229"/>
              <a:ext cx="180312" cy="180312"/>
            </a:xfrm>
            <a:prstGeom prst="rtTriangle">
              <a:avLst/>
            </a:prstGeom>
            <a:solidFill>
              <a:srgbClr val="AAE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04E23"/>
                </a:solidFill>
              </a:endParaRPr>
            </a:p>
          </p:txBody>
        </p:sp>
      </p:grpSp>
      <p:grpSp>
        <p:nvGrpSpPr>
          <p:cNvPr id="1378" name="Google Shape;1378;p60"/>
          <p:cNvGrpSpPr/>
          <p:nvPr/>
        </p:nvGrpSpPr>
        <p:grpSpPr>
          <a:xfrm>
            <a:off x="5588989" y="3731660"/>
            <a:ext cx="427538" cy="255000"/>
            <a:chOff x="2697576" y="1881885"/>
            <a:chExt cx="427538" cy="255000"/>
          </a:xfrm>
        </p:grpSpPr>
        <p:sp>
          <p:nvSpPr>
            <p:cNvPr id="1379" name="Google Shape;1379;p60"/>
            <p:cNvSpPr/>
            <p:nvPr/>
          </p:nvSpPr>
          <p:spPr>
            <a:xfrm rot="-8100000">
              <a:off x="2734920" y="1919229"/>
              <a:ext cx="180312" cy="180312"/>
            </a:xfrm>
            <a:prstGeom prst="rtTriangle">
              <a:avLst/>
            </a:prstGeom>
            <a:solidFill>
              <a:srgbClr val="AAE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04E23"/>
                </a:solidFill>
              </a:endParaRPr>
            </a:p>
          </p:txBody>
        </p:sp>
        <p:sp>
          <p:nvSpPr>
            <p:cNvPr id="1380" name="Google Shape;1380;p60"/>
            <p:cNvSpPr/>
            <p:nvPr/>
          </p:nvSpPr>
          <p:spPr>
            <a:xfrm rot="-8100000">
              <a:off x="2907458" y="1919229"/>
              <a:ext cx="180312" cy="180312"/>
            </a:xfrm>
            <a:prstGeom prst="rtTriangle">
              <a:avLst/>
            </a:prstGeom>
            <a:solidFill>
              <a:srgbClr val="AAE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04E23"/>
                </a:solidFill>
              </a:endParaRPr>
            </a:p>
          </p:txBody>
        </p:sp>
      </p:grpSp>
      <p:sp>
        <p:nvSpPr>
          <p:cNvPr id="1381" name="Google Shape;1381;p60"/>
          <p:cNvSpPr/>
          <p:nvPr/>
        </p:nvSpPr>
        <p:spPr>
          <a:xfrm>
            <a:off x="6139340" y="3178150"/>
            <a:ext cx="2106900" cy="1362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60"/>
          <p:cNvSpPr txBox="1"/>
          <p:nvPr/>
        </p:nvSpPr>
        <p:spPr>
          <a:xfrm>
            <a:off x="6759425" y="3244825"/>
            <a:ext cx="8667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100" b="1">
                <a:solidFill>
                  <a:srgbClr val="91C73E"/>
                </a:solidFill>
                <a:latin typeface="Poppins"/>
                <a:ea typeface="Poppins"/>
                <a:cs typeface="Poppins"/>
                <a:sym typeface="Poppins"/>
              </a:rPr>
              <a:t>6</a:t>
            </a:r>
            <a:endParaRPr sz="2100" b="1">
              <a:solidFill>
                <a:srgbClr val="91C73E"/>
              </a:solidFill>
              <a:latin typeface="Poppins"/>
              <a:ea typeface="Poppins"/>
              <a:cs typeface="Poppins"/>
              <a:sym typeface="Poppins"/>
            </a:endParaRPr>
          </a:p>
        </p:txBody>
      </p:sp>
      <p:sp>
        <p:nvSpPr>
          <p:cNvPr id="1383" name="Google Shape;1383;p60"/>
          <p:cNvSpPr txBox="1"/>
          <p:nvPr/>
        </p:nvSpPr>
        <p:spPr>
          <a:xfrm>
            <a:off x="6026550" y="3659075"/>
            <a:ext cx="2219700" cy="984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 sz="1900">
                <a:solidFill>
                  <a:srgbClr val="666666"/>
                </a:solidFill>
                <a:latin typeface="Poppins"/>
                <a:ea typeface="Poppins"/>
                <a:cs typeface="Poppins"/>
                <a:sym typeface="Poppins"/>
              </a:rPr>
              <a:t>Otras </a:t>
            </a:r>
            <a:r>
              <a:rPr lang="es">
                <a:solidFill>
                  <a:srgbClr val="666666"/>
                </a:solidFill>
                <a:latin typeface="Poppins"/>
                <a:ea typeface="Poppins"/>
                <a:cs typeface="Poppins"/>
                <a:sym typeface="Poppins"/>
              </a:rPr>
              <a:t>recomendaciones</a:t>
            </a:r>
            <a:endParaRPr>
              <a:solidFill>
                <a:srgbClr val="666666"/>
              </a:solidFill>
              <a:latin typeface="Poppins"/>
              <a:ea typeface="Poppins"/>
              <a:cs typeface="Poppins"/>
              <a:sym typeface="Poppins"/>
            </a:endParaRPr>
          </a:p>
          <a:p>
            <a:pPr marL="0" lvl="0" indent="0" algn="l" rtl="0">
              <a:spcBef>
                <a:spcPts val="0"/>
              </a:spcBef>
              <a:spcAft>
                <a:spcPts val="0"/>
              </a:spcAft>
              <a:buNone/>
            </a:pPr>
            <a:endParaRPr/>
          </a:p>
        </p:txBody>
      </p:sp>
      <p:grpSp>
        <p:nvGrpSpPr>
          <p:cNvPr id="1384" name="Google Shape;1384;p60"/>
          <p:cNvGrpSpPr/>
          <p:nvPr/>
        </p:nvGrpSpPr>
        <p:grpSpPr>
          <a:xfrm>
            <a:off x="8252776" y="1893335"/>
            <a:ext cx="427538" cy="255000"/>
            <a:chOff x="2697576" y="1881885"/>
            <a:chExt cx="427538" cy="255000"/>
          </a:xfrm>
        </p:grpSpPr>
        <p:sp>
          <p:nvSpPr>
            <p:cNvPr id="1385" name="Google Shape;1385;p60"/>
            <p:cNvSpPr/>
            <p:nvPr/>
          </p:nvSpPr>
          <p:spPr>
            <a:xfrm rot="-8100000">
              <a:off x="2734920" y="1919229"/>
              <a:ext cx="180312" cy="180312"/>
            </a:xfrm>
            <a:prstGeom prst="rtTriangle">
              <a:avLst/>
            </a:prstGeom>
            <a:solidFill>
              <a:srgbClr val="AAE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04E23"/>
                </a:solidFill>
              </a:endParaRPr>
            </a:p>
          </p:txBody>
        </p:sp>
        <p:sp>
          <p:nvSpPr>
            <p:cNvPr id="1386" name="Google Shape;1386;p60"/>
            <p:cNvSpPr/>
            <p:nvPr/>
          </p:nvSpPr>
          <p:spPr>
            <a:xfrm rot="-8100000">
              <a:off x="2907458" y="1919229"/>
              <a:ext cx="180312" cy="180312"/>
            </a:xfrm>
            <a:prstGeom prst="rtTriangle">
              <a:avLst/>
            </a:prstGeom>
            <a:solidFill>
              <a:srgbClr val="AAE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04E23"/>
                </a:solidFill>
              </a:endParaRPr>
            </a:p>
          </p:txBody>
        </p:sp>
      </p:grpSp>
      <p:grpSp>
        <p:nvGrpSpPr>
          <p:cNvPr id="1387" name="Google Shape;1387;p60"/>
          <p:cNvGrpSpPr/>
          <p:nvPr/>
        </p:nvGrpSpPr>
        <p:grpSpPr>
          <a:xfrm>
            <a:off x="272901" y="3720210"/>
            <a:ext cx="427538" cy="255000"/>
            <a:chOff x="2697576" y="1881885"/>
            <a:chExt cx="427538" cy="255000"/>
          </a:xfrm>
        </p:grpSpPr>
        <p:sp>
          <p:nvSpPr>
            <p:cNvPr id="1388" name="Google Shape;1388;p60"/>
            <p:cNvSpPr/>
            <p:nvPr/>
          </p:nvSpPr>
          <p:spPr>
            <a:xfrm rot="-8100000">
              <a:off x="2734920" y="1919229"/>
              <a:ext cx="180312" cy="180312"/>
            </a:xfrm>
            <a:prstGeom prst="rtTriangle">
              <a:avLst/>
            </a:prstGeom>
            <a:solidFill>
              <a:srgbClr val="AAE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04E23"/>
                </a:solidFill>
              </a:endParaRPr>
            </a:p>
          </p:txBody>
        </p:sp>
        <p:sp>
          <p:nvSpPr>
            <p:cNvPr id="1389" name="Google Shape;1389;p60"/>
            <p:cNvSpPr/>
            <p:nvPr/>
          </p:nvSpPr>
          <p:spPr>
            <a:xfrm rot="-8100000">
              <a:off x="2907458" y="1919229"/>
              <a:ext cx="180312" cy="180312"/>
            </a:xfrm>
            <a:prstGeom prst="rtTriangle">
              <a:avLst/>
            </a:prstGeom>
            <a:solidFill>
              <a:srgbClr val="AAE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04E23"/>
                </a:solidFill>
              </a:endParaRPr>
            </a:p>
          </p:txBody>
        </p:sp>
      </p:grpSp>
      <p:sp>
        <p:nvSpPr>
          <p:cNvPr id="48" name="Google Shape;1326;p59">
            <a:hlinkClick r:id="" action="ppaction://hlinkshowjump?jump=previousslide"/>
            <a:extLst>
              <a:ext uri="{FF2B5EF4-FFF2-40B4-BE49-F238E27FC236}">
                <a16:creationId xmlns="" xmlns:a16="http://schemas.microsoft.com/office/drawing/2014/main" id="{EEBD5C82-A59A-4F7E-907E-21A65E5D7470}"/>
              </a:ext>
            </a:extLst>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 name="Google Shape;1327;p59">
            <a:extLst>
              <a:ext uri="{FF2B5EF4-FFF2-40B4-BE49-F238E27FC236}">
                <a16:creationId xmlns="" xmlns:a16="http://schemas.microsoft.com/office/drawing/2014/main" id="{6FD7B31C-B240-4751-88A3-892E73E8912D}"/>
              </a:ext>
            </a:extLst>
          </p:cNvPr>
          <p:cNvPicPr preferRelativeResize="0"/>
          <p:nvPr/>
        </p:nvPicPr>
        <p:blipFill>
          <a:blip r:embed="rId4">
            <a:alphaModFix/>
          </a:blip>
          <a:stretch>
            <a:fillRect/>
          </a:stretch>
        </p:blipFill>
        <p:spPr>
          <a:xfrm>
            <a:off x="138957" y="2462775"/>
            <a:ext cx="145833" cy="218733"/>
          </a:xfrm>
          <a:prstGeom prst="rect">
            <a:avLst/>
          </a:prstGeom>
          <a:noFill/>
          <a:ln>
            <a:noFill/>
          </a:ln>
        </p:spPr>
      </p:pic>
      <p:sp>
        <p:nvSpPr>
          <p:cNvPr id="50" name="Google Shape;1328;p59">
            <a:hlinkClick r:id="" action="ppaction://hlinkshowjump?jump=previousslide"/>
            <a:extLst>
              <a:ext uri="{FF2B5EF4-FFF2-40B4-BE49-F238E27FC236}">
                <a16:creationId xmlns="" xmlns:a16="http://schemas.microsoft.com/office/drawing/2014/main" id="{45F2FB3A-C8FE-4CAB-A601-884276858601}"/>
              </a:ext>
            </a:extLst>
          </p:cNvPr>
          <p:cNvSpPr/>
          <p:nvPr/>
        </p:nvSpPr>
        <p:spPr>
          <a:xfrm rot="5400000">
            <a:off x="-99975" y="2262150"/>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51" name="Google Shape;1329;p59">
            <a:hlinkClick r:id="" action="ppaction://hlinkshowjump?jump=previousslide"/>
            <a:extLst>
              <a:ext uri="{FF2B5EF4-FFF2-40B4-BE49-F238E27FC236}">
                <a16:creationId xmlns="" xmlns:a16="http://schemas.microsoft.com/office/drawing/2014/main" id="{4293DD39-4EFA-4B1B-9036-BEFD49D5C980}"/>
              </a:ext>
            </a:extLst>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 name="Google Shape;1330;p59">
            <a:extLst>
              <a:ext uri="{FF2B5EF4-FFF2-40B4-BE49-F238E27FC236}">
                <a16:creationId xmlns="" xmlns:a16="http://schemas.microsoft.com/office/drawing/2014/main" id="{14FA30D2-0931-4C36-B5AF-786C42E4B98E}"/>
              </a:ext>
            </a:extLst>
          </p:cNvPr>
          <p:cNvPicPr preferRelativeResize="0"/>
          <p:nvPr/>
        </p:nvPicPr>
        <p:blipFill>
          <a:blip r:embed="rId4">
            <a:alphaModFix/>
          </a:blip>
          <a:stretch>
            <a:fillRect/>
          </a:stretch>
        </p:blipFill>
        <p:spPr>
          <a:xfrm>
            <a:off x="108007" y="2462700"/>
            <a:ext cx="145833" cy="218733"/>
          </a:xfrm>
          <a:prstGeom prst="rect">
            <a:avLst/>
          </a:prstGeom>
          <a:noFill/>
          <a:ln>
            <a:no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B8F92"/>
        </a:solidFill>
        <a:effectLst/>
      </p:bgPr>
    </p:bg>
    <p:spTree>
      <p:nvGrpSpPr>
        <p:cNvPr id="1" name="Shape 1393"/>
        <p:cNvGrpSpPr/>
        <p:nvPr/>
      </p:nvGrpSpPr>
      <p:grpSpPr>
        <a:xfrm>
          <a:off x="0" y="0"/>
          <a:ext cx="0" cy="0"/>
          <a:chOff x="0" y="0"/>
          <a:chExt cx="0" cy="0"/>
        </a:xfrm>
      </p:grpSpPr>
      <p:sp>
        <p:nvSpPr>
          <p:cNvPr id="1394" name="Google Shape;1394;p61"/>
          <p:cNvSpPr/>
          <p:nvPr/>
        </p:nvSpPr>
        <p:spPr>
          <a:xfrm>
            <a:off x="-85725" y="1332900"/>
            <a:ext cx="3295800" cy="503100"/>
          </a:xfrm>
          <a:prstGeom prst="homePlat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95" name="Google Shape;1395;p61"/>
          <p:cNvSpPr/>
          <p:nvPr/>
        </p:nvSpPr>
        <p:spPr>
          <a:xfrm>
            <a:off x="3057525" y="1332900"/>
            <a:ext cx="2714700" cy="503100"/>
          </a:xfrm>
          <a:prstGeom prst="chevron">
            <a:avLst>
              <a:gd name="adj" fmla="val 50000"/>
            </a:avLst>
          </a:prstGeom>
          <a:solidFill>
            <a:srgbClr val="0C5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1396" name="Google Shape;1396;p61"/>
          <p:cNvSpPr/>
          <p:nvPr/>
        </p:nvSpPr>
        <p:spPr>
          <a:xfrm>
            <a:off x="5627100" y="1332900"/>
            <a:ext cx="2618700" cy="503100"/>
          </a:xfrm>
          <a:prstGeom prst="chevron">
            <a:avLst>
              <a:gd name="adj" fmla="val 50000"/>
            </a:avLst>
          </a:prstGeom>
          <a:solidFill>
            <a:srgbClr val="0C5D5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3"/>
              </a:solidFill>
            </a:endParaRPr>
          </a:p>
        </p:txBody>
      </p:sp>
      <p:sp>
        <p:nvSpPr>
          <p:cNvPr id="1397" name="Google Shape;1397;p61"/>
          <p:cNvSpPr/>
          <p:nvPr/>
        </p:nvSpPr>
        <p:spPr>
          <a:xfrm>
            <a:off x="8100174" y="1332900"/>
            <a:ext cx="1482000" cy="503100"/>
          </a:xfrm>
          <a:prstGeom prst="chevron">
            <a:avLst>
              <a:gd name="adj" fmla="val 50000"/>
            </a:avLst>
          </a:prstGeom>
          <a:solidFill>
            <a:srgbClr val="0C5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61"/>
          <p:cNvSpPr txBox="1"/>
          <p:nvPr/>
        </p:nvSpPr>
        <p:spPr>
          <a:xfrm>
            <a:off x="1482875" y="363075"/>
            <a:ext cx="6186000" cy="714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 sz="1600" b="1">
                <a:solidFill>
                  <a:schemeClr val="lt1"/>
                </a:solidFill>
                <a:latin typeface="Century Gothic"/>
                <a:ea typeface="Century Gothic"/>
                <a:cs typeface="Century Gothic"/>
                <a:sym typeface="Century Gothic"/>
              </a:rPr>
              <a:t>Características de una consejería en salud sexual y salud reproductiva con calidez y calidad</a:t>
            </a:r>
            <a:endParaRPr sz="1600" b="1">
              <a:solidFill>
                <a:schemeClr val="lt1"/>
              </a:solidFill>
              <a:latin typeface="Century Gothic"/>
              <a:ea typeface="Century Gothic"/>
              <a:cs typeface="Century Gothic"/>
              <a:sym typeface="Century Gothic"/>
            </a:endParaRPr>
          </a:p>
        </p:txBody>
      </p:sp>
      <p:sp>
        <p:nvSpPr>
          <p:cNvPr id="1399" name="Google Shape;1399;p61">
            <a:hlinkClick r:id="" action="ppaction://hlinkshowjump?jump=nextslide"/>
          </p:cNvPr>
          <p:cNvSpPr/>
          <p:nvPr/>
        </p:nvSpPr>
        <p:spPr>
          <a:xfrm rot="-5400000">
            <a:off x="8763038" y="2271737"/>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400" name="Google Shape;1400;p61">
            <a:hlinkClick r:id="" action="ppaction://hlinkshowjump?jump=nextslide"/>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01" name="Google Shape;1401;p61"/>
          <p:cNvPicPr preferRelativeResize="0"/>
          <p:nvPr/>
        </p:nvPicPr>
        <p:blipFill>
          <a:blip r:embed="rId3">
            <a:alphaModFix/>
          </a:blip>
          <a:stretch>
            <a:fillRect/>
          </a:stretch>
        </p:blipFill>
        <p:spPr>
          <a:xfrm rot="10800000">
            <a:off x="8904523" y="2471654"/>
            <a:ext cx="145833" cy="218733"/>
          </a:xfrm>
          <a:prstGeom prst="rect">
            <a:avLst/>
          </a:prstGeom>
          <a:noFill/>
          <a:ln>
            <a:noFill/>
          </a:ln>
        </p:spPr>
      </p:pic>
      <p:sp>
        <p:nvSpPr>
          <p:cNvPr id="1407" name="Google Shape;1407;p61"/>
          <p:cNvSpPr txBox="1"/>
          <p:nvPr/>
        </p:nvSpPr>
        <p:spPr>
          <a:xfrm>
            <a:off x="902800" y="1406488"/>
            <a:ext cx="2252100" cy="630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 sz="1300">
                <a:solidFill>
                  <a:srgbClr val="666666"/>
                </a:solidFill>
                <a:latin typeface="Poppins"/>
                <a:ea typeface="Poppins"/>
                <a:cs typeface="Poppins"/>
                <a:sym typeface="Poppins"/>
              </a:rPr>
              <a:t>1. Espacio físico</a:t>
            </a:r>
            <a:endParaRPr sz="1300">
              <a:solidFill>
                <a:srgbClr val="666666"/>
              </a:solidFill>
              <a:latin typeface="Poppins"/>
              <a:ea typeface="Poppins"/>
              <a:cs typeface="Poppins"/>
              <a:sym typeface="Poppins"/>
            </a:endParaRPr>
          </a:p>
          <a:p>
            <a:pPr marL="0" lvl="0" indent="0" algn="l" rtl="0">
              <a:spcBef>
                <a:spcPts val="0"/>
              </a:spcBef>
              <a:spcAft>
                <a:spcPts val="0"/>
              </a:spcAft>
              <a:buNone/>
            </a:pPr>
            <a:endParaRPr/>
          </a:p>
        </p:txBody>
      </p:sp>
      <p:sp>
        <p:nvSpPr>
          <p:cNvPr id="1408" name="Google Shape;1408;p61"/>
          <p:cNvSpPr txBox="1"/>
          <p:nvPr/>
        </p:nvSpPr>
        <p:spPr>
          <a:xfrm>
            <a:off x="3256676" y="1334350"/>
            <a:ext cx="2252100" cy="736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s" sz="1300">
                <a:solidFill>
                  <a:schemeClr val="lt1"/>
                </a:solidFill>
                <a:latin typeface="Poppins"/>
                <a:ea typeface="Poppins"/>
                <a:cs typeface="Poppins"/>
                <a:sym typeface="Poppins"/>
              </a:rPr>
              <a:t>2. Escucha</a:t>
            </a:r>
            <a:r>
              <a:rPr lang="es" sz="1900">
                <a:solidFill>
                  <a:schemeClr val="lt1"/>
                </a:solidFill>
                <a:latin typeface="Poppins"/>
                <a:ea typeface="Poppins"/>
                <a:cs typeface="Poppins"/>
                <a:sym typeface="Poppins"/>
              </a:rPr>
              <a:t> </a:t>
            </a:r>
            <a:r>
              <a:rPr lang="es" sz="1300">
                <a:solidFill>
                  <a:schemeClr val="lt1"/>
                </a:solidFill>
                <a:latin typeface="Poppins"/>
                <a:ea typeface="Poppins"/>
                <a:cs typeface="Poppins"/>
                <a:sym typeface="Poppins"/>
              </a:rPr>
              <a:t>activa</a:t>
            </a:r>
            <a:endParaRPr sz="1900">
              <a:solidFill>
                <a:schemeClr val="lt1"/>
              </a:solidFill>
              <a:latin typeface="Poppins"/>
              <a:ea typeface="Poppins"/>
              <a:cs typeface="Poppins"/>
              <a:sym typeface="Poppins"/>
            </a:endParaRPr>
          </a:p>
          <a:p>
            <a:pPr marL="0" lvl="0" indent="0" algn="l" rtl="0">
              <a:spcBef>
                <a:spcPts val="0"/>
              </a:spcBef>
              <a:spcAft>
                <a:spcPts val="0"/>
              </a:spcAft>
              <a:buNone/>
            </a:pPr>
            <a:endParaRPr/>
          </a:p>
        </p:txBody>
      </p:sp>
      <p:sp>
        <p:nvSpPr>
          <p:cNvPr id="1409" name="Google Shape;1409;p61"/>
          <p:cNvSpPr txBox="1"/>
          <p:nvPr/>
        </p:nvSpPr>
        <p:spPr>
          <a:xfrm>
            <a:off x="5974075" y="1396975"/>
            <a:ext cx="2007900" cy="6303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s" sz="1300">
                <a:solidFill>
                  <a:schemeClr val="lt1"/>
                </a:solidFill>
                <a:latin typeface="Poppins"/>
                <a:ea typeface="Poppins"/>
                <a:cs typeface="Poppins"/>
                <a:sym typeface="Poppins"/>
              </a:rPr>
              <a:t>3. Apertura</a:t>
            </a:r>
            <a:endParaRPr sz="1900">
              <a:solidFill>
                <a:schemeClr val="lt1"/>
              </a:solidFill>
              <a:latin typeface="Poppins"/>
              <a:ea typeface="Poppins"/>
              <a:cs typeface="Poppins"/>
              <a:sym typeface="Poppins"/>
            </a:endParaRPr>
          </a:p>
          <a:p>
            <a:pPr marL="0" lvl="0" indent="0" algn="l" rtl="0">
              <a:spcBef>
                <a:spcPts val="0"/>
              </a:spcBef>
              <a:spcAft>
                <a:spcPts val="0"/>
              </a:spcAft>
              <a:buNone/>
            </a:pPr>
            <a:endParaRPr/>
          </a:p>
        </p:txBody>
      </p:sp>
      <p:sp>
        <p:nvSpPr>
          <p:cNvPr id="1410" name="Google Shape;1410;p61"/>
          <p:cNvSpPr/>
          <p:nvPr/>
        </p:nvSpPr>
        <p:spPr>
          <a:xfrm>
            <a:off x="1117325" y="2324100"/>
            <a:ext cx="6816900" cy="174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61"/>
          <p:cNvSpPr/>
          <p:nvPr/>
        </p:nvSpPr>
        <p:spPr>
          <a:xfrm>
            <a:off x="3154900" y="2497950"/>
            <a:ext cx="4389000" cy="1741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
                <a:solidFill>
                  <a:schemeClr val="dk1"/>
                </a:solidFill>
                <a:latin typeface="Poppins"/>
                <a:ea typeface="Poppins"/>
                <a:cs typeface="Poppins"/>
                <a:sym typeface="Poppins"/>
              </a:rPr>
              <a:t>Procure que el espacio físico sea </a:t>
            </a:r>
            <a:r>
              <a:rPr lang="es" b="1">
                <a:solidFill>
                  <a:schemeClr val="dk1"/>
                </a:solidFill>
                <a:latin typeface="Poppins"/>
                <a:ea typeface="Poppins"/>
                <a:cs typeface="Poppins"/>
                <a:sym typeface="Poppins"/>
              </a:rPr>
              <a:t>privado, diferenciado, confidencial y seguro</a:t>
            </a:r>
            <a:r>
              <a:rPr lang="es">
                <a:solidFill>
                  <a:schemeClr val="dk1"/>
                </a:solidFill>
                <a:latin typeface="Poppins"/>
                <a:ea typeface="Poppins"/>
                <a:cs typeface="Poppins"/>
                <a:sym typeface="Poppins"/>
              </a:rPr>
              <a:t>. Que la sala de espera sea cómoda y con ventilación adecuada, además de que haya un horario flexible.</a:t>
            </a:r>
            <a:endParaRPr>
              <a:solidFill>
                <a:schemeClr val="dk1"/>
              </a:solidFill>
              <a:latin typeface="Poppins"/>
              <a:ea typeface="Poppins"/>
              <a:cs typeface="Poppins"/>
              <a:sym typeface="Poppins"/>
            </a:endParaRPr>
          </a:p>
        </p:txBody>
      </p:sp>
      <p:pic>
        <p:nvPicPr>
          <p:cNvPr id="1412" name="Google Shape;1412;p61"/>
          <p:cNvPicPr preferRelativeResize="0"/>
          <p:nvPr/>
        </p:nvPicPr>
        <p:blipFill>
          <a:blip r:embed="rId4">
            <a:alphaModFix/>
          </a:blip>
          <a:stretch>
            <a:fillRect/>
          </a:stretch>
        </p:blipFill>
        <p:spPr>
          <a:xfrm>
            <a:off x="1482875" y="2451475"/>
            <a:ext cx="1219525" cy="1487050"/>
          </a:xfrm>
          <a:prstGeom prst="rect">
            <a:avLst/>
          </a:prstGeom>
          <a:noFill/>
          <a:ln>
            <a:noFill/>
          </a:ln>
        </p:spPr>
      </p:pic>
      <p:sp>
        <p:nvSpPr>
          <p:cNvPr id="26" name="Google Shape;105;p15">
            <a:hlinkClick r:id="" action="ppaction://hlinkshowjump?jump=previousslide"/>
            <a:extLst>
              <a:ext uri="{FF2B5EF4-FFF2-40B4-BE49-F238E27FC236}">
                <a16:creationId xmlns="" xmlns:a16="http://schemas.microsoft.com/office/drawing/2014/main" id="{56D9A1C6-9F72-43A2-9965-747AE0813448}"/>
              </a:ext>
            </a:extLst>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Google Shape;106;p15">
            <a:extLst>
              <a:ext uri="{FF2B5EF4-FFF2-40B4-BE49-F238E27FC236}">
                <a16:creationId xmlns="" xmlns:a16="http://schemas.microsoft.com/office/drawing/2014/main" id="{3CF4043A-60F6-45DB-B1B9-A06B5361450B}"/>
              </a:ext>
            </a:extLst>
          </p:cNvPr>
          <p:cNvPicPr preferRelativeResize="0"/>
          <p:nvPr/>
        </p:nvPicPr>
        <p:blipFill>
          <a:blip r:embed="rId3">
            <a:alphaModFix/>
          </a:blip>
          <a:stretch>
            <a:fillRect/>
          </a:stretch>
        </p:blipFill>
        <p:spPr>
          <a:xfrm>
            <a:off x="138957" y="2462775"/>
            <a:ext cx="145833" cy="218733"/>
          </a:xfrm>
          <a:prstGeom prst="rect">
            <a:avLst/>
          </a:prstGeom>
          <a:noFill/>
          <a:ln>
            <a:noFill/>
          </a:ln>
        </p:spPr>
      </p:pic>
      <p:sp>
        <p:nvSpPr>
          <p:cNvPr id="28" name="Google Shape;107;p15">
            <a:hlinkClick r:id="" action="ppaction://hlinkshowjump?jump=previousslide"/>
            <a:extLst>
              <a:ext uri="{FF2B5EF4-FFF2-40B4-BE49-F238E27FC236}">
                <a16:creationId xmlns="" xmlns:a16="http://schemas.microsoft.com/office/drawing/2014/main" id="{05A9D41A-E00E-4995-B7D1-5F156C7A8462}"/>
              </a:ext>
            </a:extLst>
          </p:cNvPr>
          <p:cNvSpPr/>
          <p:nvPr/>
        </p:nvSpPr>
        <p:spPr>
          <a:xfrm rot="5400000">
            <a:off x="-99975" y="2262150"/>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9" name="Google Shape;108;p15">
            <a:hlinkClick r:id="" action="ppaction://hlinkshowjump?jump=previousslide"/>
            <a:extLst>
              <a:ext uri="{FF2B5EF4-FFF2-40B4-BE49-F238E27FC236}">
                <a16:creationId xmlns="" xmlns:a16="http://schemas.microsoft.com/office/drawing/2014/main" id="{CF42D2C8-DAAA-450D-97AB-44F7F81BD141}"/>
              </a:ext>
            </a:extLst>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 name="Google Shape;109;p15">
            <a:hlinkClick r:id="" action="ppaction://hlinkshowjump?jump=previousslide"/>
            <a:extLst>
              <a:ext uri="{FF2B5EF4-FFF2-40B4-BE49-F238E27FC236}">
                <a16:creationId xmlns="" xmlns:a16="http://schemas.microsoft.com/office/drawing/2014/main" id="{58D8502F-6074-4441-A2A1-7BE9682618C9}"/>
              </a:ext>
            </a:extLst>
          </p:cNvPr>
          <p:cNvPicPr preferRelativeResize="0"/>
          <p:nvPr/>
        </p:nvPicPr>
        <p:blipFill>
          <a:blip r:embed="rId3">
            <a:alphaModFix/>
          </a:blip>
          <a:stretch>
            <a:fillRect/>
          </a:stretch>
        </p:blipFill>
        <p:spPr>
          <a:xfrm>
            <a:off x="108007" y="2462700"/>
            <a:ext cx="145833" cy="218733"/>
          </a:xfrm>
          <a:prstGeom prst="rect">
            <a:avLst/>
          </a:prstGeom>
          <a:noFill/>
          <a:ln>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B8F92"/>
        </a:solidFill>
        <a:effectLst/>
      </p:bgPr>
    </p:bg>
    <p:spTree>
      <p:nvGrpSpPr>
        <p:cNvPr id="1" name="Shape 1416"/>
        <p:cNvGrpSpPr/>
        <p:nvPr/>
      </p:nvGrpSpPr>
      <p:grpSpPr>
        <a:xfrm>
          <a:off x="0" y="0"/>
          <a:ext cx="0" cy="0"/>
          <a:chOff x="0" y="0"/>
          <a:chExt cx="0" cy="0"/>
        </a:xfrm>
      </p:grpSpPr>
      <p:sp>
        <p:nvSpPr>
          <p:cNvPr id="1417" name="Google Shape;1417;p62"/>
          <p:cNvSpPr/>
          <p:nvPr/>
        </p:nvSpPr>
        <p:spPr>
          <a:xfrm>
            <a:off x="-85725" y="1332900"/>
            <a:ext cx="3295800" cy="503100"/>
          </a:xfrm>
          <a:prstGeom prst="homePlate">
            <a:avLst>
              <a:gd name="adj" fmla="val 50000"/>
            </a:avLst>
          </a:prstGeom>
          <a:solidFill>
            <a:srgbClr val="0C5D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18" name="Google Shape;1418;p62"/>
          <p:cNvSpPr/>
          <p:nvPr/>
        </p:nvSpPr>
        <p:spPr>
          <a:xfrm>
            <a:off x="3057525" y="1332900"/>
            <a:ext cx="2714700" cy="503100"/>
          </a:xfrm>
          <a:prstGeom prst="chevron">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19" name="Google Shape;1419;p62"/>
          <p:cNvSpPr/>
          <p:nvPr/>
        </p:nvSpPr>
        <p:spPr>
          <a:xfrm>
            <a:off x="5627100" y="1332900"/>
            <a:ext cx="2618700" cy="503100"/>
          </a:xfrm>
          <a:prstGeom prst="chevron">
            <a:avLst>
              <a:gd name="adj" fmla="val 50000"/>
            </a:avLst>
          </a:prstGeom>
          <a:solidFill>
            <a:srgbClr val="0C5D5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3"/>
              </a:solidFill>
            </a:endParaRPr>
          </a:p>
        </p:txBody>
      </p:sp>
      <p:sp>
        <p:nvSpPr>
          <p:cNvPr id="1420" name="Google Shape;1420;p62"/>
          <p:cNvSpPr/>
          <p:nvPr/>
        </p:nvSpPr>
        <p:spPr>
          <a:xfrm>
            <a:off x="8100174" y="1332900"/>
            <a:ext cx="1482000" cy="503100"/>
          </a:xfrm>
          <a:prstGeom prst="chevron">
            <a:avLst>
              <a:gd name="adj" fmla="val 50000"/>
            </a:avLst>
          </a:prstGeom>
          <a:solidFill>
            <a:srgbClr val="0C5D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21" name="Google Shape;1421;p62"/>
          <p:cNvSpPr txBox="1"/>
          <p:nvPr/>
        </p:nvSpPr>
        <p:spPr>
          <a:xfrm>
            <a:off x="1482875" y="363075"/>
            <a:ext cx="6186000" cy="714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 sz="1600" b="1">
                <a:solidFill>
                  <a:schemeClr val="lt1"/>
                </a:solidFill>
                <a:latin typeface="Century Gothic"/>
                <a:ea typeface="Century Gothic"/>
                <a:cs typeface="Century Gothic"/>
                <a:sym typeface="Century Gothic"/>
              </a:rPr>
              <a:t>Características de una consejería en salud sexual y salud reproductiva con calidez y calidad</a:t>
            </a:r>
            <a:endParaRPr sz="1600" b="1">
              <a:solidFill>
                <a:schemeClr val="lt1"/>
              </a:solidFill>
              <a:latin typeface="Century Gothic"/>
              <a:ea typeface="Century Gothic"/>
              <a:cs typeface="Century Gothic"/>
              <a:sym typeface="Century Gothic"/>
            </a:endParaRPr>
          </a:p>
        </p:txBody>
      </p:sp>
      <p:sp>
        <p:nvSpPr>
          <p:cNvPr id="1422" name="Google Shape;1422;p62">
            <a:hlinkClick r:id="" action="ppaction://hlinkshowjump?jump=nextslide"/>
          </p:cNvPr>
          <p:cNvSpPr/>
          <p:nvPr/>
        </p:nvSpPr>
        <p:spPr>
          <a:xfrm rot="-5400000">
            <a:off x="8763038" y="2271737"/>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423" name="Google Shape;1423;p62">
            <a:hlinkClick r:id="" action="ppaction://hlinkshowjump?jump=nextslide"/>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24" name="Google Shape;1424;p62"/>
          <p:cNvPicPr preferRelativeResize="0"/>
          <p:nvPr/>
        </p:nvPicPr>
        <p:blipFill>
          <a:blip r:embed="rId3">
            <a:alphaModFix/>
          </a:blip>
          <a:stretch>
            <a:fillRect/>
          </a:stretch>
        </p:blipFill>
        <p:spPr>
          <a:xfrm rot="10800000">
            <a:off x="8904523" y="2471654"/>
            <a:ext cx="145833" cy="218733"/>
          </a:xfrm>
          <a:prstGeom prst="rect">
            <a:avLst/>
          </a:prstGeom>
          <a:noFill/>
          <a:ln>
            <a:noFill/>
          </a:ln>
        </p:spPr>
      </p:pic>
      <p:sp>
        <p:nvSpPr>
          <p:cNvPr id="1430" name="Google Shape;1430;p62"/>
          <p:cNvSpPr txBox="1"/>
          <p:nvPr/>
        </p:nvSpPr>
        <p:spPr>
          <a:xfrm>
            <a:off x="902800" y="1406488"/>
            <a:ext cx="2252100" cy="6150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s" sz="1300">
                <a:solidFill>
                  <a:schemeClr val="lt1"/>
                </a:solidFill>
                <a:latin typeface="Poppins"/>
                <a:ea typeface="Poppins"/>
                <a:cs typeface="Poppins"/>
                <a:sym typeface="Poppins"/>
              </a:rPr>
              <a:t>1. Espacio físico</a:t>
            </a:r>
            <a:endParaRPr sz="1300">
              <a:solidFill>
                <a:schemeClr val="lt1"/>
              </a:solidFill>
              <a:latin typeface="Poppins"/>
              <a:ea typeface="Poppins"/>
              <a:cs typeface="Poppins"/>
              <a:sym typeface="Poppins"/>
            </a:endParaRPr>
          </a:p>
          <a:p>
            <a:pPr marL="0" marR="0" lvl="0" indent="0" algn="ctr" rtl="0">
              <a:lnSpc>
                <a:spcPct val="115000"/>
              </a:lnSpc>
              <a:spcBef>
                <a:spcPts val="0"/>
              </a:spcBef>
              <a:spcAft>
                <a:spcPts val="0"/>
              </a:spcAft>
              <a:buNone/>
            </a:pPr>
            <a:endParaRPr sz="1300">
              <a:solidFill>
                <a:schemeClr val="lt1"/>
              </a:solidFill>
              <a:latin typeface="Poppins"/>
              <a:ea typeface="Poppins"/>
              <a:cs typeface="Poppins"/>
              <a:sym typeface="Poppins"/>
            </a:endParaRPr>
          </a:p>
        </p:txBody>
      </p:sp>
      <p:sp>
        <p:nvSpPr>
          <p:cNvPr id="1431" name="Google Shape;1431;p62"/>
          <p:cNvSpPr txBox="1"/>
          <p:nvPr/>
        </p:nvSpPr>
        <p:spPr>
          <a:xfrm>
            <a:off x="3256676" y="1402763"/>
            <a:ext cx="2252100" cy="6150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s" sz="1300">
                <a:solidFill>
                  <a:srgbClr val="666666"/>
                </a:solidFill>
                <a:latin typeface="Poppins"/>
                <a:ea typeface="Poppins"/>
                <a:cs typeface="Poppins"/>
                <a:sym typeface="Poppins"/>
              </a:rPr>
              <a:t>2. Escucha activa</a:t>
            </a:r>
            <a:endParaRPr sz="1300">
              <a:solidFill>
                <a:srgbClr val="666666"/>
              </a:solidFill>
              <a:latin typeface="Poppins"/>
              <a:ea typeface="Poppins"/>
              <a:cs typeface="Poppins"/>
              <a:sym typeface="Poppins"/>
            </a:endParaRPr>
          </a:p>
          <a:p>
            <a:pPr marL="0" marR="0" lvl="0" indent="0" algn="ctr" rtl="0">
              <a:lnSpc>
                <a:spcPct val="115000"/>
              </a:lnSpc>
              <a:spcBef>
                <a:spcPts val="0"/>
              </a:spcBef>
              <a:spcAft>
                <a:spcPts val="0"/>
              </a:spcAft>
              <a:buNone/>
            </a:pPr>
            <a:endParaRPr sz="1300">
              <a:solidFill>
                <a:srgbClr val="666666"/>
              </a:solidFill>
              <a:latin typeface="Poppins"/>
              <a:ea typeface="Poppins"/>
              <a:cs typeface="Poppins"/>
              <a:sym typeface="Poppins"/>
            </a:endParaRPr>
          </a:p>
        </p:txBody>
      </p:sp>
      <p:sp>
        <p:nvSpPr>
          <p:cNvPr id="1432" name="Google Shape;1432;p62"/>
          <p:cNvSpPr txBox="1"/>
          <p:nvPr/>
        </p:nvSpPr>
        <p:spPr>
          <a:xfrm>
            <a:off x="5974075" y="1396975"/>
            <a:ext cx="2007900" cy="6303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s" sz="1300">
                <a:solidFill>
                  <a:schemeClr val="lt1"/>
                </a:solidFill>
                <a:latin typeface="Poppins"/>
                <a:ea typeface="Poppins"/>
                <a:cs typeface="Poppins"/>
                <a:sym typeface="Poppins"/>
              </a:rPr>
              <a:t>3. Apertura</a:t>
            </a:r>
            <a:endParaRPr sz="1900">
              <a:solidFill>
                <a:schemeClr val="lt1"/>
              </a:solidFill>
              <a:latin typeface="Poppins"/>
              <a:ea typeface="Poppins"/>
              <a:cs typeface="Poppins"/>
              <a:sym typeface="Poppins"/>
            </a:endParaRPr>
          </a:p>
          <a:p>
            <a:pPr marL="0" lvl="0" indent="0" algn="l" rtl="0">
              <a:spcBef>
                <a:spcPts val="0"/>
              </a:spcBef>
              <a:spcAft>
                <a:spcPts val="0"/>
              </a:spcAft>
              <a:buNone/>
            </a:pPr>
            <a:endParaRPr/>
          </a:p>
        </p:txBody>
      </p:sp>
      <p:sp>
        <p:nvSpPr>
          <p:cNvPr id="1433" name="Google Shape;1433;p62"/>
          <p:cNvSpPr/>
          <p:nvPr/>
        </p:nvSpPr>
        <p:spPr>
          <a:xfrm>
            <a:off x="1117325" y="2324100"/>
            <a:ext cx="6816900" cy="174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62"/>
          <p:cNvSpPr/>
          <p:nvPr/>
        </p:nvSpPr>
        <p:spPr>
          <a:xfrm>
            <a:off x="3154900" y="2603475"/>
            <a:ext cx="4389000" cy="122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
                <a:solidFill>
                  <a:schemeClr val="dk1"/>
                </a:solidFill>
                <a:latin typeface="Poppins"/>
                <a:ea typeface="Poppins"/>
                <a:cs typeface="Poppins"/>
                <a:sym typeface="Poppins"/>
              </a:rPr>
              <a:t>Escuche de manera atenta, con una </a:t>
            </a:r>
            <a:br>
              <a:rPr lang="es">
                <a:solidFill>
                  <a:schemeClr val="dk1"/>
                </a:solidFill>
                <a:latin typeface="Poppins"/>
                <a:ea typeface="Poppins"/>
                <a:cs typeface="Poppins"/>
                <a:sym typeface="Poppins"/>
              </a:rPr>
            </a:br>
            <a:r>
              <a:rPr lang="es">
                <a:solidFill>
                  <a:schemeClr val="dk1"/>
                </a:solidFill>
                <a:latin typeface="Poppins"/>
                <a:ea typeface="Poppins"/>
                <a:cs typeface="Poppins"/>
                <a:sym typeface="Poppins"/>
              </a:rPr>
              <a:t>actitud positiva, respetuosa, y de </a:t>
            </a:r>
            <a:r>
              <a:rPr lang="es" b="1">
                <a:solidFill>
                  <a:schemeClr val="dk1"/>
                </a:solidFill>
                <a:latin typeface="Poppins"/>
                <a:ea typeface="Poppins"/>
                <a:cs typeface="Poppins"/>
                <a:sym typeface="Poppins"/>
              </a:rPr>
              <a:t>aceptación para facilitar la expresión</a:t>
            </a:r>
            <a:r>
              <a:rPr lang="es">
                <a:solidFill>
                  <a:schemeClr val="dk1"/>
                </a:solidFill>
                <a:latin typeface="Poppins"/>
                <a:ea typeface="Poppins"/>
                <a:cs typeface="Poppins"/>
                <a:sym typeface="Poppins"/>
              </a:rPr>
              <a:t> de emociones y  sentimientos de la adolescente.</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p:txBody>
      </p:sp>
      <p:pic>
        <p:nvPicPr>
          <p:cNvPr id="1435" name="Google Shape;1435;p62"/>
          <p:cNvPicPr preferRelativeResize="0"/>
          <p:nvPr/>
        </p:nvPicPr>
        <p:blipFill>
          <a:blip r:embed="rId4">
            <a:alphaModFix/>
          </a:blip>
          <a:stretch>
            <a:fillRect/>
          </a:stretch>
        </p:blipFill>
        <p:spPr>
          <a:xfrm>
            <a:off x="1697825" y="2556313"/>
            <a:ext cx="1094425" cy="1334525"/>
          </a:xfrm>
          <a:prstGeom prst="rect">
            <a:avLst/>
          </a:prstGeom>
          <a:noFill/>
          <a:ln>
            <a:noFill/>
          </a:ln>
        </p:spPr>
      </p:pic>
      <p:sp>
        <p:nvSpPr>
          <p:cNvPr id="26" name="Google Shape;105;p15">
            <a:hlinkClick r:id="" action="ppaction://hlinkshowjump?jump=previousslide"/>
            <a:extLst>
              <a:ext uri="{FF2B5EF4-FFF2-40B4-BE49-F238E27FC236}">
                <a16:creationId xmlns="" xmlns:a16="http://schemas.microsoft.com/office/drawing/2014/main" id="{D2CC00C5-086D-4EA4-876C-4603C758C85D}"/>
              </a:ext>
            </a:extLst>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Google Shape;106;p15">
            <a:extLst>
              <a:ext uri="{FF2B5EF4-FFF2-40B4-BE49-F238E27FC236}">
                <a16:creationId xmlns="" xmlns:a16="http://schemas.microsoft.com/office/drawing/2014/main" id="{0D563361-0FBC-4124-94C3-54795CB97C5C}"/>
              </a:ext>
            </a:extLst>
          </p:cNvPr>
          <p:cNvPicPr preferRelativeResize="0"/>
          <p:nvPr/>
        </p:nvPicPr>
        <p:blipFill>
          <a:blip r:embed="rId3">
            <a:alphaModFix/>
          </a:blip>
          <a:stretch>
            <a:fillRect/>
          </a:stretch>
        </p:blipFill>
        <p:spPr>
          <a:xfrm>
            <a:off x="138957" y="2462775"/>
            <a:ext cx="145833" cy="218733"/>
          </a:xfrm>
          <a:prstGeom prst="rect">
            <a:avLst/>
          </a:prstGeom>
          <a:noFill/>
          <a:ln>
            <a:noFill/>
          </a:ln>
        </p:spPr>
      </p:pic>
      <p:sp>
        <p:nvSpPr>
          <p:cNvPr id="28" name="Google Shape;107;p15">
            <a:hlinkClick r:id="" action="ppaction://hlinkshowjump?jump=previousslide"/>
            <a:extLst>
              <a:ext uri="{FF2B5EF4-FFF2-40B4-BE49-F238E27FC236}">
                <a16:creationId xmlns="" xmlns:a16="http://schemas.microsoft.com/office/drawing/2014/main" id="{D82B7BDF-2FE2-4DDA-9BC8-E4D51DAD2B40}"/>
              </a:ext>
            </a:extLst>
          </p:cNvPr>
          <p:cNvSpPr/>
          <p:nvPr/>
        </p:nvSpPr>
        <p:spPr>
          <a:xfrm rot="5400000">
            <a:off x="-99975" y="2262150"/>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9" name="Google Shape;108;p15">
            <a:hlinkClick r:id="" action="ppaction://hlinkshowjump?jump=previousslide"/>
            <a:extLst>
              <a:ext uri="{FF2B5EF4-FFF2-40B4-BE49-F238E27FC236}">
                <a16:creationId xmlns="" xmlns:a16="http://schemas.microsoft.com/office/drawing/2014/main" id="{3BC2D6B3-01F1-40B4-803C-CE7C5B15D78B}"/>
              </a:ext>
            </a:extLst>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 name="Google Shape;109;p15">
            <a:hlinkClick r:id="" action="ppaction://hlinkshowjump?jump=previousslide"/>
            <a:extLst>
              <a:ext uri="{FF2B5EF4-FFF2-40B4-BE49-F238E27FC236}">
                <a16:creationId xmlns="" xmlns:a16="http://schemas.microsoft.com/office/drawing/2014/main" id="{AAB3BF69-0A46-46AA-A15C-452623782088}"/>
              </a:ext>
            </a:extLst>
          </p:cNvPr>
          <p:cNvPicPr preferRelativeResize="0"/>
          <p:nvPr/>
        </p:nvPicPr>
        <p:blipFill>
          <a:blip r:embed="rId3">
            <a:alphaModFix/>
          </a:blip>
          <a:stretch>
            <a:fillRect/>
          </a:stretch>
        </p:blipFill>
        <p:spPr>
          <a:xfrm>
            <a:off x="108007" y="2462700"/>
            <a:ext cx="145833" cy="218733"/>
          </a:xfrm>
          <a:prstGeom prst="rect">
            <a:avLst/>
          </a:prstGeom>
          <a:noFill/>
          <a:ln>
            <a:no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B8F92"/>
        </a:solidFill>
        <a:effectLst/>
      </p:bgPr>
    </p:bg>
    <p:spTree>
      <p:nvGrpSpPr>
        <p:cNvPr id="1" name="Shape 1439"/>
        <p:cNvGrpSpPr/>
        <p:nvPr/>
      </p:nvGrpSpPr>
      <p:grpSpPr>
        <a:xfrm>
          <a:off x="0" y="0"/>
          <a:ext cx="0" cy="0"/>
          <a:chOff x="0" y="0"/>
          <a:chExt cx="0" cy="0"/>
        </a:xfrm>
      </p:grpSpPr>
      <p:sp>
        <p:nvSpPr>
          <p:cNvPr id="1440" name="Google Shape;1440;p63"/>
          <p:cNvSpPr/>
          <p:nvPr/>
        </p:nvSpPr>
        <p:spPr>
          <a:xfrm>
            <a:off x="-85725" y="1332900"/>
            <a:ext cx="3295800" cy="503100"/>
          </a:xfrm>
          <a:prstGeom prst="homePlate">
            <a:avLst>
              <a:gd name="adj" fmla="val 50000"/>
            </a:avLst>
          </a:prstGeom>
          <a:solidFill>
            <a:srgbClr val="0C5D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41" name="Google Shape;1441;p63"/>
          <p:cNvSpPr/>
          <p:nvPr/>
        </p:nvSpPr>
        <p:spPr>
          <a:xfrm>
            <a:off x="5627100" y="1332900"/>
            <a:ext cx="2618700" cy="503100"/>
          </a:xfrm>
          <a:prstGeom prst="chevron">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42" name="Google Shape;1442;p63"/>
          <p:cNvSpPr/>
          <p:nvPr/>
        </p:nvSpPr>
        <p:spPr>
          <a:xfrm>
            <a:off x="8100174" y="1332900"/>
            <a:ext cx="1482000" cy="503100"/>
          </a:xfrm>
          <a:prstGeom prst="chevron">
            <a:avLst>
              <a:gd name="adj" fmla="val 50000"/>
            </a:avLst>
          </a:prstGeom>
          <a:solidFill>
            <a:srgbClr val="0C5D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43" name="Google Shape;1443;p63"/>
          <p:cNvSpPr txBox="1"/>
          <p:nvPr/>
        </p:nvSpPr>
        <p:spPr>
          <a:xfrm>
            <a:off x="1482875" y="363075"/>
            <a:ext cx="6186000" cy="714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 sz="1600" b="1">
                <a:solidFill>
                  <a:schemeClr val="lt1"/>
                </a:solidFill>
                <a:latin typeface="Century Gothic"/>
                <a:ea typeface="Century Gothic"/>
                <a:cs typeface="Century Gothic"/>
                <a:sym typeface="Century Gothic"/>
              </a:rPr>
              <a:t>Características de una consejería en salud sexual y salud reproductiva con calidez y calidad</a:t>
            </a:r>
            <a:endParaRPr sz="1600" b="1">
              <a:solidFill>
                <a:schemeClr val="lt1"/>
              </a:solidFill>
              <a:latin typeface="Century Gothic"/>
              <a:ea typeface="Century Gothic"/>
              <a:cs typeface="Century Gothic"/>
              <a:sym typeface="Century Gothic"/>
            </a:endParaRPr>
          </a:p>
        </p:txBody>
      </p:sp>
      <p:sp>
        <p:nvSpPr>
          <p:cNvPr id="1444" name="Google Shape;1444;p63">
            <a:hlinkClick r:id="" action="ppaction://hlinkshowjump?jump=nextslide"/>
          </p:cNvPr>
          <p:cNvSpPr/>
          <p:nvPr/>
        </p:nvSpPr>
        <p:spPr>
          <a:xfrm rot="-5400000">
            <a:off x="8763038" y="2271737"/>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445" name="Google Shape;1445;p63">
            <a:hlinkClick r:id="" action="ppaction://hlinkshowjump?jump=nextslide"/>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46" name="Google Shape;1446;p63"/>
          <p:cNvPicPr preferRelativeResize="0"/>
          <p:nvPr/>
        </p:nvPicPr>
        <p:blipFill>
          <a:blip r:embed="rId3">
            <a:alphaModFix/>
          </a:blip>
          <a:stretch>
            <a:fillRect/>
          </a:stretch>
        </p:blipFill>
        <p:spPr>
          <a:xfrm rot="10800000">
            <a:off x="8904523" y="2471654"/>
            <a:ext cx="145833" cy="218733"/>
          </a:xfrm>
          <a:prstGeom prst="rect">
            <a:avLst/>
          </a:prstGeom>
          <a:noFill/>
          <a:ln>
            <a:noFill/>
          </a:ln>
        </p:spPr>
      </p:pic>
      <p:sp>
        <p:nvSpPr>
          <p:cNvPr id="1452" name="Google Shape;1452;p63"/>
          <p:cNvSpPr txBox="1"/>
          <p:nvPr/>
        </p:nvSpPr>
        <p:spPr>
          <a:xfrm>
            <a:off x="902800" y="1406488"/>
            <a:ext cx="2252100" cy="6150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s" sz="1300">
                <a:solidFill>
                  <a:schemeClr val="lt1"/>
                </a:solidFill>
                <a:latin typeface="Poppins"/>
                <a:ea typeface="Poppins"/>
                <a:cs typeface="Poppins"/>
                <a:sym typeface="Poppins"/>
              </a:rPr>
              <a:t>1. Espacio físico</a:t>
            </a:r>
            <a:endParaRPr sz="1300">
              <a:solidFill>
                <a:schemeClr val="lt1"/>
              </a:solidFill>
              <a:latin typeface="Poppins"/>
              <a:ea typeface="Poppins"/>
              <a:cs typeface="Poppins"/>
              <a:sym typeface="Poppins"/>
            </a:endParaRPr>
          </a:p>
          <a:p>
            <a:pPr marL="0" marR="0" lvl="0" indent="0" algn="ctr" rtl="0">
              <a:lnSpc>
                <a:spcPct val="115000"/>
              </a:lnSpc>
              <a:spcBef>
                <a:spcPts val="0"/>
              </a:spcBef>
              <a:spcAft>
                <a:spcPts val="0"/>
              </a:spcAft>
              <a:buNone/>
            </a:pPr>
            <a:endParaRPr sz="1300">
              <a:solidFill>
                <a:schemeClr val="lt1"/>
              </a:solidFill>
              <a:latin typeface="Poppins"/>
              <a:ea typeface="Poppins"/>
              <a:cs typeface="Poppins"/>
              <a:sym typeface="Poppins"/>
            </a:endParaRPr>
          </a:p>
        </p:txBody>
      </p:sp>
      <p:sp>
        <p:nvSpPr>
          <p:cNvPr id="1453" name="Google Shape;1453;p63"/>
          <p:cNvSpPr txBox="1"/>
          <p:nvPr/>
        </p:nvSpPr>
        <p:spPr>
          <a:xfrm>
            <a:off x="5974075" y="1396975"/>
            <a:ext cx="1960200" cy="6150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s" sz="1300">
                <a:solidFill>
                  <a:srgbClr val="666666"/>
                </a:solidFill>
                <a:latin typeface="Poppins"/>
                <a:ea typeface="Poppins"/>
                <a:cs typeface="Poppins"/>
                <a:sym typeface="Poppins"/>
              </a:rPr>
              <a:t>3. Apertura</a:t>
            </a:r>
            <a:endParaRPr sz="1300">
              <a:solidFill>
                <a:srgbClr val="666666"/>
              </a:solidFill>
              <a:latin typeface="Poppins"/>
              <a:ea typeface="Poppins"/>
              <a:cs typeface="Poppins"/>
              <a:sym typeface="Poppins"/>
            </a:endParaRPr>
          </a:p>
          <a:p>
            <a:pPr marL="0" marR="0" lvl="0" indent="0" algn="ctr" rtl="0">
              <a:lnSpc>
                <a:spcPct val="115000"/>
              </a:lnSpc>
              <a:spcBef>
                <a:spcPts val="0"/>
              </a:spcBef>
              <a:spcAft>
                <a:spcPts val="0"/>
              </a:spcAft>
              <a:buNone/>
            </a:pPr>
            <a:endParaRPr sz="1300">
              <a:solidFill>
                <a:srgbClr val="666666"/>
              </a:solidFill>
              <a:latin typeface="Poppins"/>
              <a:ea typeface="Poppins"/>
              <a:cs typeface="Poppins"/>
              <a:sym typeface="Poppins"/>
            </a:endParaRPr>
          </a:p>
        </p:txBody>
      </p:sp>
      <p:sp>
        <p:nvSpPr>
          <p:cNvPr id="1454" name="Google Shape;1454;p63"/>
          <p:cNvSpPr/>
          <p:nvPr/>
        </p:nvSpPr>
        <p:spPr>
          <a:xfrm>
            <a:off x="1117325" y="2324100"/>
            <a:ext cx="6816900" cy="1895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63"/>
          <p:cNvSpPr/>
          <p:nvPr/>
        </p:nvSpPr>
        <p:spPr>
          <a:xfrm>
            <a:off x="3154900" y="2471650"/>
            <a:ext cx="4389000" cy="162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
                <a:solidFill>
                  <a:schemeClr val="dk1"/>
                </a:solidFill>
                <a:latin typeface="Poppins"/>
                <a:ea typeface="Poppins"/>
                <a:cs typeface="Poppins"/>
                <a:sym typeface="Poppins"/>
              </a:rPr>
              <a:t>Facilite un espacio emocional seguro y sin prejuicios. Propicie un ambiente de confianza para que la adolescente mujer pueda expresarse sin temor a ser juzgada o a que su información sea difundida.</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p:txBody>
      </p:sp>
      <p:pic>
        <p:nvPicPr>
          <p:cNvPr id="1456" name="Google Shape;1456;p63"/>
          <p:cNvPicPr preferRelativeResize="0"/>
          <p:nvPr/>
        </p:nvPicPr>
        <p:blipFill>
          <a:blip r:embed="rId4">
            <a:alphaModFix/>
          </a:blip>
          <a:stretch>
            <a:fillRect/>
          </a:stretch>
        </p:blipFill>
        <p:spPr>
          <a:xfrm>
            <a:off x="1599850" y="2680537"/>
            <a:ext cx="1146100" cy="1182525"/>
          </a:xfrm>
          <a:prstGeom prst="rect">
            <a:avLst/>
          </a:prstGeom>
          <a:noFill/>
          <a:ln>
            <a:noFill/>
          </a:ln>
        </p:spPr>
      </p:pic>
      <p:sp>
        <p:nvSpPr>
          <p:cNvPr id="1457" name="Google Shape;1457;p63"/>
          <p:cNvSpPr/>
          <p:nvPr/>
        </p:nvSpPr>
        <p:spPr>
          <a:xfrm>
            <a:off x="3057525" y="1332900"/>
            <a:ext cx="2714700" cy="503100"/>
          </a:xfrm>
          <a:prstGeom prst="chevron">
            <a:avLst>
              <a:gd name="adj" fmla="val 50000"/>
            </a:avLst>
          </a:prstGeom>
          <a:solidFill>
            <a:srgbClr val="0C5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1458" name="Google Shape;1458;p63"/>
          <p:cNvSpPr txBox="1"/>
          <p:nvPr/>
        </p:nvSpPr>
        <p:spPr>
          <a:xfrm>
            <a:off x="3256676" y="1334350"/>
            <a:ext cx="2252100" cy="736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s" sz="1300">
                <a:solidFill>
                  <a:schemeClr val="lt1"/>
                </a:solidFill>
                <a:latin typeface="Poppins"/>
                <a:ea typeface="Poppins"/>
                <a:cs typeface="Poppins"/>
                <a:sym typeface="Poppins"/>
              </a:rPr>
              <a:t>2. Escucha</a:t>
            </a:r>
            <a:r>
              <a:rPr lang="es" sz="1900">
                <a:solidFill>
                  <a:schemeClr val="lt1"/>
                </a:solidFill>
                <a:latin typeface="Poppins"/>
                <a:ea typeface="Poppins"/>
                <a:cs typeface="Poppins"/>
                <a:sym typeface="Poppins"/>
              </a:rPr>
              <a:t> </a:t>
            </a:r>
            <a:r>
              <a:rPr lang="es" sz="1300">
                <a:solidFill>
                  <a:schemeClr val="lt1"/>
                </a:solidFill>
                <a:latin typeface="Poppins"/>
                <a:ea typeface="Poppins"/>
                <a:cs typeface="Poppins"/>
                <a:sym typeface="Poppins"/>
              </a:rPr>
              <a:t>activa</a:t>
            </a:r>
            <a:endParaRPr sz="1900">
              <a:solidFill>
                <a:schemeClr val="lt1"/>
              </a:solidFill>
              <a:latin typeface="Poppins"/>
              <a:ea typeface="Poppins"/>
              <a:cs typeface="Poppins"/>
              <a:sym typeface="Poppins"/>
            </a:endParaRPr>
          </a:p>
          <a:p>
            <a:pPr marL="0" lvl="0" indent="0" algn="l" rtl="0">
              <a:spcBef>
                <a:spcPts val="0"/>
              </a:spcBef>
              <a:spcAft>
                <a:spcPts val="0"/>
              </a:spcAft>
              <a:buNone/>
            </a:pPr>
            <a:endParaRPr/>
          </a:p>
        </p:txBody>
      </p:sp>
      <p:sp>
        <p:nvSpPr>
          <p:cNvPr id="26" name="Google Shape;105;p15">
            <a:hlinkClick r:id="" action="ppaction://hlinkshowjump?jump=previousslide"/>
            <a:extLst>
              <a:ext uri="{FF2B5EF4-FFF2-40B4-BE49-F238E27FC236}">
                <a16:creationId xmlns="" xmlns:a16="http://schemas.microsoft.com/office/drawing/2014/main" id="{62C95FD5-8D37-4142-A0C5-D5100A99C8BF}"/>
              </a:ext>
            </a:extLst>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Google Shape;106;p15">
            <a:extLst>
              <a:ext uri="{FF2B5EF4-FFF2-40B4-BE49-F238E27FC236}">
                <a16:creationId xmlns="" xmlns:a16="http://schemas.microsoft.com/office/drawing/2014/main" id="{564C92E4-6B19-4AFA-A102-C199B628B96C}"/>
              </a:ext>
            </a:extLst>
          </p:cNvPr>
          <p:cNvPicPr preferRelativeResize="0"/>
          <p:nvPr/>
        </p:nvPicPr>
        <p:blipFill>
          <a:blip r:embed="rId3">
            <a:alphaModFix/>
          </a:blip>
          <a:stretch>
            <a:fillRect/>
          </a:stretch>
        </p:blipFill>
        <p:spPr>
          <a:xfrm>
            <a:off x="138957" y="2462775"/>
            <a:ext cx="145833" cy="218733"/>
          </a:xfrm>
          <a:prstGeom prst="rect">
            <a:avLst/>
          </a:prstGeom>
          <a:noFill/>
          <a:ln>
            <a:noFill/>
          </a:ln>
        </p:spPr>
      </p:pic>
      <p:sp>
        <p:nvSpPr>
          <p:cNvPr id="28" name="Google Shape;107;p15">
            <a:hlinkClick r:id="" action="ppaction://hlinkshowjump?jump=previousslide"/>
            <a:extLst>
              <a:ext uri="{FF2B5EF4-FFF2-40B4-BE49-F238E27FC236}">
                <a16:creationId xmlns="" xmlns:a16="http://schemas.microsoft.com/office/drawing/2014/main" id="{00C2B42F-5B36-42D3-8F7C-D06264C716BB}"/>
              </a:ext>
            </a:extLst>
          </p:cNvPr>
          <p:cNvSpPr/>
          <p:nvPr/>
        </p:nvSpPr>
        <p:spPr>
          <a:xfrm rot="5400000">
            <a:off x="-99975" y="2262150"/>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9" name="Google Shape;108;p15">
            <a:hlinkClick r:id="" action="ppaction://hlinkshowjump?jump=previousslide"/>
            <a:extLst>
              <a:ext uri="{FF2B5EF4-FFF2-40B4-BE49-F238E27FC236}">
                <a16:creationId xmlns="" xmlns:a16="http://schemas.microsoft.com/office/drawing/2014/main" id="{18995489-ABB3-4D1F-B437-E77B9FA12D60}"/>
              </a:ext>
            </a:extLst>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 name="Google Shape;109;p15">
            <a:hlinkClick r:id="" action="ppaction://hlinkshowjump?jump=previousslide"/>
            <a:extLst>
              <a:ext uri="{FF2B5EF4-FFF2-40B4-BE49-F238E27FC236}">
                <a16:creationId xmlns="" xmlns:a16="http://schemas.microsoft.com/office/drawing/2014/main" id="{A88A6BF8-5505-4DB3-8EDD-EAD4F2CA35A0}"/>
              </a:ext>
            </a:extLst>
          </p:cNvPr>
          <p:cNvPicPr preferRelativeResize="0"/>
          <p:nvPr/>
        </p:nvPicPr>
        <p:blipFill>
          <a:blip r:embed="rId3">
            <a:alphaModFix/>
          </a:blip>
          <a:stretch>
            <a:fillRect/>
          </a:stretch>
        </p:blipFill>
        <p:spPr>
          <a:xfrm>
            <a:off x="108007" y="2462700"/>
            <a:ext cx="145833" cy="218733"/>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sp>
        <p:nvSpPr>
          <p:cNvPr id="156" name="Google Shape;156;p17"/>
          <p:cNvSpPr/>
          <p:nvPr/>
        </p:nvSpPr>
        <p:spPr>
          <a:xfrm>
            <a:off x="4591458" y="1786159"/>
            <a:ext cx="3975300" cy="3068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7" name="Google Shape;157;p17"/>
          <p:cNvSpPr/>
          <p:nvPr/>
        </p:nvSpPr>
        <p:spPr>
          <a:xfrm>
            <a:off x="4758615" y="2704829"/>
            <a:ext cx="1762800" cy="1846200"/>
          </a:xfrm>
          <a:prstGeom prst="rect">
            <a:avLst/>
          </a:prstGeom>
          <a:noFill/>
          <a:ln w="19050" cap="flat" cmpd="sng">
            <a:solidFill>
              <a:srgbClr val="AAE5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8" name="Google Shape;158;p17"/>
          <p:cNvSpPr/>
          <p:nvPr/>
        </p:nvSpPr>
        <p:spPr>
          <a:xfrm>
            <a:off x="6626273" y="2704820"/>
            <a:ext cx="1762800" cy="1846200"/>
          </a:xfrm>
          <a:prstGeom prst="rect">
            <a:avLst/>
          </a:prstGeom>
          <a:noFill/>
          <a:ln w="19050" cap="flat" cmpd="sng">
            <a:solidFill>
              <a:srgbClr val="AAE5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9" name="Google Shape;159;p17"/>
          <p:cNvSpPr/>
          <p:nvPr/>
        </p:nvSpPr>
        <p:spPr>
          <a:xfrm>
            <a:off x="593546" y="1786150"/>
            <a:ext cx="3879000" cy="3068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txBox="1"/>
          <p:nvPr/>
        </p:nvSpPr>
        <p:spPr>
          <a:xfrm>
            <a:off x="4828413" y="3548939"/>
            <a:ext cx="16410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600" b="1">
                <a:solidFill>
                  <a:srgbClr val="3CA5A8"/>
                </a:solidFill>
                <a:latin typeface="Poppins"/>
                <a:ea typeface="Poppins"/>
                <a:cs typeface="Poppins"/>
                <a:sym typeface="Poppins"/>
              </a:rPr>
              <a:t>27,7%</a:t>
            </a:r>
            <a:r>
              <a:rPr lang="es" sz="2600" b="1">
                <a:solidFill>
                  <a:srgbClr val="88B539"/>
                </a:solidFill>
                <a:latin typeface="Poppins"/>
                <a:ea typeface="Poppins"/>
                <a:cs typeface="Poppins"/>
                <a:sym typeface="Poppins"/>
              </a:rPr>
              <a:t> </a:t>
            </a:r>
            <a:endParaRPr sz="2600" b="1">
              <a:solidFill>
                <a:srgbClr val="88B539"/>
              </a:solidFill>
              <a:latin typeface="Poppins"/>
              <a:ea typeface="Poppins"/>
              <a:cs typeface="Poppins"/>
              <a:sym typeface="Poppins"/>
            </a:endParaRPr>
          </a:p>
          <a:p>
            <a:pPr marL="0" lvl="0" indent="0" algn="ctr" rtl="0">
              <a:spcBef>
                <a:spcPts val="0"/>
              </a:spcBef>
              <a:spcAft>
                <a:spcPts val="0"/>
              </a:spcAft>
              <a:buNone/>
            </a:pPr>
            <a:r>
              <a:rPr lang="es" sz="1200">
                <a:solidFill>
                  <a:srgbClr val="0C5D5E"/>
                </a:solidFill>
                <a:latin typeface="Poppins"/>
                <a:ea typeface="Poppins"/>
                <a:cs typeface="Poppins"/>
                <a:sym typeface="Poppins"/>
              </a:rPr>
              <a:t>solteras o </a:t>
            </a:r>
            <a:br>
              <a:rPr lang="es" sz="1200">
                <a:solidFill>
                  <a:srgbClr val="0C5D5E"/>
                </a:solidFill>
                <a:latin typeface="Poppins"/>
                <a:ea typeface="Poppins"/>
                <a:cs typeface="Poppins"/>
                <a:sym typeface="Poppins"/>
              </a:rPr>
            </a:br>
            <a:r>
              <a:rPr lang="es" sz="1200">
                <a:solidFill>
                  <a:srgbClr val="0C5D5E"/>
                </a:solidFill>
                <a:latin typeface="Poppins"/>
                <a:ea typeface="Poppins"/>
                <a:cs typeface="Poppins"/>
                <a:sym typeface="Poppins"/>
              </a:rPr>
              <a:t>no unidas</a:t>
            </a:r>
            <a:endParaRPr sz="1100">
              <a:solidFill>
                <a:srgbClr val="0C5D5E"/>
              </a:solidFill>
              <a:latin typeface="Poppins"/>
              <a:ea typeface="Poppins"/>
              <a:cs typeface="Poppins"/>
              <a:sym typeface="Poppins"/>
            </a:endParaRPr>
          </a:p>
        </p:txBody>
      </p:sp>
      <p:sp>
        <p:nvSpPr>
          <p:cNvPr id="161" name="Google Shape;161;p17"/>
          <p:cNvSpPr txBox="1"/>
          <p:nvPr/>
        </p:nvSpPr>
        <p:spPr>
          <a:xfrm>
            <a:off x="6771786" y="3601039"/>
            <a:ext cx="14751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600" b="1">
                <a:solidFill>
                  <a:srgbClr val="3CA5A8"/>
                </a:solidFill>
                <a:latin typeface="Poppins"/>
                <a:ea typeface="Poppins"/>
                <a:cs typeface="Poppins"/>
                <a:sym typeface="Poppins"/>
              </a:rPr>
              <a:t>17,9%</a:t>
            </a:r>
            <a:r>
              <a:rPr lang="es" sz="1100">
                <a:solidFill>
                  <a:srgbClr val="3CA5A8"/>
                </a:solidFill>
                <a:latin typeface="Poppins"/>
                <a:ea typeface="Poppins"/>
                <a:cs typeface="Poppins"/>
                <a:sym typeface="Poppins"/>
              </a:rPr>
              <a:t> </a:t>
            </a:r>
            <a:endParaRPr sz="1100">
              <a:solidFill>
                <a:srgbClr val="3CA5A8"/>
              </a:solidFill>
              <a:latin typeface="Poppins"/>
              <a:ea typeface="Poppins"/>
              <a:cs typeface="Poppins"/>
              <a:sym typeface="Poppins"/>
            </a:endParaRPr>
          </a:p>
          <a:p>
            <a:pPr marL="0" lvl="0" indent="0" algn="ctr" rtl="0">
              <a:spcBef>
                <a:spcPts val="0"/>
              </a:spcBef>
              <a:spcAft>
                <a:spcPts val="0"/>
              </a:spcAft>
              <a:buNone/>
            </a:pPr>
            <a:r>
              <a:rPr lang="es" sz="1200">
                <a:solidFill>
                  <a:srgbClr val="0C5D5E"/>
                </a:solidFill>
                <a:latin typeface="Poppins"/>
                <a:ea typeface="Poppins"/>
                <a:cs typeface="Poppins"/>
                <a:sym typeface="Poppins"/>
              </a:rPr>
              <a:t>unidas o casadas</a:t>
            </a:r>
            <a:endParaRPr sz="1200">
              <a:solidFill>
                <a:srgbClr val="0C5D5E"/>
              </a:solidFill>
              <a:latin typeface="Poppins"/>
              <a:ea typeface="Poppins"/>
              <a:cs typeface="Poppins"/>
              <a:sym typeface="Poppins"/>
            </a:endParaRPr>
          </a:p>
        </p:txBody>
      </p:sp>
      <p:sp>
        <p:nvSpPr>
          <p:cNvPr id="162" name="Google Shape;162;p17"/>
          <p:cNvSpPr txBox="1"/>
          <p:nvPr/>
        </p:nvSpPr>
        <p:spPr>
          <a:xfrm>
            <a:off x="5078506" y="1853043"/>
            <a:ext cx="2904900" cy="794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 sz="1200">
                <a:solidFill>
                  <a:srgbClr val="595959"/>
                </a:solidFill>
                <a:latin typeface="Poppins"/>
                <a:ea typeface="Poppins"/>
                <a:cs typeface="Poppins"/>
                <a:sym typeface="Poppins"/>
              </a:rPr>
              <a:t>Porcentaje de adolescentes insatisfechas con sus necesidades de planificación: </a:t>
            </a:r>
            <a:endParaRPr sz="1200">
              <a:solidFill>
                <a:srgbClr val="595959"/>
              </a:solidFill>
              <a:latin typeface="Poppins"/>
              <a:ea typeface="Poppins"/>
              <a:cs typeface="Poppins"/>
              <a:sym typeface="Poppins"/>
            </a:endParaRPr>
          </a:p>
        </p:txBody>
      </p:sp>
      <p:sp>
        <p:nvSpPr>
          <p:cNvPr id="163" name="Google Shape;163;p17"/>
          <p:cNvSpPr txBox="1"/>
          <p:nvPr/>
        </p:nvSpPr>
        <p:spPr>
          <a:xfrm>
            <a:off x="846425" y="1850461"/>
            <a:ext cx="3380700" cy="794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s" sz="1200">
                <a:solidFill>
                  <a:srgbClr val="595959"/>
                </a:solidFill>
                <a:latin typeface="Poppins"/>
                <a:ea typeface="Poppins"/>
                <a:cs typeface="Poppins"/>
                <a:sym typeface="Poppins"/>
              </a:rPr>
              <a:t>Porcentaje de adolescentes que </a:t>
            </a:r>
            <a:br>
              <a:rPr lang="es" sz="1200">
                <a:solidFill>
                  <a:srgbClr val="595959"/>
                </a:solidFill>
                <a:latin typeface="Poppins"/>
                <a:ea typeface="Poppins"/>
                <a:cs typeface="Poppins"/>
                <a:sym typeface="Poppins"/>
              </a:rPr>
            </a:br>
            <a:r>
              <a:rPr lang="es" sz="1200">
                <a:solidFill>
                  <a:srgbClr val="595959"/>
                </a:solidFill>
                <a:latin typeface="Poppins"/>
                <a:ea typeface="Poppins"/>
                <a:cs typeface="Poppins"/>
                <a:sym typeface="Poppins"/>
              </a:rPr>
              <a:t>inician relaciones sexuales con personas al menos 5 años mayores:</a:t>
            </a:r>
            <a:endParaRPr>
              <a:solidFill>
                <a:srgbClr val="595959"/>
              </a:solidFill>
              <a:latin typeface="Poppins"/>
              <a:ea typeface="Poppins"/>
              <a:cs typeface="Poppins"/>
              <a:sym typeface="Poppins"/>
            </a:endParaRPr>
          </a:p>
        </p:txBody>
      </p:sp>
      <p:sp>
        <p:nvSpPr>
          <p:cNvPr id="164" name="Google Shape;164;p17"/>
          <p:cNvSpPr txBox="1"/>
          <p:nvPr/>
        </p:nvSpPr>
        <p:spPr>
          <a:xfrm>
            <a:off x="1384923" y="4573284"/>
            <a:ext cx="30000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 sz="700">
                <a:solidFill>
                  <a:srgbClr val="F78628"/>
                </a:solidFill>
                <a:latin typeface="Poppins"/>
                <a:ea typeface="Poppins"/>
                <a:cs typeface="Poppins"/>
                <a:sym typeface="Poppins"/>
              </a:rPr>
              <a:t>Fuente: INAMU, 2019.</a:t>
            </a:r>
            <a:endParaRPr sz="700">
              <a:solidFill>
                <a:srgbClr val="F78628"/>
              </a:solidFill>
              <a:latin typeface="Poppins"/>
              <a:ea typeface="Poppins"/>
              <a:cs typeface="Poppins"/>
              <a:sym typeface="Poppins"/>
            </a:endParaRPr>
          </a:p>
        </p:txBody>
      </p:sp>
      <p:sp>
        <p:nvSpPr>
          <p:cNvPr id="165" name="Google Shape;165;p17"/>
          <p:cNvSpPr txBox="1"/>
          <p:nvPr/>
        </p:nvSpPr>
        <p:spPr>
          <a:xfrm>
            <a:off x="548075" y="264875"/>
            <a:ext cx="52662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100" b="1">
                <a:solidFill>
                  <a:schemeClr val="lt1"/>
                </a:solidFill>
                <a:latin typeface="Poppins"/>
                <a:ea typeface="Poppins"/>
                <a:cs typeface="Poppins"/>
                <a:sym typeface="Poppins"/>
              </a:rPr>
              <a:t>Adolescentes mujeres en Costa Rica</a:t>
            </a:r>
            <a:endParaRPr sz="2100" b="1">
              <a:solidFill>
                <a:schemeClr val="lt1"/>
              </a:solidFill>
              <a:latin typeface="Poppins"/>
              <a:ea typeface="Poppins"/>
              <a:cs typeface="Poppins"/>
              <a:sym typeface="Poppins"/>
            </a:endParaRPr>
          </a:p>
        </p:txBody>
      </p:sp>
      <p:sp>
        <p:nvSpPr>
          <p:cNvPr id="166" name="Google Shape;166;p17"/>
          <p:cNvSpPr/>
          <p:nvPr/>
        </p:nvSpPr>
        <p:spPr>
          <a:xfrm>
            <a:off x="657300" y="884600"/>
            <a:ext cx="3751500" cy="400200"/>
          </a:xfrm>
          <a:prstGeom prst="roundRect">
            <a:avLst>
              <a:gd name="adj" fmla="val 50000"/>
            </a:avLst>
          </a:prstGeom>
          <a:solidFill>
            <a:srgbClr val="91C73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lt1"/>
                </a:solidFill>
                <a:latin typeface="Poppins"/>
                <a:ea typeface="Poppins"/>
                <a:cs typeface="Poppins"/>
                <a:sym typeface="Poppins"/>
              </a:rPr>
              <a:t>Salud sexual y salud reproductiva</a:t>
            </a:r>
            <a:endParaRPr/>
          </a:p>
        </p:txBody>
      </p:sp>
      <p:sp>
        <p:nvSpPr>
          <p:cNvPr id="167" name="Google Shape;167;p17"/>
          <p:cNvSpPr/>
          <p:nvPr/>
        </p:nvSpPr>
        <p:spPr>
          <a:xfrm>
            <a:off x="4727735" y="4591379"/>
            <a:ext cx="3751500" cy="292500"/>
          </a:xfrm>
          <a:prstGeom prst="roundRect">
            <a:avLst>
              <a:gd name="adj" fmla="val 0"/>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s" sz="800">
                <a:solidFill>
                  <a:srgbClr val="F78628"/>
                </a:solidFill>
                <a:latin typeface="Poppins"/>
                <a:ea typeface="Poppins"/>
                <a:cs typeface="Poppins"/>
                <a:sym typeface="Poppins"/>
              </a:rPr>
              <a:t>F</a:t>
            </a:r>
            <a:r>
              <a:rPr lang="es" sz="700">
                <a:solidFill>
                  <a:srgbClr val="F78628"/>
                </a:solidFill>
                <a:latin typeface="Poppins"/>
                <a:ea typeface="Poppins"/>
                <a:cs typeface="Poppins"/>
                <a:sym typeface="Poppins"/>
              </a:rPr>
              <a:t>uente: Encuesta de mujer niñez y adolescencia (EMNA), Costa Rica 2018.</a:t>
            </a:r>
            <a:endParaRPr sz="700">
              <a:solidFill>
                <a:srgbClr val="F78628"/>
              </a:solidFill>
              <a:latin typeface="Poppins"/>
              <a:ea typeface="Poppins"/>
              <a:cs typeface="Poppins"/>
              <a:sym typeface="Poppins"/>
            </a:endParaRPr>
          </a:p>
        </p:txBody>
      </p:sp>
      <p:pic>
        <p:nvPicPr>
          <p:cNvPr id="168" name="Google Shape;168;p17"/>
          <p:cNvPicPr preferRelativeResize="0"/>
          <p:nvPr/>
        </p:nvPicPr>
        <p:blipFill rotWithShape="1">
          <a:blip r:embed="rId4">
            <a:alphaModFix amt="85000"/>
          </a:blip>
          <a:srcRect/>
          <a:stretch/>
        </p:blipFill>
        <p:spPr>
          <a:xfrm>
            <a:off x="7164691" y="2959630"/>
            <a:ext cx="674475" cy="564630"/>
          </a:xfrm>
          <a:prstGeom prst="rect">
            <a:avLst/>
          </a:prstGeom>
          <a:noFill/>
          <a:ln>
            <a:noFill/>
          </a:ln>
        </p:spPr>
      </p:pic>
      <p:pic>
        <p:nvPicPr>
          <p:cNvPr id="169" name="Google Shape;169;p17"/>
          <p:cNvPicPr preferRelativeResize="0"/>
          <p:nvPr/>
        </p:nvPicPr>
        <p:blipFill rotWithShape="1">
          <a:blip r:embed="rId5">
            <a:alphaModFix amt="85000"/>
          </a:blip>
          <a:srcRect/>
          <a:stretch/>
        </p:blipFill>
        <p:spPr>
          <a:xfrm>
            <a:off x="5330268" y="2904523"/>
            <a:ext cx="598100" cy="657175"/>
          </a:xfrm>
          <a:prstGeom prst="rect">
            <a:avLst/>
          </a:prstGeom>
          <a:noFill/>
          <a:ln>
            <a:noFill/>
          </a:ln>
        </p:spPr>
      </p:pic>
      <p:sp>
        <p:nvSpPr>
          <p:cNvPr id="170" name="Google Shape;170;p17"/>
          <p:cNvSpPr/>
          <p:nvPr/>
        </p:nvSpPr>
        <p:spPr>
          <a:xfrm>
            <a:off x="761700" y="2702650"/>
            <a:ext cx="3542700" cy="1846200"/>
          </a:xfrm>
          <a:prstGeom prst="rect">
            <a:avLst/>
          </a:prstGeom>
          <a:noFill/>
          <a:ln w="19050" cap="flat" cmpd="sng">
            <a:solidFill>
              <a:srgbClr val="AAE5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1" name="Google Shape;171;p17"/>
          <p:cNvSpPr txBox="1"/>
          <p:nvPr/>
        </p:nvSpPr>
        <p:spPr>
          <a:xfrm>
            <a:off x="931800" y="2691866"/>
            <a:ext cx="1912800" cy="9543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s" sz="2600" b="1">
                <a:solidFill>
                  <a:srgbClr val="3CA5A8"/>
                </a:solidFill>
                <a:latin typeface="Poppins"/>
                <a:ea typeface="Poppins"/>
                <a:cs typeface="Poppins"/>
                <a:sym typeface="Poppins"/>
              </a:rPr>
              <a:t>59,6% </a:t>
            </a:r>
            <a:endParaRPr sz="2600" b="1">
              <a:solidFill>
                <a:srgbClr val="3CA5A8"/>
              </a:solidFill>
              <a:latin typeface="Poppins"/>
              <a:ea typeface="Poppins"/>
              <a:cs typeface="Poppins"/>
              <a:sym typeface="Poppins"/>
            </a:endParaRPr>
          </a:p>
          <a:p>
            <a:pPr marL="0" lvl="0" indent="0" algn="l" rtl="0">
              <a:lnSpc>
                <a:spcPct val="100000"/>
              </a:lnSpc>
              <a:spcBef>
                <a:spcPts val="0"/>
              </a:spcBef>
              <a:spcAft>
                <a:spcPts val="0"/>
              </a:spcAft>
              <a:buNone/>
            </a:pPr>
            <a:r>
              <a:rPr lang="es" sz="1200">
                <a:solidFill>
                  <a:srgbClr val="0C5D5E"/>
                </a:solidFill>
                <a:latin typeface="Poppins"/>
                <a:ea typeface="Poppins"/>
                <a:cs typeface="Poppins"/>
                <a:sym typeface="Poppins"/>
              </a:rPr>
              <a:t>adolescentes </a:t>
            </a:r>
            <a:r>
              <a:rPr lang="es" sz="1200" b="1">
                <a:solidFill>
                  <a:srgbClr val="0C5D5E"/>
                </a:solidFill>
                <a:latin typeface="Poppins"/>
                <a:ea typeface="Poppins"/>
                <a:cs typeface="Poppins"/>
                <a:sym typeface="Poppins"/>
              </a:rPr>
              <a:t>menores de 15 años</a:t>
            </a:r>
            <a:r>
              <a:rPr lang="es" sz="1200">
                <a:solidFill>
                  <a:srgbClr val="0C5D5E"/>
                </a:solidFill>
                <a:latin typeface="Poppins"/>
                <a:ea typeface="Poppins"/>
                <a:cs typeface="Poppins"/>
                <a:sym typeface="Poppins"/>
              </a:rPr>
              <a:t>.</a:t>
            </a:r>
            <a:endParaRPr sz="1200">
              <a:solidFill>
                <a:srgbClr val="0C5D5E"/>
              </a:solidFill>
              <a:latin typeface="Poppins"/>
              <a:ea typeface="Poppins"/>
              <a:cs typeface="Poppins"/>
              <a:sym typeface="Poppins"/>
            </a:endParaRPr>
          </a:p>
        </p:txBody>
      </p:sp>
      <p:pic>
        <p:nvPicPr>
          <p:cNvPr id="172" name="Google Shape;172;p17"/>
          <p:cNvPicPr preferRelativeResize="0"/>
          <p:nvPr/>
        </p:nvPicPr>
        <p:blipFill rotWithShape="1">
          <a:blip r:embed="rId6">
            <a:alphaModFix amt="86000"/>
          </a:blip>
          <a:srcRect/>
          <a:stretch/>
        </p:blipFill>
        <p:spPr>
          <a:xfrm flipH="1">
            <a:off x="3188619" y="3270164"/>
            <a:ext cx="986066" cy="1174200"/>
          </a:xfrm>
          <a:prstGeom prst="rect">
            <a:avLst/>
          </a:prstGeom>
          <a:noFill/>
          <a:ln>
            <a:noFill/>
          </a:ln>
        </p:spPr>
      </p:pic>
      <p:sp>
        <p:nvSpPr>
          <p:cNvPr id="173" name="Google Shape;173;p17"/>
          <p:cNvSpPr txBox="1"/>
          <p:nvPr/>
        </p:nvSpPr>
        <p:spPr>
          <a:xfrm>
            <a:off x="931805" y="3571173"/>
            <a:ext cx="1912800" cy="9543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s" sz="2600" b="1">
                <a:solidFill>
                  <a:srgbClr val="3CA5A8"/>
                </a:solidFill>
                <a:latin typeface="Poppins"/>
                <a:ea typeface="Poppins"/>
                <a:cs typeface="Poppins"/>
                <a:sym typeface="Poppins"/>
              </a:rPr>
              <a:t>42.6% </a:t>
            </a:r>
            <a:endParaRPr sz="2600" b="1">
              <a:solidFill>
                <a:srgbClr val="3CA5A8"/>
              </a:solidFill>
              <a:latin typeface="Poppins"/>
              <a:ea typeface="Poppins"/>
              <a:cs typeface="Poppins"/>
              <a:sym typeface="Poppins"/>
            </a:endParaRPr>
          </a:p>
          <a:p>
            <a:pPr marL="0" lvl="0" indent="0" algn="l" rtl="0">
              <a:lnSpc>
                <a:spcPct val="100000"/>
              </a:lnSpc>
              <a:spcBef>
                <a:spcPts val="0"/>
              </a:spcBef>
              <a:spcAft>
                <a:spcPts val="0"/>
              </a:spcAft>
              <a:buNone/>
            </a:pPr>
            <a:r>
              <a:rPr lang="es" sz="1200">
                <a:solidFill>
                  <a:srgbClr val="0C5D5E"/>
                </a:solidFill>
                <a:latin typeface="Poppins"/>
                <a:ea typeface="Poppins"/>
                <a:cs typeface="Poppins"/>
                <a:sym typeface="Poppins"/>
              </a:rPr>
              <a:t>adolescentes </a:t>
            </a:r>
            <a:br>
              <a:rPr lang="es" sz="1200">
                <a:solidFill>
                  <a:srgbClr val="0C5D5E"/>
                </a:solidFill>
                <a:latin typeface="Poppins"/>
                <a:ea typeface="Poppins"/>
                <a:cs typeface="Poppins"/>
                <a:sym typeface="Poppins"/>
              </a:rPr>
            </a:br>
            <a:r>
              <a:rPr lang="es" sz="1200" b="1">
                <a:solidFill>
                  <a:srgbClr val="0C5D5E"/>
                </a:solidFill>
                <a:latin typeface="Poppins"/>
                <a:ea typeface="Poppins"/>
                <a:cs typeface="Poppins"/>
                <a:sym typeface="Poppins"/>
              </a:rPr>
              <a:t>entre 15 y 19 años</a:t>
            </a:r>
            <a:r>
              <a:rPr lang="es" sz="1200">
                <a:solidFill>
                  <a:srgbClr val="0C5D5E"/>
                </a:solidFill>
                <a:latin typeface="Poppins"/>
                <a:ea typeface="Poppins"/>
                <a:cs typeface="Poppins"/>
                <a:sym typeface="Poppins"/>
              </a:rPr>
              <a:t>. </a:t>
            </a:r>
            <a:endParaRPr sz="1200">
              <a:solidFill>
                <a:srgbClr val="0C5D5E"/>
              </a:solidFill>
              <a:latin typeface="Poppins"/>
              <a:ea typeface="Poppins"/>
              <a:cs typeface="Poppins"/>
              <a:sym typeface="Poppins"/>
            </a:endParaRPr>
          </a:p>
        </p:txBody>
      </p:sp>
      <p:sp>
        <p:nvSpPr>
          <p:cNvPr id="33" name="Google Shape;96;p14">
            <a:hlinkClick r:id="" action="ppaction://hlinkshowjump?jump=nextslide"/>
            <a:extLst>
              <a:ext uri="{FF2B5EF4-FFF2-40B4-BE49-F238E27FC236}">
                <a16:creationId xmlns="" xmlns:a16="http://schemas.microsoft.com/office/drawing/2014/main" id="{BDF411BA-CF5E-49E0-A6D2-5A756E6BB745}"/>
              </a:ext>
            </a:extLst>
          </p:cNvPr>
          <p:cNvSpPr/>
          <p:nvPr/>
        </p:nvSpPr>
        <p:spPr>
          <a:xfrm rot="-5400000">
            <a:off x="8763038" y="2271737"/>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4" name="Google Shape;97;p14">
            <a:hlinkClick r:id="" action="ppaction://hlinkshowjump?jump=nextslide"/>
            <a:extLst>
              <a:ext uri="{FF2B5EF4-FFF2-40B4-BE49-F238E27FC236}">
                <a16:creationId xmlns="" xmlns:a16="http://schemas.microsoft.com/office/drawing/2014/main" id="{DA4A94D1-5C02-4F35-A0DD-17756FA33C9C}"/>
              </a:ext>
            </a:extLst>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oogle Shape;98;p14">
            <a:hlinkClick r:id="" action="ppaction://hlinkshowjump?jump=nextslide"/>
            <a:extLst>
              <a:ext uri="{FF2B5EF4-FFF2-40B4-BE49-F238E27FC236}">
                <a16:creationId xmlns="" xmlns:a16="http://schemas.microsoft.com/office/drawing/2014/main" id="{4E3BA5D4-AAA2-4C09-92B9-A315DAF7BFDC}"/>
              </a:ext>
            </a:extLst>
          </p:cNvPr>
          <p:cNvPicPr preferRelativeResize="0"/>
          <p:nvPr/>
        </p:nvPicPr>
        <p:blipFill>
          <a:blip r:embed="rId7">
            <a:alphaModFix/>
          </a:blip>
          <a:stretch>
            <a:fillRect/>
          </a:stretch>
        </p:blipFill>
        <p:spPr>
          <a:xfrm rot="10800000">
            <a:off x="8904523" y="2471654"/>
            <a:ext cx="145833" cy="218733"/>
          </a:xfrm>
          <a:prstGeom prst="rect">
            <a:avLst/>
          </a:prstGeom>
          <a:noFill/>
          <a:ln>
            <a:noFill/>
          </a:ln>
        </p:spPr>
      </p:pic>
      <p:sp>
        <p:nvSpPr>
          <p:cNvPr id="36" name="Google Shape;105;p15">
            <a:hlinkClick r:id="" action="ppaction://hlinkshowjump?jump=previousslide"/>
            <a:extLst>
              <a:ext uri="{FF2B5EF4-FFF2-40B4-BE49-F238E27FC236}">
                <a16:creationId xmlns="" xmlns:a16="http://schemas.microsoft.com/office/drawing/2014/main" id="{3D414A32-6FDD-41CD-8E02-7B9A6FAB786B}"/>
              </a:ext>
            </a:extLst>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 name="Google Shape;106;p15">
            <a:extLst>
              <a:ext uri="{FF2B5EF4-FFF2-40B4-BE49-F238E27FC236}">
                <a16:creationId xmlns="" xmlns:a16="http://schemas.microsoft.com/office/drawing/2014/main" id="{8BFDD4B7-5122-412F-81F7-F8861123DEA8}"/>
              </a:ext>
            </a:extLst>
          </p:cNvPr>
          <p:cNvPicPr preferRelativeResize="0"/>
          <p:nvPr/>
        </p:nvPicPr>
        <p:blipFill>
          <a:blip r:embed="rId7">
            <a:alphaModFix/>
          </a:blip>
          <a:stretch>
            <a:fillRect/>
          </a:stretch>
        </p:blipFill>
        <p:spPr>
          <a:xfrm>
            <a:off x="138957" y="2462775"/>
            <a:ext cx="145833" cy="218733"/>
          </a:xfrm>
          <a:prstGeom prst="rect">
            <a:avLst/>
          </a:prstGeom>
          <a:noFill/>
          <a:ln>
            <a:noFill/>
          </a:ln>
        </p:spPr>
      </p:pic>
      <p:sp>
        <p:nvSpPr>
          <p:cNvPr id="38" name="Google Shape;107;p15">
            <a:hlinkClick r:id="" action="ppaction://hlinkshowjump?jump=previousslide"/>
            <a:extLst>
              <a:ext uri="{FF2B5EF4-FFF2-40B4-BE49-F238E27FC236}">
                <a16:creationId xmlns="" xmlns:a16="http://schemas.microsoft.com/office/drawing/2014/main" id="{3B9E1EE3-5C20-4769-A571-9172C23F7668}"/>
              </a:ext>
            </a:extLst>
          </p:cNvPr>
          <p:cNvSpPr/>
          <p:nvPr/>
        </p:nvSpPr>
        <p:spPr>
          <a:xfrm rot="5400000">
            <a:off x="-99975" y="2262150"/>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9" name="Google Shape;108;p15">
            <a:hlinkClick r:id="" action="ppaction://hlinkshowjump?jump=previousslide"/>
            <a:extLst>
              <a:ext uri="{FF2B5EF4-FFF2-40B4-BE49-F238E27FC236}">
                <a16:creationId xmlns="" xmlns:a16="http://schemas.microsoft.com/office/drawing/2014/main" id="{E8A28BB9-3827-42EB-B78D-EB0E486DE223}"/>
              </a:ext>
            </a:extLst>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 name="Google Shape;109;p15">
            <a:hlinkClick r:id="" action="ppaction://hlinkshowjump?jump=previousslide"/>
            <a:extLst>
              <a:ext uri="{FF2B5EF4-FFF2-40B4-BE49-F238E27FC236}">
                <a16:creationId xmlns="" xmlns:a16="http://schemas.microsoft.com/office/drawing/2014/main" id="{9D3650D3-E24D-4F5A-AB17-2680EB3975F8}"/>
              </a:ext>
            </a:extLst>
          </p:cNvPr>
          <p:cNvPicPr preferRelativeResize="0"/>
          <p:nvPr/>
        </p:nvPicPr>
        <p:blipFill>
          <a:blip r:embed="rId7">
            <a:alphaModFix/>
          </a:blip>
          <a:stretch>
            <a:fillRect/>
          </a:stretch>
        </p:blipFill>
        <p:spPr>
          <a:xfrm>
            <a:off x="108007" y="2462700"/>
            <a:ext cx="145833" cy="218733"/>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B8F92"/>
        </a:solidFill>
        <a:effectLst/>
      </p:bgPr>
    </p:bg>
    <p:spTree>
      <p:nvGrpSpPr>
        <p:cNvPr id="1" name="Shape 1462"/>
        <p:cNvGrpSpPr/>
        <p:nvPr/>
      </p:nvGrpSpPr>
      <p:grpSpPr>
        <a:xfrm>
          <a:off x="0" y="0"/>
          <a:ext cx="0" cy="0"/>
          <a:chOff x="0" y="0"/>
          <a:chExt cx="0" cy="0"/>
        </a:xfrm>
      </p:grpSpPr>
      <p:sp>
        <p:nvSpPr>
          <p:cNvPr id="1463" name="Google Shape;1463;p64"/>
          <p:cNvSpPr/>
          <p:nvPr/>
        </p:nvSpPr>
        <p:spPr>
          <a:xfrm>
            <a:off x="1117325" y="2324100"/>
            <a:ext cx="6816900" cy="174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64"/>
          <p:cNvSpPr/>
          <p:nvPr/>
        </p:nvSpPr>
        <p:spPr>
          <a:xfrm>
            <a:off x="-207975" y="1332900"/>
            <a:ext cx="3295800" cy="503100"/>
          </a:xfrm>
          <a:prstGeom prst="homePlat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65" name="Google Shape;1465;p64"/>
          <p:cNvSpPr/>
          <p:nvPr/>
        </p:nvSpPr>
        <p:spPr>
          <a:xfrm>
            <a:off x="8396899" y="1332900"/>
            <a:ext cx="1482000" cy="503100"/>
          </a:xfrm>
          <a:prstGeom prst="chevron">
            <a:avLst>
              <a:gd name="adj" fmla="val 50000"/>
            </a:avLst>
          </a:prstGeom>
          <a:solidFill>
            <a:srgbClr val="0C5D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66" name="Google Shape;1466;p64"/>
          <p:cNvSpPr txBox="1"/>
          <p:nvPr/>
        </p:nvSpPr>
        <p:spPr>
          <a:xfrm>
            <a:off x="1482875" y="363075"/>
            <a:ext cx="6186000" cy="714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 sz="1600" b="1">
                <a:solidFill>
                  <a:schemeClr val="lt1"/>
                </a:solidFill>
                <a:latin typeface="Century Gothic"/>
                <a:ea typeface="Century Gothic"/>
                <a:cs typeface="Century Gothic"/>
                <a:sym typeface="Century Gothic"/>
              </a:rPr>
              <a:t>Características de una consejería en salud sexual y salud reproductiva con calidez y calidad</a:t>
            </a:r>
            <a:endParaRPr sz="1600" b="1">
              <a:solidFill>
                <a:schemeClr val="lt1"/>
              </a:solidFill>
              <a:latin typeface="Century Gothic"/>
              <a:ea typeface="Century Gothic"/>
              <a:cs typeface="Century Gothic"/>
              <a:sym typeface="Century Gothic"/>
            </a:endParaRPr>
          </a:p>
        </p:txBody>
      </p:sp>
      <p:sp>
        <p:nvSpPr>
          <p:cNvPr id="1467" name="Google Shape;1467;p64">
            <a:hlinkClick r:id="" action="ppaction://hlinkshowjump?jump=nextslide"/>
          </p:cNvPr>
          <p:cNvSpPr/>
          <p:nvPr/>
        </p:nvSpPr>
        <p:spPr>
          <a:xfrm rot="-5400000">
            <a:off x="8763038" y="2271737"/>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468" name="Google Shape;1468;p64">
            <a:hlinkClick r:id="" action="ppaction://hlinkshowjump?jump=nextslide"/>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69" name="Google Shape;1469;p64"/>
          <p:cNvPicPr preferRelativeResize="0"/>
          <p:nvPr/>
        </p:nvPicPr>
        <p:blipFill>
          <a:blip r:embed="rId3">
            <a:alphaModFix/>
          </a:blip>
          <a:stretch>
            <a:fillRect/>
          </a:stretch>
        </p:blipFill>
        <p:spPr>
          <a:xfrm rot="10800000">
            <a:off x="8904523" y="2471654"/>
            <a:ext cx="145833" cy="218733"/>
          </a:xfrm>
          <a:prstGeom prst="rect">
            <a:avLst/>
          </a:prstGeom>
          <a:noFill/>
          <a:ln>
            <a:noFill/>
          </a:ln>
        </p:spPr>
      </p:pic>
      <p:sp>
        <p:nvSpPr>
          <p:cNvPr id="1475" name="Google Shape;1475;p64"/>
          <p:cNvSpPr txBox="1"/>
          <p:nvPr/>
        </p:nvSpPr>
        <p:spPr>
          <a:xfrm>
            <a:off x="666250" y="1406488"/>
            <a:ext cx="22521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s" sz="1300">
                <a:solidFill>
                  <a:srgbClr val="666666"/>
                </a:solidFill>
                <a:latin typeface="Poppins"/>
                <a:ea typeface="Poppins"/>
                <a:cs typeface="Poppins"/>
                <a:sym typeface="Poppins"/>
              </a:rPr>
              <a:t>4. Información</a:t>
            </a:r>
            <a:endParaRPr sz="1300">
              <a:solidFill>
                <a:schemeClr val="lt1"/>
              </a:solidFill>
              <a:latin typeface="Poppins"/>
              <a:ea typeface="Poppins"/>
              <a:cs typeface="Poppins"/>
              <a:sym typeface="Poppins"/>
            </a:endParaRPr>
          </a:p>
        </p:txBody>
      </p:sp>
      <p:sp>
        <p:nvSpPr>
          <p:cNvPr id="1476" name="Google Shape;1476;p64"/>
          <p:cNvSpPr/>
          <p:nvPr/>
        </p:nvSpPr>
        <p:spPr>
          <a:xfrm>
            <a:off x="2949762" y="1332900"/>
            <a:ext cx="2347800" cy="503100"/>
          </a:xfrm>
          <a:prstGeom prst="chevron">
            <a:avLst>
              <a:gd name="adj" fmla="val 50000"/>
            </a:avLst>
          </a:prstGeom>
          <a:solidFill>
            <a:srgbClr val="0C5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1477" name="Google Shape;1477;p64"/>
          <p:cNvSpPr txBox="1"/>
          <p:nvPr/>
        </p:nvSpPr>
        <p:spPr>
          <a:xfrm>
            <a:off x="2991351" y="1404638"/>
            <a:ext cx="2252100" cy="6303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s" sz="1300">
                <a:solidFill>
                  <a:schemeClr val="lt1"/>
                </a:solidFill>
                <a:latin typeface="Poppins"/>
                <a:ea typeface="Poppins"/>
                <a:cs typeface="Poppins"/>
                <a:sym typeface="Poppins"/>
              </a:rPr>
              <a:t>5. Decisiones</a:t>
            </a:r>
            <a:endParaRPr sz="1900">
              <a:solidFill>
                <a:schemeClr val="lt1"/>
              </a:solidFill>
              <a:latin typeface="Poppins"/>
              <a:ea typeface="Poppins"/>
              <a:cs typeface="Poppins"/>
              <a:sym typeface="Poppins"/>
            </a:endParaRPr>
          </a:p>
          <a:p>
            <a:pPr marL="0" lvl="0" indent="0" algn="l" rtl="0">
              <a:spcBef>
                <a:spcPts val="0"/>
              </a:spcBef>
              <a:spcAft>
                <a:spcPts val="0"/>
              </a:spcAft>
              <a:buNone/>
            </a:pPr>
            <a:endParaRPr/>
          </a:p>
        </p:txBody>
      </p:sp>
      <p:sp>
        <p:nvSpPr>
          <p:cNvPr id="1478" name="Google Shape;1478;p64"/>
          <p:cNvSpPr/>
          <p:nvPr/>
        </p:nvSpPr>
        <p:spPr>
          <a:xfrm>
            <a:off x="5152425" y="1332900"/>
            <a:ext cx="3378000" cy="503100"/>
          </a:xfrm>
          <a:prstGeom prst="chevron">
            <a:avLst>
              <a:gd name="adj" fmla="val 50000"/>
            </a:avLst>
          </a:prstGeom>
          <a:solidFill>
            <a:srgbClr val="0C5D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79" name="Google Shape;1479;p64"/>
          <p:cNvSpPr txBox="1"/>
          <p:nvPr/>
        </p:nvSpPr>
        <p:spPr>
          <a:xfrm>
            <a:off x="5499400" y="1396975"/>
            <a:ext cx="2714700" cy="6150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s" sz="1300">
                <a:solidFill>
                  <a:schemeClr val="lt1"/>
                </a:solidFill>
                <a:latin typeface="Poppins"/>
                <a:ea typeface="Poppins"/>
                <a:cs typeface="Poppins"/>
                <a:sym typeface="Poppins"/>
              </a:rPr>
              <a:t>6. Otras recomendaciones</a:t>
            </a:r>
            <a:endParaRPr sz="1300">
              <a:solidFill>
                <a:schemeClr val="lt1"/>
              </a:solidFill>
              <a:latin typeface="Poppins"/>
              <a:ea typeface="Poppins"/>
              <a:cs typeface="Poppins"/>
              <a:sym typeface="Poppins"/>
            </a:endParaRPr>
          </a:p>
          <a:p>
            <a:pPr marL="0" marR="0" lvl="0" indent="0" algn="ctr" rtl="0">
              <a:lnSpc>
                <a:spcPct val="115000"/>
              </a:lnSpc>
              <a:spcBef>
                <a:spcPts val="0"/>
              </a:spcBef>
              <a:spcAft>
                <a:spcPts val="0"/>
              </a:spcAft>
              <a:buNone/>
            </a:pPr>
            <a:endParaRPr sz="1300">
              <a:solidFill>
                <a:srgbClr val="666666"/>
              </a:solidFill>
              <a:latin typeface="Poppins"/>
              <a:ea typeface="Poppins"/>
              <a:cs typeface="Poppins"/>
              <a:sym typeface="Poppins"/>
            </a:endParaRPr>
          </a:p>
        </p:txBody>
      </p:sp>
      <p:sp>
        <p:nvSpPr>
          <p:cNvPr id="1480" name="Google Shape;1480;p64"/>
          <p:cNvSpPr/>
          <p:nvPr/>
        </p:nvSpPr>
        <p:spPr>
          <a:xfrm>
            <a:off x="3087825" y="2362225"/>
            <a:ext cx="4492500" cy="1703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
                <a:solidFill>
                  <a:schemeClr val="dk1"/>
                </a:solidFill>
                <a:latin typeface="Poppins"/>
                <a:ea typeface="Poppins"/>
                <a:cs typeface="Poppins"/>
                <a:sym typeface="Poppins"/>
              </a:rPr>
              <a:t>Ahora que conoce el contexto de la adolescente, facilite información veraz de manera clara, </a:t>
            </a:r>
            <a:r>
              <a:rPr lang="es" b="1">
                <a:solidFill>
                  <a:schemeClr val="dk1"/>
                </a:solidFill>
                <a:latin typeface="Poppins"/>
                <a:ea typeface="Poppins"/>
                <a:cs typeface="Poppins"/>
                <a:sym typeface="Poppins"/>
              </a:rPr>
              <a:t>evitando conceptos técnicos o complejos. </a:t>
            </a:r>
            <a:r>
              <a:rPr lang="es">
                <a:solidFill>
                  <a:schemeClr val="dk1"/>
                </a:solidFill>
                <a:latin typeface="Poppins"/>
                <a:ea typeface="Poppins"/>
                <a:cs typeface="Poppins"/>
                <a:sym typeface="Poppins"/>
              </a:rPr>
              <a:t>Si requiere utilizarlos, asegúrese de explicarlos y compruebe si la adolescente comprende la información brindada.</a:t>
            </a:r>
            <a:endParaRPr>
              <a:solidFill>
                <a:schemeClr val="dk1"/>
              </a:solidFill>
              <a:latin typeface="Poppins"/>
              <a:ea typeface="Poppins"/>
              <a:cs typeface="Poppins"/>
              <a:sym typeface="Poppins"/>
            </a:endParaRPr>
          </a:p>
        </p:txBody>
      </p:sp>
      <p:pic>
        <p:nvPicPr>
          <p:cNvPr id="1481" name="Google Shape;1481;p64"/>
          <p:cNvPicPr preferRelativeResize="0"/>
          <p:nvPr/>
        </p:nvPicPr>
        <p:blipFill>
          <a:blip r:embed="rId4">
            <a:alphaModFix/>
          </a:blip>
          <a:stretch>
            <a:fillRect/>
          </a:stretch>
        </p:blipFill>
        <p:spPr>
          <a:xfrm>
            <a:off x="1638300" y="2687794"/>
            <a:ext cx="1085850" cy="1014412"/>
          </a:xfrm>
          <a:prstGeom prst="rect">
            <a:avLst/>
          </a:prstGeom>
          <a:noFill/>
          <a:ln>
            <a:noFill/>
          </a:ln>
        </p:spPr>
      </p:pic>
      <p:sp>
        <p:nvSpPr>
          <p:cNvPr id="26" name="Google Shape;105;p15">
            <a:hlinkClick r:id="" action="ppaction://hlinkshowjump?jump=previousslide"/>
            <a:extLst>
              <a:ext uri="{FF2B5EF4-FFF2-40B4-BE49-F238E27FC236}">
                <a16:creationId xmlns="" xmlns:a16="http://schemas.microsoft.com/office/drawing/2014/main" id="{73EE256D-3BD7-43D4-A5EC-AA77145153A6}"/>
              </a:ext>
            </a:extLst>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Google Shape;106;p15">
            <a:extLst>
              <a:ext uri="{FF2B5EF4-FFF2-40B4-BE49-F238E27FC236}">
                <a16:creationId xmlns="" xmlns:a16="http://schemas.microsoft.com/office/drawing/2014/main" id="{57596074-93B4-4F67-BCD3-B337ED46948E}"/>
              </a:ext>
            </a:extLst>
          </p:cNvPr>
          <p:cNvPicPr preferRelativeResize="0"/>
          <p:nvPr/>
        </p:nvPicPr>
        <p:blipFill>
          <a:blip r:embed="rId3">
            <a:alphaModFix/>
          </a:blip>
          <a:stretch>
            <a:fillRect/>
          </a:stretch>
        </p:blipFill>
        <p:spPr>
          <a:xfrm>
            <a:off x="138957" y="2462775"/>
            <a:ext cx="145833" cy="218733"/>
          </a:xfrm>
          <a:prstGeom prst="rect">
            <a:avLst/>
          </a:prstGeom>
          <a:noFill/>
          <a:ln>
            <a:noFill/>
          </a:ln>
        </p:spPr>
      </p:pic>
      <p:sp>
        <p:nvSpPr>
          <p:cNvPr id="28" name="Google Shape;107;p15">
            <a:hlinkClick r:id="" action="ppaction://hlinkshowjump?jump=previousslide"/>
            <a:extLst>
              <a:ext uri="{FF2B5EF4-FFF2-40B4-BE49-F238E27FC236}">
                <a16:creationId xmlns="" xmlns:a16="http://schemas.microsoft.com/office/drawing/2014/main" id="{BE024D34-8DDE-4188-912D-45D0E4F8A04F}"/>
              </a:ext>
            </a:extLst>
          </p:cNvPr>
          <p:cNvSpPr/>
          <p:nvPr/>
        </p:nvSpPr>
        <p:spPr>
          <a:xfrm rot="5400000">
            <a:off x="-99975" y="2262150"/>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9" name="Google Shape;108;p15">
            <a:hlinkClick r:id="" action="ppaction://hlinkshowjump?jump=previousslide"/>
            <a:extLst>
              <a:ext uri="{FF2B5EF4-FFF2-40B4-BE49-F238E27FC236}">
                <a16:creationId xmlns="" xmlns:a16="http://schemas.microsoft.com/office/drawing/2014/main" id="{F35AA1C5-B6C3-4D1A-8CC3-CB4AF4F21442}"/>
              </a:ext>
            </a:extLst>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 name="Google Shape;109;p15">
            <a:hlinkClick r:id="" action="ppaction://hlinkshowjump?jump=previousslide"/>
            <a:extLst>
              <a:ext uri="{FF2B5EF4-FFF2-40B4-BE49-F238E27FC236}">
                <a16:creationId xmlns="" xmlns:a16="http://schemas.microsoft.com/office/drawing/2014/main" id="{02606618-D9D5-44AE-824A-B8080F51CF9A}"/>
              </a:ext>
            </a:extLst>
          </p:cNvPr>
          <p:cNvPicPr preferRelativeResize="0"/>
          <p:nvPr/>
        </p:nvPicPr>
        <p:blipFill>
          <a:blip r:embed="rId3">
            <a:alphaModFix/>
          </a:blip>
          <a:stretch>
            <a:fillRect/>
          </a:stretch>
        </p:blipFill>
        <p:spPr>
          <a:xfrm>
            <a:off x="108007" y="2462700"/>
            <a:ext cx="145833" cy="218733"/>
          </a:xfrm>
          <a:prstGeom prst="rect">
            <a:avLst/>
          </a:prstGeom>
          <a:noFill/>
          <a:ln>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B8F92"/>
        </a:solidFill>
        <a:effectLst/>
      </p:bgPr>
    </p:bg>
    <p:spTree>
      <p:nvGrpSpPr>
        <p:cNvPr id="1" name="Shape 1485"/>
        <p:cNvGrpSpPr/>
        <p:nvPr/>
      </p:nvGrpSpPr>
      <p:grpSpPr>
        <a:xfrm>
          <a:off x="0" y="0"/>
          <a:ext cx="0" cy="0"/>
          <a:chOff x="0" y="0"/>
          <a:chExt cx="0" cy="0"/>
        </a:xfrm>
      </p:grpSpPr>
      <p:sp>
        <p:nvSpPr>
          <p:cNvPr id="1486" name="Google Shape;1486;p65"/>
          <p:cNvSpPr/>
          <p:nvPr/>
        </p:nvSpPr>
        <p:spPr>
          <a:xfrm>
            <a:off x="-207975" y="1332900"/>
            <a:ext cx="3295800" cy="503100"/>
          </a:xfrm>
          <a:prstGeom prst="homePlate">
            <a:avLst>
              <a:gd name="adj" fmla="val 50000"/>
            </a:avLst>
          </a:prstGeom>
          <a:solidFill>
            <a:srgbClr val="0C5D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87" name="Google Shape;1487;p65"/>
          <p:cNvSpPr/>
          <p:nvPr/>
        </p:nvSpPr>
        <p:spPr>
          <a:xfrm>
            <a:off x="5152425" y="1332900"/>
            <a:ext cx="3378000" cy="503100"/>
          </a:xfrm>
          <a:prstGeom prst="chevron">
            <a:avLst>
              <a:gd name="adj" fmla="val 50000"/>
            </a:avLst>
          </a:prstGeom>
          <a:solidFill>
            <a:srgbClr val="0C5D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88" name="Google Shape;1488;p65"/>
          <p:cNvSpPr/>
          <p:nvPr/>
        </p:nvSpPr>
        <p:spPr>
          <a:xfrm>
            <a:off x="8396899" y="1332900"/>
            <a:ext cx="1482000" cy="503100"/>
          </a:xfrm>
          <a:prstGeom prst="chevron">
            <a:avLst>
              <a:gd name="adj" fmla="val 50000"/>
            </a:avLst>
          </a:prstGeom>
          <a:solidFill>
            <a:srgbClr val="0C5D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89" name="Google Shape;1489;p65"/>
          <p:cNvSpPr txBox="1"/>
          <p:nvPr/>
        </p:nvSpPr>
        <p:spPr>
          <a:xfrm>
            <a:off x="1482875" y="363075"/>
            <a:ext cx="6186000" cy="714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 sz="1600" b="1">
                <a:solidFill>
                  <a:schemeClr val="lt1"/>
                </a:solidFill>
                <a:latin typeface="Century Gothic"/>
                <a:ea typeface="Century Gothic"/>
                <a:cs typeface="Century Gothic"/>
                <a:sym typeface="Century Gothic"/>
              </a:rPr>
              <a:t>Características de una consejería en salud sexual y salud reproductiva con calidez y calidad</a:t>
            </a:r>
            <a:endParaRPr sz="1600" b="1">
              <a:solidFill>
                <a:schemeClr val="lt1"/>
              </a:solidFill>
              <a:latin typeface="Century Gothic"/>
              <a:ea typeface="Century Gothic"/>
              <a:cs typeface="Century Gothic"/>
              <a:sym typeface="Century Gothic"/>
            </a:endParaRPr>
          </a:p>
        </p:txBody>
      </p:sp>
      <p:sp>
        <p:nvSpPr>
          <p:cNvPr id="1490" name="Google Shape;1490;p65">
            <a:hlinkClick r:id="" action="ppaction://hlinkshowjump?jump=nextslide"/>
          </p:cNvPr>
          <p:cNvSpPr/>
          <p:nvPr/>
        </p:nvSpPr>
        <p:spPr>
          <a:xfrm rot="-5400000">
            <a:off x="8763038" y="2271737"/>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491" name="Google Shape;1491;p65">
            <a:hlinkClick r:id="" action="ppaction://hlinkshowjump?jump=nextslide"/>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2" name="Google Shape;1492;p65"/>
          <p:cNvPicPr preferRelativeResize="0"/>
          <p:nvPr/>
        </p:nvPicPr>
        <p:blipFill>
          <a:blip r:embed="rId3">
            <a:alphaModFix/>
          </a:blip>
          <a:stretch>
            <a:fillRect/>
          </a:stretch>
        </p:blipFill>
        <p:spPr>
          <a:xfrm rot="10800000">
            <a:off x="8904523" y="2471654"/>
            <a:ext cx="145833" cy="218733"/>
          </a:xfrm>
          <a:prstGeom prst="rect">
            <a:avLst/>
          </a:prstGeom>
          <a:noFill/>
          <a:ln>
            <a:noFill/>
          </a:ln>
        </p:spPr>
      </p:pic>
      <p:sp>
        <p:nvSpPr>
          <p:cNvPr id="1498" name="Google Shape;1498;p65"/>
          <p:cNvSpPr txBox="1"/>
          <p:nvPr/>
        </p:nvSpPr>
        <p:spPr>
          <a:xfrm>
            <a:off x="666250" y="1406488"/>
            <a:ext cx="22521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s" sz="1300">
                <a:solidFill>
                  <a:schemeClr val="lt1"/>
                </a:solidFill>
                <a:latin typeface="Poppins"/>
                <a:ea typeface="Poppins"/>
                <a:cs typeface="Poppins"/>
                <a:sym typeface="Poppins"/>
              </a:rPr>
              <a:t>4. Información</a:t>
            </a:r>
            <a:endParaRPr sz="1300">
              <a:solidFill>
                <a:schemeClr val="lt1"/>
              </a:solidFill>
              <a:latin typeface="Poppins"/>
              <a:ea typeface="Poppins"/>
              <a:cs typeface="Poppins"/>
              <a:sym typeface="Poppins"/>
            </a:endParaRPr>
          </a:p>
        </p:txBody>
      </p:sp>
      <p:sp>
        <p:nvSpPr>
          <p:cNvPr id="1499" name="Google Shape;1499;p65"/>
          <p:cNvSpPr txBox="1"/>
          <p:nvPr/>
        </p:nvSpPr>
        <p:spPr>
          <a:xfrm>
            <a:off x="5499400" y="1396975"/>
            <a:ext cx="2714700" cy="6150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s" sz="1300">
                <a:solidFill>
                  <a:schemeClr val="lt1"/>
                </a:solidFill>
                <a:latin typeface="Poppins"/>
                <a:ea typeface="Poppins"/>
                <a:cs typeface="Poppins"/>
                <a:sym typeface="Poppins"/>
              </a:rPr>
              <a:t>6. Otras recomendaciones</a:t>
            </a:r>
            <a:endParaRPr sz="1300">
              <a:solidFill>
                <a:schemeClr val="lt1"/>
              </a:solidFill>
              <a:latin typeface="Poppins"/>
              <a:ea typeface="Poppins"/>
              <a:cs typeface="Poppins"/>
              <a:sym typeface="Poppins"/>
            </a:endParaRPr>
          </a:p>
          <a:p>
            <a:pPr marL="0" marR="0" lvl="0" indent="0" algn="ctr" rtl="0">
              <a:lnSpc>
                <a:spcPct val="115000"/>
              </a:lnSpc>
              <a:spcBef>
                <a:spcPts val="0"/>
              </a:spcBef>
              <a:spcAft>
                <a:spcPts val="0"/>
              </a:spcAft>
              <a:buNone/>
            </a:pPr>
            <a:endParaRPr sz="1300">
              <a:solidFill>
                <a:schemeClr val="lt1"/>
              </a:solidFill>
              <a:latin typeface="Poppins"/>
              <a:ea typeface="Poppins"/>
              <a:cs typeface="Poppins"/>
              <a:sym typeface="Poppins"/>
            </a:endParaRPr>
          </a:p>
        </p:txBody>
      </p:sp>
      <p:sp>
        <p:nvSpPr>
          <p:cNvPr id="1500" name="Google Shape;1500;p65"/>
          <p:cNvSpPr/>
          <p:nvPr/>
        </p:nvSpPr>
        <p:spPr>
          <a:xfrm>
            <a:off x="1117325" y="2324100"/>
            <a:ext cx="6816900" cy="1895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65"/>
          <p:cNvSpPr/>
          <p:nvPr/>
        </p:nvSpPr>
        <p:spPr>
          <a:xfrm>
            <a:off x="3143075" y="2471650"/>
            <a:ext cx="4389000" cy="1775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s">
                <a:solidFill>
                  <a:schemeClr val="dk1"/>
                </a:solidFill>
                <a:latin typeface="Poppins"/>
                <a:ea typeface="Poppins"/>
                <a:cs typeface="Poppins"/>
                <a:sym typeface="Poppins"/>
              </a:rPr>
              <a:t>Al finalizar la asesoría se debe abrir un espacio para que la adolescente decida qué método utilizar de manera responsable, informada y consciente según la información y el acompañamiento brindado por la persona funcionaria.</a:t>
            </a:r>
            <a:endParaRPr>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p:txBody>
      </p:sp>
      <p:sp>
        <p:nvSpPr>
          <p:cNvPr id="1502" name="Google Shape;1502;p65"/>
          <p:cNvSpPr/>
          <p:nvPr/>
        </p:nvSpPr>
        <p:spPr>
          <a:xfrm>
            <a:off x="2949762" y="1332900"/>
            <a:ext cx="2347800" cy="503100"/>
          </a:xfrm>
          <a:prstGeom prst="chevron">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03" name="Google Shape;1503;p65"/>
          <p:cNvSpPr txBox="1"/>
          <p:nvPr/>
        </p:nvSpPr>
        <p:spPr>
          <a:xfrm>
            <a:off x="2991351" y="1404638"/>
            <a:ext cx="2252100" cy="6303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s" sz="1300">
                <a:solidFill>
                  <a:srgbClr val="666666"/>
                </a:solidFill>
                <a:latin typeface="Poppins"/>
                <a:ea typeface="Poppins"/>
                <a:cs typeface="Poppins"/>
                <a:sym typeface="Poppins"/>
              </a:rPr>
              <a:t>5. Decisiones</a:t>
            </a:r>
            <a:endParaRPr sz="1300">
              <a:solidFill>
                <a:srgbClr val="666666"/>
              </a:solidFill>
              <a:latin typeface="Poppins"/>
              <a:ea typeface="Poppins"/>
              <a:cs typeface="Poppins"/>
              <a:sym typeface="Poppins"/>
            </a:endParaRPr>
          </a:p>
          <a:p>
            <a:pPr marL="0" lvl="0" indent="0" algn="l" rtl="0">
              <a:spcBef>
                <a:spcPts val="0"/>
              </a:spcBef>
              <a:spcAft>
                <a:spcPts val="0"/>
              </a:spcAft>
              <a:buNone/>
            </a:pPr>
            <a:endParaRPr/>
          </a:p>
        </p:txBody>
      </p:sp>
      <p:pic>
        <p:nvPicPr>
          <p:cNvPr id="1504" name="Google Shape;1504;p65"/>
          <p:cNvPicPr preferRelativeResize="0"/>
          <p:nvPr/>
        </p:nvPicPr>
        <p:blipFill>
          <a:blip r:embed="rId4">
            <a:alphaModFix/>
          </a:blip>
          <a:stretch>
            <a:fillRect/>
          </a:stretch>
        </p:blipFill>
        <p:spPr>
          <a:xfrm>
            <a:off x="1524500" y="2571750"/>
            <a:ext cx="1203950" cy="1468074"/>
          </a:xfrm>
          <a:prstGeom prst="rect">
            <a:avLst/>
          </a:prstGeom>
          <a:noFill/>
          <a:ln>
            <a:noFill/>
          </a:ln>
        </p:spPr>
      </p:pic>
      <p:sp>
        <p:nvSpPr>
          <p:cNvPr id="26" name="Google Shape;105;p15">
            <a:hlinkClick r:id="" action="ppaction://hlinkshowjump?jump=previousslide"/>
            <a:extLst>
              <a:ext uri="{FF2B5EF4-FFF2-40B4-BE49-F238E27FC236}">
                <a16:creationId xmlns="" xmlns:a16="http://schemas.microsoft.com/office/drawing/2014/main" id="{B1FCFF84-FEAE-44A9-8FAA-76F8D3944274}"/>
              </a:ext>
            </a:extLst>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Google Shape;106;p15">
            <a:extLst>
              <a:ext uri="{FF2B5EF4-FFF2-40B4-BE49-F238E27FC236}">
                <a16:creationId xmlns="" xmlns:a16="http://schemas.microsoft.com/office/drawing/2014/main" id="{821E297A-062A-4427-89FC-7605E9C1033B}"/>
              </a:ext>
            </a:extLst>
          </p:cNvPr>
          <p:cNvPicPr preferRelativeResize="0"/>
          <p:nvPr/>
        </p:nvPicPr>
        <p:blipFill>
          <a:blip r:embed="rId3">
            <a:alphaModFix/>
          </a:blip>
          <a:stretch>
            <a:fillRect/>
          </a:stretch>
        </p:blipFill>
        <p:spPr>
          <a:xfrm>
            <a:off x="138957" y="2462775"/>
            <a:ext cx="145833" cy="218733"/>
          </a:xfrm>
          <a:prstGeom prst="rect">
            <a:avLst/>
          </a:prstGeom>
          <a:noFill/>
          <a:ln>
            <a:noFill/>
          </a:ln>
        </p:spPr>
      </p:pic>
      <p:sp>
        <p:nvSpPr>
          <p:cNvPr id="28" name="Google Shape;107;p15">
            <a:hlinkClick r:id="" action="ppaction://hlinkshowjump?jump=previousslide"/>
            <a:extLst>
              <a:ext uri="{FF2B5EF4-FFF2-40B4-BE49-F238E27FC236}">
                <a16:creationId xmlns="" xmlns:a16="http://schemas.microsoft.com/office/drawing/2014/main" id="{3F6E78DB-EB53-4514-9365-C0B96CCFB3CC}"/>
              </a:ext>
            </a:extLst>
          </p:cNvPr>
          <p:cNvSpPr/>
          <p:nvPr/>
        </p:nvSpPr>
        <p:spPr>
          <a:xfrm rot="5400000">
            <a:off x="-99975" y="2262150"/>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9" name="Google Shape;108;p15">
            <a:hlinkClick r:id="" action="ppaction://hlinkshowjump?jump=previousslide"/>
            <a:extLst>
              <a:ext uri="{FF2B5EF4-FFF2-40B4-BE49-F238E27FC236}">
                <a16:creationId xmlns="" xmlns:a16="http://schemas.microsoft.com/office/drawing/2014/main" id="{09FF3311-EEEF-4758-962B-E5189AD64C0D}"/>
              </a:ext>
            </a:extLst>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 name="Google Shape;109;p15">
            <a:hlinkClick r:id="" action="ppaction://hlinkshowjump?jump=previousslide"/>
            <a:extLst>
              <a:ext uri="{FF2B5EF4-FFF2-40B4-BE49-F238E27FC236}">
                <a16:creationId xmlns="" xmlns:a16="http://schemas.microsoft.com/office/drawing/2014/main" id="{73308177-4196-4B41-A183-2D74C181D22C}"/>
              </a:ext>
            </a:extLst>
          </p:cNvPr>
          <p:cNvPicPr preferRelativeResize="0"/>
          <p:nvPr/>
        </p:nvPicPr>
        <p:blipFill>
          <a:blip r:embed="rId3">
            <a:alphaModFix/>
          </a:blip>
          <a:stretch>
            <a:fillRect/>
          </a:stretch>
        </p:blipFill>
        <p:spPr>
          <a:xfrm>
            <a:off x="108007" y="2462700"/>
            <a:ext cx="145833" cy="218733"/>
          </a:xfrm>
          <a:prstGeom prst="rect">
            <a:avLst/>
          </a:prstGeom>
          <a:noFill/>
          <a:ln>
            <a:no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B8F92"/>
        </a:solidFill>
        <a:effectLst/>
      </p:bgPr>
    </p:bg>
    <p:spTree>
      <p:nvGrpSpPr>
        <p:cNvPr id="1" name="Shape 1508"/>
        <p:cNvGrpSpPr/>
        <p:nvPr/>
      </p:nvGrpSpPr>
      <p:grpSpPr>
        <a:xfrm>
          <a:off x="0" y="0"/>
          <a:ext cx="0" cy="0"/>
          <a:chOff x="0" y="0"/>
          <a:chExt cx="0" cy="0"/>
        </a:xfrm>
      </p:grpSpPr>
      <p:sp>
        <p:nvSpPr>
          <p:cNvPr id="1509" name="Google Shape;1509;p66"/>
          <p:cNvSpPr/>
          <p:nvPr/>
        </p:nvSpPr>
        <p:spPr>
          <a:xfrm>
            <a:off x="5152425" y="1332900"/>
            <a:ext cx="3378000" cy="503100"/>
          </a:xfrm>
          <a:prstGeom prst="chevron">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10" name="Google Shape;1510;p66"/>
          <p:cNvSpPr/>
          <p:nvPr/>
        </p:nvSpPr>
        <p:spPr>
          <a:xfrm>
            <a:off x="8396899" y="1332900"/>
            <a:ext cx="1482000" cy="503100"/>
          </a:xfrm>
          <a:prstGeom prst="chevron">
            <a:avLst>
              <a:gd name="adj" fmla="val 50000"/>
            </a:avLst>
          </a:prstGeom>
          <a:solidFill>
            <a:srgbClr val="0C5D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11" name="Google Shape;1511;p66"/>
          <p:cNvSpPr txBox="1"/>
          <p:nvPr/>
        </p:nvSpPr>
        <p:spPr>
          <a:xfrm>
            <a:off x="1482875" y="363075"/>
            <a:ext cx="6186000" cy="714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 sz="1600" b="1">
                <a:solidFill>
                  <a:schemeClr val="lt1"/>
                </a:solidFill>
                <a:latin typeface="Century Gothic"/>
                <a:ea typeface="Century Gothic"/>
                <a:cs typeface="Century Gothic"/>
                <a:sym typeface="Century Gothic"/>
              </a:rPr>
              <a:t>Características de una consejería en salud sexual y salud reproductiva con calidez y calidad</a:t>
            </a:r>
            <a:endParaRPr sz="1600" b="1">
              <a:solidFill>
                <a:schemeClr val="lt1"/>
              </a:solidFill>
              <a:latin typeface="Century Gothic"/>
              <a:ea typeface="Century Gothic"/>
              <a:cs typeface="Century Gothic"/>
              <a:sym typeface="Century Gothic"/>
            </a:endParaRPr>
          </a:p>
        </p:txBody>
      </p:sp>
      <p:sp>
        <p:nvSpPr>
          <p:cNvPr id="1512" name="Google Shape;1512;p66">
            <a:hlinkClick r:id="" action="ppaction://hlinkshowjump?jump=nextslide"/>
          </p:cNvPr>
          <p:cNvSpPr/>
          <p:nvPr/>
        </p:nvSpPr>
        <p:spPr>
          <a:xfrm rot="-5400000">
            <a:off x="8763038" y="2271737"/>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513" name="Google Shape;1513;p66">
            <a:hlinkClick r:id="" action="ppaction://hlinkshowjump?jump=nextslide"/>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14" name="Google Shape;1514;p66"/>
          <p:cNvPicPr preferRelativeResize="0"/>
          <p:nvPr/>
        </p:nvPicPr>
        <p:blipFill>
          <a:blip r:embed="rId3">
            <a:alphaModFix/>
          </a:blip>
          <a:stretch>
            <a:fillRect/>
          </a:stretch>
        </p:blipFill>
        <p:spPr>
          <a:xfrm rot="10800000">
            <a:off x="8904523" y="2471654"/>
            <a:ext cx="145833" cy="218733"/>
          </a:xfrm>
          <a:prstGeom prst="rect">
            <a:avLst/>
          </a:prstGeom>
          <a:noFill/>
          <a:ln>
            <a:noFill/>
          </a:ln>
        </p:spPr>
      </p:pic>
      <p:sp>
        <p:nvSpPr>
          <p:cNvPr id="1520" name="Google Shape;1520;p66"/>
          <p:cNvSpPr txBox="1"/>
          <p:nvPr/>
        </p:nvSpPr>
        <p:spPr>
          <a:xfrm>
            <a:off x="5499400" y="1396975"/>
            <a:ext cx="2714700" cy="6150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s" sz="1300">
                <a:solidFill>
                  <a:srgbClr val="666666"/>
                </a:solidFill>
                <a:latin typeface="Poppins"/>
                <a:ea typeface="Poppins"/>
                <a:cs typeface="Poppins"/>
                <a:sym typeface="Poppins"/>
              </a:rPr>
              <a:t>6. Otras recomendaciones</a:t>
            </a:r>
            <a:endParaRPr sz="1300">
              <a:solidFill>
                <a:schemeClr val="lt1"/>
              </a:solidFill>
              <a:latin typeface="Poppins"/>
              <a:ea typeface="Poppins"/>
              <a:cs typeface="Poppins"/>
              <a:sym typeface="Poppins"/>
            </a:endParaRPr>
          </a:p>
          <a:p>
            <a:pPr marL="0" marR="0" lvl="0" indent="0" algn="ctr" rtl="0">
              <a:lnSpc>
                <a:spcPct val="115000"/>
              </a:lnSpc>
              <a:spcBef>
                <a:spcPts val="0"/>
              </a:spcBef>
              <a:spcAft>
                <a:spcPts val="0"/>
              </a:spcAft>
              <a:buNone/>
            </a:pPr>
            <a:endParaRPr sz="1300">
              <a:solidFill>
                <a:srgbClr val="666666"/>
              </a:solidFill>
              <a:latin typeface="Poppins"/>
              <a:ea typeface="Poppins"/>
              <a:cs typeface="Poppins"/>
              <a:sym typeface="Poppins"/>
            </a:endParaRPr>
          </a:p>
        </p:txBody>
      </p:sp>
      <p:sp>
        <p:nvSpPr>
          <p:cNvPr id="1521" name="Google Shape;1521;p66"/>
          <p:cNvSpPr/>
          <p:nvPr/>
        </p:nvSpPr>
        <p:spPr>
          <a:xfrm>
            <a:off x="1117325" y="2324099"/>
            <a:ext cx="6816900" cy="2456325"/>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Poppins"/>
              <a:ea typeface="Poppins"/>
              <a:cs typeface="Poppins"/>
              <a:sym typeface="Poppins"/>
            </a:endParaRPr>
          </a:p>
        </p:txBody>
      </p:sp>
      <p:sp>
        <p:nvSpPr>
          <p:cNvPr id="1522" name="Google Shape;1522;p66"/>
          <p:cNvSpPr/>
          <p:nvPr/>
        </p:nvSpPr>
        <p:spPr>
          <a:xfrm>
            <a:off x="-207975" y="1332900"/>
            <a:ext cx="3295800" cy="503100"/>
          </a:xfrm>
          <a:prstGeom prst="homePlate">
            <a:avLst>
              <a:gd name="adj" fmla="val 50000"/>
            </a:avLst>
          </a:prstGeom>
          <a:solidFill>
            <a:srgbClr val="0C5D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23" name="Google Shape;1523;p66"/>
          <p:cNvSpPr txBox="1"/>
          <p:nvPr/>
        </p:nvSpPr>
        <p:spPr>
          <a:xfrm>
            <a:off x="666250" y="1406488"/>
            <a:ext cx="22521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s" sz="1300">
                <a:solidFill>
                  <a:schemeClr val="lt1"/>
                </a:solidFill>
                <a:latin typeface="Poppins"/>
                <a:ea typeface="Poppins"/>
                <a:cs typeface="Poppins"/>
                <a:sym typeface="Poppins"/>
              </a:rPr>
              <a:t>4. Información</a:t>
            </a:r>
            <a:endParaRPr sz="1300">
              <a:solidFill>
                <a:schemeClr val="lt1"/>
              </a:solidFill>
              <a:latin typeface="Poppins"/>
              <a:ea typeface="Poppins"/>
              <a:cs typeface="Poppins"/>
              <a:sym typeface="Poppins"/>
            </a:endParaRPr>
          </a:p>
        </p:txBody>
      </p:sp>
      <p:sp>
        <p:nvSpPr>
          <p:cNvPr id="1524" name="Google Shape;1524;p66"/>
          <p:cNvSpPr/>
          <p:nvPr/>
        </p:nvSpPr>
        <p:spPr>
          <a:xfrm>
            <a:off x="2949762" y="1332900"/>
            <a:ext cx="2347800" cy="503100"/>
          </a:xfrm>
          <a:prstGeom prst="chevron">
            <a:avLst>
              <a:gd name="adj" fmla="val 50000"/>
            </a:avLst>
          </a:prstGeom>
          <a:solidFill>
            <a:srgbClr val="0C5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1525" name="Google Shape;1525;p66"/>
          <p:cNvSpPr txBox="1"/>
          <p:nvPr/>
        </p:nvSpPr>
        <p:spPr>
          <a:xfrm>
            <a:off x="2991351" y="1404638"/>
            <a:ext cx="2252100" cy="6303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s" sz="1300">
                <a:solidFill>
                  <a:schemeClr val="lt1"/>
                </a:solidFill>
                <a:latin typeface="Poppins"/>
                <a:ea typeface="Poppins"/>
                <a:cs typeface="Poppins"/>
                <a:sym typeface="Poppins"/>
              </a:rPr>
              <a:t>5. Decisiones</a:t>
            </a:r>
            <a:endParaRPr sz="1900">
              <a:solidFill>
                <a:schemeClr val="lt1"/>
              </a:solidFill>
              <a:latin typeface="Poppins"/>
              <a:ea typeface="Poppins"/>
              <a:cs typeface="Poppins"/>
              <a:sym typeface="Poppins"/>
            </a:endParaRPr>
          </a:p>
          <a:p>
            <a:pPr marL="0" lvl="0" indent="0" algn="l" rtl="0">
              <a:spcBef>
                <a:spcPts val="0"/>
              </a:spcBef>
              <a:spcAft>
                <a:spcPts val="0"/>
              </a:spcAft>
              <a:buNone/>
            </a:pPr>
            <a:endParaRPr/>
          </a:p>
        </p:txBody>
      </p:sp>
      <p:sp>
        <p:nvSpPr>
          <p:cNvPr id="1526" name="Google Shape;1526;p66"/>
          <p:cNvSpPr/>
          <p:nvPr/>
        </p:nvSpPr>
        <p:spPr>
          <a:xfrm>
            <a:off x="3060949" y="2500074"/>
            <a:ext cx="4446701" cy="22146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s" dirty="0">
                <a:solidFill>
                  <a:schemeClr val="dk1"/>
                </a:solidFill>
                <a:latin typeface="Poppins"/>
                <a:ea typeface="Poppins"/>
                <a:cs typeface="Poppins"/>
                <a:sym typeface="Poppins"/>
              </a:rPr>
              <a:t>Recuerde ser flexible y mantener abiertos los canales de comunicación con la adolescente, ya que es posible que en el camino surjan dudas y necesite acompañamiento en las siguientes etapas.</a:t>
            </a:r>
            <a:endParaRPr dirty="0">
              <a:solidFill>
                <a:schemeClr val="dk1"/>
              </a:solidFill>
              <a:latin typeface="Poppins"/>
              <a:ea typeface="Poppins"/>
              <a:cs typeface="Poppins"/>
              <a:sym typeface="Poppins"/>
            </a:endParaRPr>
          </a:p>
          <a:p>
            <a:pPr marL="0" lvl="0" indent="0" algn="just" rtl="0">
              <a:lnSpc>
                <a:spcPct val="115000"/>
              </a:lnSpc>
              <a:spcBef>
                <a:spcPts val="0"/>
              </a:spcBef>
              <a:spcAft>
                <a:spcPts val="0"/>
              </a:spcAft>
              <a:buNone/>
            </a:pPr>
            <a:r>
              <a:rPr lang="es" dirty="0">
                <a:solidFill>
                  <a:schemeClr val="dk1"/>
                </a:solidFill>
                <a:latin typeface="Poppins"/>
                <a:ea typeface="Poppins"/>
                <a:cs typeface="Poppins"/>
                <a:sym typeface="Poppins"/>
              </a:rPr>
              <a:t>Asegúrese de facilitar indicaciones y corroborar con la adolescente si conoce cuáles son los pasos a seguir según sea el caso.</a:t>
            </a:r>
            <a:endParaRPr dirty="0">
              <a:solidFill>
                <a:schemeClr val="dk1"/>
              </a:solidFill>
              <a:latin typeface="Poppins"/>
              <a:ea typeface="Poppins"/>
              <a:cs typeface="Poppins"/>
              <a:sym typeface="Poppins"/>
            </a:endParaRPr>
          </a:p>
          <a:p>
            <a:pPr marL="0" lvl="0" indent="0" algn="just" rtl="0">
              <a:lnSpc>
                <a:spcPct val="115000"/>
              </a:lnSpc>
              <a:spcBef>
                <a:spcPts val="0"/>
              </a:spcBef>
              <a:spcAft>
                <a:spcPts val="0"/>
              </a:spcAft>
              <a:buNone/>
            </a:pPr>
            <a:endParaRPr dirty="0">
              <a:solidFill>
                <a:schemeClr val="dk1"/>
              </a:solidFill>
              <a:latin typeface="Poppins"/>
              <a:ea typeface="Poppins"/>
              <a:cs typeface="Poppins"/>
              <a:sym typeface="Poppins"/>
            </a:endParaRPr>
          </a:p>
        </p:txBody>
      </p:sp>
      <p:pic>
        <p:nvPicPr>
          <p:cNvPr id="1527" name="Google Shape;1527;p66"/>
          <p:cNvPicPr preferRelativeResize="0"/>
          <p:nvPr/>
        </p:nvPicPr>
        <p:blipFill>
          <a:blip r:embed="rId4">
            <a:alphaModFix/>
          </a:blip>
          <a:stretch>
            <a:fillRect/>
          </a:stretch>
        </p:blipFill>
        <p:spPr>
          <a:xfrm>
            <a:off x="1636350" y="2884910"/>
            <a:ext cx="1094575" cy="1334701"/>
          </a:xfrm>
          <a:prstGeom prst="rect">
            <a:avLst/>
          </a:prstGeom>
          <a:noFill/>
          <a:ln>
            <a:noFill/>
          </a:ln>
        </p:spPr>
      </p:pic>
      <p:sp>
        <p:nvSpPr>
          <p:cNvPr id="26" name="Google Shape;105;p15">
            <a:hlinkClick r:id="" action="ppaction://hlinkshowjump?jump=previousslide"/>
            <a:extLst>
              <a:ext uri="{FF2B5EF4-FFF2-40B4-BE49-F238E27FC236}">
                <a16:creationId xmlns="" xmlns:a16="http://schemas.microsoft.com/office/drawing/2014/main" id="{EC436418-53E6-4855-A7FD-FFF27819CE9B}"/>
              </a:ext>
            </a:extLst>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Google Shape;106;p15">
            <a:extLst>
              <a:ext uri="{FF2B5EF4-FFF2-40B4-BE49-F238E27FC236}">
                <a16:creationId xmlns="" xmlns:a16="http://schemas.microsoft.com/office/drawing/2014/main" id="{8F851689-72F9-499E-B380-3AC5D17ED985}"/>
              </a:ext>
            </a:extLst>
          </p:cNvPr>
          <p:cNvPicPr preferRelativeResize="0"/>
          <p:nvPr/>
        </p:nvPicPr>
        <p:blipFill>
          <a:blip r:embed="rId3">
            <a:alphaModFix/>
          </a:blip>
          <a:stretch>
            <a:fillRect/>
          </a:stretch>
        </p:blipFill>
        <p:spPr>
          <a:xfrm>
            <a:off x="138957" y="2462775"/>
            <a:ext cx="145833" cy="218733"/>
          </a:xfrm>
          <a:prstGeom prst="rect">
            <a:avLst/>
          </a:prstGeom>
          <a:noFill/>
          <a:ln>
            <a:noFill/>
          </a:ln>
        </p:spPr>
      </p:pic>
      <p:sp>
        <p:nvSpPr>
          <p:cNvPr id="28" name="Google Shape;107;p15">
            <a:hlinkClick r:id="" action="ppaction://hlinkshowjump?jump=previousslide"/>
            <a:extLst>
              <a:ext uri="{FF2B5EF4-FFF2-40B4-BE49-F238E27FC236}">
                <a16:creationId xmlns="" xmlns:a16="http://schemas.microsoft.com/office/drawing/2014/main" id="{191B8318-58A0-40F4-B26D-0CC9AD6939CE}"/>
              </a:ext>
            </a:extLst>
          </p:cNvPr>
          <p:cNvSpPr/>
          <p:nvPr/>
        </p:nvSpPr>
        <p:spPr>
          <a:xfrm rot="5400000">
            <a:off x="-99975" y="2262150"/>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9" name="Google Shape;108;p15">
            <a:hlinkClick r:id="" action="ppaction://hlinkshowjump?jump=previousslide"/>
            <a:extLst>
              <a:ext uri="{FF2B5EF4-FFF2-40B4-BE49-F238E27FC236}">
                <a16:creationId xmlns="" xmlns:a16="http://schemas.microsoft.com/office/drawing/2014/main" id="{940E3DC2-20A2-48FF-9E9D-46960A9C9851}"/>
              </a:ext>
            </a:extLst>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 name="Google Shape;109;p15">
            <a:hlinkClick r:id="" action="ppaction://hlinkshowjump?jump=previousslide"/>
            <a:extLst>
              <a:ext uri="{FF2B5EF4-FFF2-40B4-BE49-F238E27FC236}">
                <a16:creationId xmlns="" xmlns:a16="http://schemas.microsoft.com/office/drawing/2014/main" id="{2FFBB570-6E0F-488C-96A2-5DADA3A84DC6}"/>
              </a:ext>
            </a:extLst>
          </p:cNvPr>
          <p:cNvPicPr preferRelativeResize="0"/>
          <p:nvPr/>
        </p:nvPicPr>
        <p:blipFill>
          <a:blip r:embed="rId3">
            <a:alphaModFix/>
          </a:blip>
          <a:stretch>
            <a:fillRect/>
          </a:stretch>
        </p:blipFill>
        <p:spPr>
          <a:xfrm>
            <a:off x="108007" y="2462700"/>
            <a:ext cx="145833" cy="218733"/>
          </a:xfrm>
          <a:prstGeom prst="rect">
            <a:avLst/>
          </a:prstGeom>
          <a:noFill/>
          <a:ln>
            <a:no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31"/>
        <p:cNvGrpSpPr/>
        <p:nvPr/>
      </p:nvGrpSpPr>
      <p:grpSpPr>
        <a:xfrm>
          <a:off x="0" y="0"/>
          <a:ext cx="0" cy="0"/>
          <a:chOff x="0" y="0"/>
          <a:chExt cx="0" cy="0"/>
        </a:xfrm>
      </p:grpSpPr>
      <p:sp>
        <p:nvSpPr>
          <p:cNvPr id="1532" name="Google Shape;1532;p67"/>
          <p:cNvSpPr/>
          <p:nvPr/>
        </p:nvSpPr>
        <p:spPr>
          <a:xfrm>
            <a:off x="836650" y="229700"/>
            <a:ext cx="2614800" cy="1069200"/>
          </a:xfrm>
          <a:prstGeom prst="rect">
            <a:avLst/>
          </a:prstGeom>
          <a:solidFill>
            <a:srgbClr val="FFFFFF"/>
          </a:solidFill>
          <a:ln>
            <a:noFill/>
          </a:ln>
        </p:spPr>
        <p:txBody>
          <a:bodyPr spcFirstLastPara="1" wrap="square" lIns="180000" tIns="180000" rIns="180000" bIns="180000" anchor="ctr" anchorCtr="0">
            <a:noAutofit/>
          </a:bodyPr>
          <a:lstStyle/>
          <a:p>
            <a:pPr marL="0" lvl="0" indent="0" algn="ctr" rtl="0">
              <a:spcBef>
                <a:spcPts val="0"/>
              </a:spcBef>
              <a:spcAft>
                <a:spcPts val="0"/>
              </a:spcAft>
              <a:buClr>
                <a:schemeClr val="dk1"/>
              </a:buClr>
              <a:buSzPts val="1100"/>
              <a:buFont typeface="Arial"/>
              <a:buNone/>
            </a:pPr>
            <a:r>
              <a:rPr lang="es" sz="1300" dirty="0">
                <a:solidFill>
                  <a:srgbClr val="0B5394"/>
                </a:solidFill>
                <a:latin typeface="Poppins"/>
                <a:ea typeface="Poppins"/>
                <a:cs typeface="Poppins"/>
                <a:sym typeface="Poppins"/>
              </a:rPr>
              <a:t>Si desea conocer más sobre este tema, ingrese al siguiente </a:t>
            </a:r>
            <a:r>
              <a:rPr lang="es" sz="2100" b="1" dirty="0">
                <a:solidFill>
                  <a:srgbClr val="0B5394"/>
                </a:solidFill>
                <a:latin typeface="Poppins"/>
                <a:ea typeface="Poppins"/>
                <a:cs typeface="Poppins"/>
                <a:sym typeface="Poppins"/>
              </a:rPr>
              <a:t>webinar</a:t>
            </a:r>
            <a:r>
              <a:rPr lang="es" sz="1300" dirty="0">
                <a:solidFill>
                  <a:srgbClr val="0B5394"/>
                </a:solidFill>
                <a:latin typeface="Poppins"/>
                <a:ea typeface="Poppins"/>
                <a:cs typeface="Poppins"/>
                <a:sym typeface="Poppins"/>
              </a:rPr>
              <a:t>. </a:t>
            </a:r>
            <a:endParaRPr sz="1500" dirty="0">
              <a:solidFill>
                <a:srgbClr val="0B8F92"/>
              </a:solidFill>
              <a:latin typeface="Poppins"/>
              <a:ea typeface="Poppins"/>
              <a:cs typeface="Poppins"/>
              <a:sym typeface="Poppins"/>
            </a:endParaRPr>
          </a:p>
        </p:txBody>
      </p:sp>
      <p:pic>
        <p:nvPicPr>
          <p:cNvPr id="1533" name="Google Shape;1533;p67"/>
          <p:cNvPicPr preferRelativeResize="0"/>
          <p:nvPr/>
        </p:nvPicPr>
        <p:blipFill rotWithShape="1">
          <a:blip r:embed="rId4">
            <a:alphaModFix/>
          </a:blip>
          <a:srcRect/>
          <a:stretch/>
        </p:blipFill>
        <p:spPr>
          <a:xfrm>
            <a:off x="733899" y="1262200"/>
            <a:ext cx="2672275" cy="3881300"/>
          </a:xfrm>
          <a:prstGeom prst="rect">
            <a:avLst/>
          </a:prstGeom>
          <a:noFill/>
          <a:ln>
            <a:noFill/>
          </a:ln>
        </p:spPr>
      </p:pic>
      <p:sp>
        <p:nvSpPr>
          <p:cNvPr id="1534" name="Google Shape;1534;p67"/>
          <p:cNvSpPr txBox="1"/>
          <p:nvPr/>
        </p:nvSpPr>
        <p:spPr>
          <a:xfrm>
            <a:off x="5736703" y="4205750"/>
            <a:ext cx="2520900" cy="2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900">
                <a:solidFill>
                  <a:srgbClr val="666666"/>
                </a:solidFill>
                <a:latin typeface="Poppins Light"/>
                <a:ea typeface="Poppins Light"/>
                <a:cs typeface="Poppins Light"/>
                <a:sym typeface="Poppins Light"/>
              </a:rPr>
              <a:t>Una iniciativa de</a:t>
            </a:r>
            <a:endParaRPr sz="900">
              <a:solidFill>
                <a:srgbClr val="666666"/>
              </a:solidFill>
              <a:latin typeface="Poppins Light"/>
              <a:ea typeface="Poppins Light"/>
              <a:cs typeface="Poppins Light"/>
              <a:sym typeface="Poppins Light"/>
            </a:endParaRPr>
          </a:p>
        </p:txBody>
      </p:sp>
      <p:pic>
        <p:nvPicPr>
          <p:cNvPr id="1535" name="Google Shape;1535;p67"/>
          <p:cNvPicPr preferRelativeResize="0"/>
          <p:nvPr/>
        </p:nvPicPr>
        <p:blipFill>
          <a:blip r:embed="rId5">
            <a:alphaModFix/>
          </a:blip>
          <a:stretch>
            <a:fillRect/>
          </a:stretch>
        </p:blipFill>
        <p:spPr>
          <a:xfrm>
            <a:off x="4853300" y="4261981"/>
            <a:ext cx="685940" cy="685945"/>
          </a:xfrm>
          <a:prstGeom prst="rect">
            <a:avLst/>
          </a:prstGeom>
          <a:noFill/>
          <a:ln>
            <a:noFill/>
          </a:ln>
        </p:spPr>
      </p:pic>
      <p:pic>
        <p:nvPicPr>
          <p:cNvPr id="1536" name="Google Shape;1536;p67"/>
          <p:cNvPicPr preferRelativeResize="0"/>
          <p:nvPr/>
        </p:nvPicPr>
        <p:blipFill>
          <a:blip r:embed="rId6">
            <a:alphaModFix/>
          </a:blip>
          <a:stretch>
            <a:fillRect/>
          </a:stretch>
        </p:blipFill>
        <p:spPr>
          <a:xfrm>
            <a:off x="5816195" y="4482630"/>
            <a:ext cx="1538424" cy="441221"/>
          </a:xfrm>
          <a:prstGeom prst="rect">
            <a:avLst/>
          </a:prstGeom>
          <a:noFill/>
          <a:ln>
            <a:noFill/>
          </a:ln>
        </p:spPr>
      </p:pic>
      <p:sp>
        <p:nvSpPr>
          <p:cNvPr id="1537" name="Google Shape;1537;p67"/>
          <p:cNvSpPr/>
          <p:nvPr/>
        </p:nvSpPr>
        <p:spPr>
          <a:xfrm rot="-9866407" flipH="1">
            <a:off x="2733840" y="1211552"/>
            <a:ext cx="385841" cy="409865"/>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67">
            <a:hlinkClick r:id="rId7"/>
          </p:cNvPr>
          <p:cNvSpPr/>
          <p:nvPr/>
        </p:nvSpPr>
        <p:spPr>
          <a:xfrm>
            <a:off x="4572000" y="854495"/>
            <a:ext cx="3825000" cy="1596300"/>
          </a:xfrm>
          <a:prstGeom prst="roundRect">
            <a:avLst>
              <a:gd name="adj" fmla="val 41454"/>
            </a:avLst>
          </a:prstGeom>
          <a:solidFill>
            <a:srgbClr val="91C73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600">
                <a:solidFill>
                  <a:srgbClr val="0C5D5E"/>
                </a:solidFill>
                <a:latin typeface="Poppins Medium"/>
                <a:ea typeface="Poppins Medium"/>
                <a:cs typeface="Poppins Medium"/>
                <a:sym typeface="Poppins Medium"/>
              </a:rPr>
              <a:t>Elementos claves para la atención de la salud sexual y la salud reproductiva de las adolescentes mujeres del proyecto Amelia.</a:t>
            </a:r>
            <a:endParaRPr sz="1600">
              <a:solidFill>
                <a:srgbClr val="0C5D5E"/>
              </a:solidFill>
              <a:latin typeface="Poppins Medium"/>
              <a:ea typeface="Poppins Medium"/>
              <a:cs typeface="Poppins Medium"/>
              <a:sym typeface="Poppins Medium"/>
            </a:endParaRPr>
          </a:p>
        </p:txBody>
      </p:sp>
      <p:pic>
        <p:nvPicPr>
          <p:cNvPr id="1539" name="Google Shape;1539;p67"/>
          <p:cNvPicPr preferRelativeResize="0"/>
          <p:nvPr/>
        </p:nvPicPr>
        <p:blipFill rotWithShape="1">
          <a:blip r:embed="rId8">
            <a:alphaModFix/>
          </a:blip>
          <a:srcRect/>
          <a:stretch/>
        </p:blipFill>
        <p:spPr>
          <a:xfrm>
            <a:off x="7496490" y="2154404"/>
            <a:ext cx="690842" cy="664996"/>
          </a:xfrm>
          <a:prstGeom prst="rect">
            <a:avLst/>
          </a:prstGeom>
          <a:noFill/>
          <a:ln>
            <a:noFill/>
          </a:ln>
        </p:spPr>
      </p:pic>
      <p:sp>
        <p:nvSpPr>
          <p:cNvPr id="1540" name="Google Shape;1540;p67">
            <a:hlinkClick r:id="" action="ppaction://hlinkshowjump?jump=nextslide"/>
          </p:cNvPr>
          <p:cNvSpPr/>
          <p:nvPr/>
        </p:nvSpPr>
        <p:spPr>
          <a:xfrm rot="-5400000">
            <a:off x="8763038" y="2271737"/>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541" name="Google Shape;1541;p67">
            <a:hlinkClick r:id="" action="ppaction://hlinkshowjump?jump=nextslide"/>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42" name="Google Shape;1542;p67"/>
          <p:cNvPicPr preferRelativeResize="0"/>
          <p:nvPr/>
        </p:nvPicPr>
        <p:blipFill>
          <a:blip r:embed="rId9">
            <a:alphaModFix/>
          </a:blip>
          <a:stretch>
            <a:fillRect/>
          </a:stretch>
        </p:blipFill>
        <p:spPr>
          <a:xfrm rot="10800000">
            <a:off x="8904523" y="2471654"/>
            <a:ext cx="145833" cy="218733"/>
          </a:xfrm>
          <a:prstGeom prst="rect">
            <a:avLst/>
          </a:prstGeom>
          <a:noFill/>
          <a:ln>
            <a:noFill/>
          </a:ln>
        </p:spPr>
      </p:pic>
      <p:sp>
        <p:nvSpPr>
          <p:cNvPr id="19" name="CuadroTexto 18">
            <a:extLst>
              <a:ext uri="{FF2B5EF4-FFF2-40B4-BE49-F238E27FC236}">
                <a16:creationId xmlns="" xmlns:a16="http://schemas.microsoft.com/office/drawing/2014/main" id="{A5C11987-D351-414E-84A3-B2DD76482F4B}"/>
              </a:ext>
            </a:extLst>
          </p:cNvPr>
          <p:cNvSpPr txBox="1"/>
          <p:nvPr/>
        </p:nvSpPr>
        <p:spPr>
          <a:xfrm>
            <a:off x="4305463" y="2461982"/>
            <a:ext cx="3514583" cy="276999"/>
          </a:xfrm>
          <a:prstGeom prst="rect">
            <a:avLst/>
          </a:prstGeom>
          <a:noFill/>
        </p:spPr>
        <p:txBody>
          <a:bodyPr wrap="square">
            <a:spAutoFit/>
          </a:bodyPr>
          <a:lstStyle/>
          <a:p>
            <a:pPr marL="0" lvl="0" indent="0" algn="ctr" rtl="0">
              <a:spcBef>
                <a:spcPts val="0"/>
              </a:spcBef>
              <a:spcAft>
                <a:spcPts val="0"/>
              </a:spcAft>
              <a:buClr>
                <a:schemeClr val="dk1"/>
              </a:buClr>
              <a:buSzPts val="1100"/>
              <a:buFont typeface="Arial"/>
              <a:buNone/>
            </a:pPr>
            <a:r>
              <a:rPr lang="es-CR" sz="1200" dirty="0" err="1">
                <a:solidFill>
                  <a:schemeClr val="bg1"/>
                </a:solidFill>
                <a:latin typeface="Poppins"/>
                <a:ea typeface="Poppins"/>
                <a:cs typeface="Poppins"/>
                <a:sym typeface="Poppins"/>
              </a:rPr>
              <a:t>Click</a:t>
            </a:r>
            <a:r>
              <a:rPr lang="es-CR" sz="1200" dirty="0">
                <a:solidFill>
                  <a:schemeClr val="bg1"/>
                </a:solidFill>
                <a:latin typeface="Poppins"/>
                <a:ea typeface="Poppins"/>
                <a:cs typeface="Poppins"/>
                <a:sym typeface="Poppins"/>
              </a:rPr>
              <a:t> sobre el botón para ver el </a:t>
            </a:r>
            <a:r>
              <a:rPr lang="es-CR" sz="1200" dirty="0" err="1">
                <a:solidFill>
                  <a:schemeClr val="bg1"/>
                </a:solidFill>
                <a:latin typeface="Poppins"/>
                <a:ea typeface="Poppins"/>
                <a:cs typeface="Poppins"/>
                <a:sym typeface="Poppins"/>
              </a:rPr>
              <a:t>webinar</a:t>
            </a:r>
            <a:r>
              <a:rPr lang="es-CR" sz="1200" dirty="0">
                <a:solidFill>
                  <a:schemeClr val="bg1"/>
                </a:solidFill>
                <a:latin typeface="Poppins"/>
                <a:ea typeface="Poppins"/>
                <a:cs typeface="Poppins"/>
                <a:sym typeface="Poppins"/>
              </a:rPr>
              <a:t>.</a:t>
            </a:r>
            <a:endParaRPr lang="es-CR" dirty="0">
              <a:solidFill>
                <a:schemeClr val="bg1"/>
              </a:solidFill>
              <a:latin typeface="Poppins"/>
              <a:ea typeface="Poppins"/>
              <a:cs typeface="Poppins"/>
              <a:sym typeface="Poppins"/>
            </a:endParaRPr>
          </a:p>
        </p:txBody>
      </p:sp>
      <p:sp>
        <p:nvSpPr>
          <p:cNvPr id="20" name="Google Shape;105;p15">
            <a:hlinkClick r:id="" action="ppaction://hlinkshowjump?jump=previousslide"/>
            <a:extLst>
              <a:ext uri="{FF2B5EF4-FFF2-40B4-BE49-F238E27FC236}">
                <a16:creationId xmlns="" xmlns:a16="http://schemas.microsoft.com/office/drawing/2014/main" id="{2EFFCE90-D353-417B-9154-84CEDBA774A0}"/>
              </a:ext>
            </a:extLst>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106;p15">
            <a:extLst>
              <a:ext uri="{FF2B5EF4-FFF2-40B4-BE49-F238E27FC236}">
                <a16:creationId xmlns="" xmlns:a16="http://schemas.microsoft.com/office/drawing/2014/main" id="{D8B29B23-E7C2-4532-829E-5085DB05C2BC}"/>
              </a:ext>
            </a:extLst>
          </p:cNvPr>
          <p:cNvPicPr preferRelativeResize="0"/>
          <p:nvPr/>
        </p:nvPicPr>
        <p:blipFill>
          <a:blip r:embed="rId9">
            <a:alphaModFix/>
          </a:blip>
          <a:stretch>
            <a:fillRect/>
          </a:stretch>
        </p:blipFill>
        <p:spPr>
          <a:xfrm>
            <a:off x="138957" y="2462775"/>
            <a:ext cx="145833" cy="218733"/>
          </a:xfrm>
          <a:prstGeom prst="rect">
            <a:avLst/>
          </a:prstGeom>
          <a:noFill/>
          <a:ln>
            <a:noFill/>
          </a:ln>
        </p:spPr>
      </p:pic>
      <p:sp>
        <p:nvSpPr>
          <p:cNvPr id="22" name="Google Shape;107;p15">
            <a:hlinkClick r:id="" action="ppaction://hlinkshowjump?jump=previousslide"/>
            <a:extLst>
              <a:ext uri="{FF2B5EF4-FFF2-40B4-BE49-F238E27FC236}">
                <a16:creationId xmlns="" xmlns:a16="http://schemas.microsoft.com/office/drawing/2014/main" id="{193DC74D-AA2E-4905-A586-E0655FA3D090}"/>
              </a:ext>
            </a:extLst>
          </p:cNvPr>
          <p:cNvSpPr/>
          <p:nvPr/>
        </p:nvSpPr>
        <p:spPr>
          <a:xfrm rot="5400000">
            <a:off x="-99975" y="2262150"/>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3" name="Google Shape;108;p15">
            <a:hlinkClick r:id="" action="ppaction://hlinkshowjump?jump=previousslide"/>
            <a:extLst>
              <a:ext uri="{FF2B5EF4-FFF2-40B4-BE49-F238E27FC236}">
                <a16:creationId xmlns="" xmlns:a16="http://schemas.microsoft.com/office/drawing/2014/main" id="{41D29036-3024-4136-9C13-101E560BE892}"/>
              </a:ext>
            </a:extLst>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Google Shape;109;p15">
            <a:hlinkClick r:id="" action="ppaction://hlinkshowjump?jump=previousslide"/>
            <a:extLst>
              <a:ext uri="{FF2B5EF4-FFF2-40B4-BE49-F238E27FC236}">
                <a16:creationId xmlns="" xmlns:a16="http://schemas.microsoft.com/office/drawing/2014/main" id="{36A2B971-C596-41BA-AC94-CF1406338868}"/>
              </a:ext>
            </a:extLst>
          </p:cNvPr>
          <p:cNvPicPr preferRelativeResize="0"/>
          <p:nvPr/>
        </p:nvPicPr>
        <p:blipFill>
          <a:blip r:embed="rId9">
            <a:alphaModFix/>
          </a:blip>
          <a:stretch>
            <a:fillRect/>
          </a:stretch>
        </p:blipFill>
        <p:spPr>
          <a:xfrm>
            <a:off x="108007" y="2462700"/>
            <a:ext cx="145833" cy="218733"/>
          </a:xfrm>
          <a:prstGeom prst="rect">
            <a:avLst/>
          </a:prstGeom>
          <a:noFill/>
          <a:ln>
            <a:noFill/>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551"/>
        <p:cNvGrpSpPr/>
        <p:nvPr/>
      </p:nvGrpSpPr>
      <p:grpSpPr>
        <a:xfrm>
          <a:off x="0" y="0"/>
          <a:ext cx="0" cy="0"/>
          <a:chOff x="0" y="0"/>
          <a:chExt cx="0" cy="0"/>
        </a:xfrm>
      </p:grpSpPr>
      <p:pic>
        <p:nvPicPr>
          <p:cNvPr id="1552" name="Google Shape;1552;p68"/>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553" name="Google Shape;1553;p68"/>
          <p:cNvSpPr txBox="1"/>
          <p:nvPr/>
        </p:nvSpPr>
        <p:spPr>
          <a:xfrm>
            <a:off x="1314450" y="1733125"/>
            <a:ext cx="7324800" cy="201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3700" b="1">
                <a:solidFill>
                  <a:srgbClr val="0C5D5E"/>
                </a:solidFill>
                <a:latin typeface="Poppins"/>
                <a:ea typeface="Poppins"/>
                <a:cs typeface="Poppins"/>
                <a:sym typeface="Poppins"/>
              </a:rPr>
              <a:t>Evaluación:</a:t>
            </a:r>
            <a:endParaRPr sz="3700" b="1">
              <a:solidFill>
                <a:srgbClr val="0C5D5E"/>
              </a:solidFill>
              <a:latin typeface="Poppins"/>
              <a:ea typeface="Poppins"/>
              <a:cs typeface="Poppins"/>
              <a:sym typeface="Poppins"/>
            </a:endParaRPr>
          </a:p>
          <a:p>
            <a:pPr marL="0" lvl="0" indent="0" algn="ctr" rtl="0">
              <a:spcBef>
                <a:spcPts val="0"/>
              </a:spcBef>
              <a:spcAft>
                <a:spcPts val="0"/>
              </a:spcAft>
              <a:buNone/>
            </a:pPr>
            <a:r>
              <a:rPr lang="es" sz="4100">
                <a:solidFill>
                  <a:srgbClr val="0B8F92"/>
                </a:solidFill>
                <a:latin typeface="Poppins"/>
                <a:ea typeface="Poppins"/>
                <a:cs typeface="Poppins"/>
                <a:sym typeface="Poppins"/>
              </a:rPr>
              <a:t>repase lo aprendido </a:t>
            </a:r>
            <a:endParaRPr sz="4100">
              <a:solidFill>
                <a:srgbClr val="0B8F92"/>
              </a:solidFill>
              <a:latin typeface="Poppins"/>
              <a:ea typeface="Poppins"/>
              <a:cs typeface="Poppins"/>
              <a:sym typeface="Poppins"/>
            </a:endParaRPr>
          </a:p>
          <a:p>
            <a:pPr marL="0" lvl="0" indent="0" algn="l" rtl="0">
              <a:spcBef>
                <a:spcPts val="0"/>
              </a:spcBef>
              <a:spcAft>
                <a:spcPts val="0"/>
              </a:spcAft>
              <a:buNone/>
            </a:pPr>
            <a:endParaRPr sz="4100">
              <a:solidFill>
                <a:srgbClr val="0B8F92"/>
              </a:solidFill>
              <a:latin typeface="Poppins"/>
              <a:ea typeface="Poppins"/>
              <a:cs typeface="Poppins"/>
              <a:sym typeface="Poppins"/>
            </a:endParaRPr>
          </a:p>
        </p:txBody>
      </p:sp>
      <p:sp>
        <p:nvSpPr>
          <p:cNvPr id="1559" name="Google Shape;1559;p68">
            <a:hlinkClick r:id="rId4" action="ppaction://hlinksldjump"/>
          </p:cNvPr>
          <p:cNvSpPr/>
          <p:nvPr/>
        </p:nvSpPr>
        <p:spPr>
          <a:xfrm>
            <a:off x="3476600" y="3429825"/>
            <a:ext cx="2873400" cy="567600"/>
          </a:xfrm>
          <a:prstGeom prst="roundRect">
            <a:avLst>
              <a:gd name="adj" fmla="val 50000"/>
            </a:avLst>
          </a:prstGeom>
          <a:solidFill>
            <a:srgbClr val="91C73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300" b="1">
                <a:solidFill>
                  <a:srgbClr val="E7F9F2"/>
                </a:solidFill>
                <a:latin typeface="Poppins"/>
                <a:ea typeface="Poppins"/>
                <a:cs typeface="Poppins"/>
                <a:sym typeface="Poppins"/>
              </a:rPr>
              <a:t>Iniciar</a:t>
            </a:r>
            <a:endParaRPr sz="2300" b="1">
              <a:solidFill>
                <a:srgbClr val="E7F9F2"/>
              </a:solidFill>
              <a:latin typeface="Poppins"/>
              <a:ea typeface="Poppins"/>
              <a:cs typeface="Poppins"/>
              <a:sym typeface="Poppins"/>
            </a:endParaRPr>
          </a:p>
        </p:txBody>
      </p:sp>
      <p:sp>
        <p:nvSpPr>
          <p:cNvPr id="10" name="Google Shape;1578;p69">
            <a:hlinkClick r:id="rId5" action="ppaction://hlinksldjump"/>
            <a:extLst>
              <a:ext uri="{FF2B5EF4-FFF2-40B4-BE49-F238E27FC236}">
                <a16:creationId xmlns="" xmlns:a16="http://schemas.microsoft.com/office/drawing/2014/main" id="{D66EEA85-7E6C-481F-B9CE-410D89A878AD}"/>
              </a:ext>
            </a:extLst>
          </p:cNvPr>
          <p:cNvSpPr/>
          <p:nvPr/>
        </p:nvSpPr>
        <p:spPr>
          <a:xfrm>
            <a:off x="8106145" y="618763"/>
            <a:ext cx="319800" cy="319800"/>
          </a:xfrm>
          <a:prstGeom prst="mathMultiply">
            <a:avLst>
              <a:gd name="adj1" fmla="val 23520"/>
            </a:avLst>
          </a:prstGeom>
          <a:solidFill>
            <a:srgbClr val="DE3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5;p15">
            <a:hlinkClick r:id="" action="ppaction://hlinkshowjump?jump=previousslide"/>
            <a:extLst>
              <a:ext uri="{FF2B5EF4-FFF2-40B4-BE49-F238E27FC236}">
                <a16:creationId xmlns="" xmlns:a16="http://schemas.microsoft.com/office/drawing/2014/main" id="{E9852824-2976-4C06-97E8-70940F4207A7}"/>
              </a:ext>
            </a:extLst>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oogle Shape;106;p15">
            <a:extLst>
              <a:ext uri="{FF2B5EF4-FFF2-40B4-BE49-F238E27FC236}">
                <a16:creationId xmlns="" xmlns:a16="http://schemas.microsoft.com/office/drawing/2014/main" id="{05CE5FD1-89C7-423A-B18B-F96A94C1B016}"/>
              </a:ext>
            </a:extLst>
          </p:cNvPr>
          <p:cNvPicPr preferRelativeResize="0"/>
          <p:nvPr/>
        </p:nvPicPr>
        <p:blipFill>
          <a:blip r:embed="rId6">
            <a:alphaModFix/>
          </a:blip>
          <a:stretch>
            <a:fillRect/>
          </a:stretch>
        </p:blipFill>
        <p:spPr>
          <a:xfrm>
            <a:off x="138957" y="2462775"/>
            <a:ext cx="145833" cy="218733"/>
          </a:xfrm>
          <a:prstGeom prst="rect">
            <a:avLst/>
          </a:prstGeom>
          <a:noFill/>
          <a:ln>
            <a:noFill/>
          </a:ln>
        </p:spPr>
      </p:pic>
      <p:sp>
        <p:nvSpPr>
          <p:cNvPr id="13" name="Google Shape;107;p15">
            <a:hlinkClick r:id="" action="ppaction://hlinkshowjump?jump=previousslide"/>
            <a:extLst>
              <a:ext uri="{FF2B5EF4-FFF2-40B4-BE49-F238E27FC236}">
                <a16:creationId xmlns="" xmlns:a16="http://schemas.microsoft.com/office/drawing/2014/main" id="{74E2404C-7C74-4970-84F7-71423A6C043E}"/>
              </a:ext>
            </a:extLst>
          </p:cNvPr>
          <p:cNvSpPr/>
          <p:nvPr/>
        </p:nvSpPr>
        <p:spPr>
          <a:xfrm rot="5400000">
            <a:off x="-99975" y="2262150"/>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4" name="Google Shape;108;p15">
            <a:hlinkClick r:id="" action="ppaction://hlinkshowjump?jump=previousslide"/>
            <a:extLst>
              <a:ext uri="{FF2B5EF4-FFF2-40B4-BE49-F238E27FC236}">
                <a16:creationId xmlns="" xmlns:a16="http://schemas.microsoft.com/office/drawing/2014/main" id="{860CCEB2-3868-4A47-9D8F-FCB695242A02}"/>
              </a:ext>
            </a:extLst>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09;p15">
            <a:hlinkClick r:id="" action="ppaction://hlinkshowjump?jump=previousslide"/>
            <a:extLst>
              <a:ext uri="{FF2B5EF4-FFF2-40B4-BE49-F238E27FC236}">
                <a16:creationId xmlns="" xmlns:a16="http://schemas.microsoft.com/office/drawing/2014/main" id="{17373ED7-63DD-40C1-A795-69FCB5B65CAB}"/>
              </a:ext>
            </a:extLst>
          </p:cNvPr>
          <p:cNvPicPr preferRelativeResize="0"/>
          <p:nvPr/>
        </p:nvPicPr>
        <p:blipFill>
          <a:blip r:embed="rId6">
            <a:alphaModFix/>
          </a:blip>
          <a:stretch>
            <a:fillRect/>
          </a:stretch>
        </p:blipFill>
        <p:spPr>
          <a:xfrm>
            <a:off x="108007" y="2462700"/>
            <a:ext cx="145833" cy="218733"/>
          </a:xfrm>
          <a:prstGeom prst="rect">
            <a:avLst/>
          </a:prstGeom>
          <a:noFill/>
          <a:ln>
            <a:no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3"/>
        <p:cNvGrpSpPr/>
        <p:nvPr/>
      </p:nvGrpSpPr>
      <p:grpSpPr>
        <a:xfrm>
          <a:off x="0" y="0"/>
          <a:ext cx="0" cy="0"/>
          <a:chOff x="0" y="0"/>
          <a:chExt cx="0" cy="0"/>
        </a:xfrm>
      </p:grpSpPr>
      <p:pic>
        <p:nvPicPr>
          <p:cNvPr id="1564" name="Google Shape;1564;p69"/>
          <p:cNvPicPr preferRelativeResize="0"/>
          <p:nvPr/>
        </p:nvPicPr>
        <p:blipFill rotWithShape="1">
          <a:blip r:embed="rId4">
            <a:alphaModFix/>
          </a:blip>
          <a:srcRect/>
          <a:stretch/>
        </p:blipFill>
        <p:spPr>
          <a:xfrm>
            <a:off x="162560" y="194325"/>
            <a:ext cx="8798549" cy="4949176"/>
          </a:xfrm>
          <a:prstGeom prst="rect">
            <a:avLst/>
          </a:prstGeom>
          <a:noFill/>
          <a:ln>
            <a:noFill/>
          </a:ln>
        </p:spPr>
      </p:pic>
      <p:sp>
        <p:nvSpPr>
          <p:cNvPr id="1565" name="Google Shape;1565;p69"/>
          <p:cNvSpPr txBox="1">
            <a:spLocks noGrp="1"/>
          </p:cNvSpPr>
          <p:nvPr>
            <p:ph type="title"/>
          </p:nvPr>
        </p:nvSpPr>
        <p:spPr>
          <a:xfrm>
            <a:off x="2332850" y="1118525"/>
            <a:ext cx="5571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800" b="1">
                <a:solidFill>
                  <a:srgbClr val="134F5C"/>
                </a:solidFill>
                <a:latin typeface="Poppins"/>
                <a:ea typeface="Poppins"/>
                <a:cs typeface="Poppins"/>
                <a:sym typeface="Poppins"/>
              </a:rPr>
              <a:t>¿Cuál es la normativa institucional en salud para adolescentes?</a:t>
            </a:r>
            <a:endParaRPr sz="1800" b="1">
              <a:solidFill>
                <a:srgbClr val="134F5C"/>
              </a:solidFill>
              <a:latin typeface="Poppins"/>
              <a:ea typeface="Poppins"/>
              <a:cs typeface="Poppins"/>
              <a:sym typeface="Poppins"/>
            </a:endParaRPr>
          </a:p>
          <a:p>
            <a:pPr marL="0" lvl="0" indent="0" algn="l" rtl="0">
              <a:spcBef>
                <a:spcPts val="0"/>
              </a:spcBef>
              <a:spcAft>
                <a:spcPts val="0"/>
              </a:spcAft>
              <a:buNone/>
            </a:pPr>
            <a:endParaRPr sz="1800" b="1">
              <a:solidFill>
                <a:srgbClr val="134F5C"/>
              </a:solidFill>
              <a:latin typeface="Quicksand"/>
              <a:ea typeface="Quicksand"/>
              <a:cs typeface="Quicksand"/>
              <a:sym typeface="Quicksand"/>
            </a:endParaRPr>
          </a:p>
        </p:txBody>
      </p:sp>
      <p:sp>
        <p:nvSpPr>
          <p:cNvPr id="1566" name="Google Shape;1566;p69">
            <a:hlinkClick r:id="rId5" action="ppaction://hlinksldjump"/>
          </p:cNvPr>
          <p:cNvSpPr/>
          <p:nvPr/>
        </p:nvSpPr>
        <p:spPr>
          <a:xfrm>
            <a:off x="2467925" y="1920450"/>
            <a:ext cx="5237100" cy="651300"/>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sz="1500" dirty="0">
                <a:solidFill>
                  <a:srgbClr val="91C73E"/>
                </a:solidFill>
                <a:latin typeface="Poppins"/>
                <a:ea typeface="Poppins"/>
                <a:cs typeface="Poppins"/>
                <a:sym typeface="Poppins"/>
              </a:rPr>
              <a:t>a. </a:t>
            </a:r>
            <a:r>
              <a:rPr lang="es" sz="1500" dirty="0">
                <a:solidFill>
                  <a:schemeClr val="lt1"/>
                </a:solidFill>
                <a:latin typeface="Poppins"/>
                <a:ea typeface="Poppins"/>
                <a:cs typeface="Poppins"/>
                <a:sym typeface="Poppins"/>
              </a:rPr>
              <a:t>Política de Atención Integral a las personas Adolescentes</a:t>
            </a:r>
            <a:endParaRPr sz="1500" dirty="0">
              <a:solidFill>
                <a:schemeClr val="lt1"/>
              </a:solidFill>
              <a:latin typeface="Poppins"/>
              <a:ea typeface="Poppins"/>
              <a:cs typeface="Poppins"/>
              <a:sym typeface="Poppins"/>
            </a:endParaRPr>
          </a:p>
        </p:txBody>
      </p:sp>
      <p:sp>
        <p:nvSpPr>
          <p:cNvPr id="1567" name="Google Shape;1567;p69">
            <a:hlinkClick r:id="rId6" action="ppaction://hlinksldjump"/>
          </p:cNvPr>
          <p:cNvSpPr/>
          <p:nvPr/>
        </p:nvSpPr>
        <p:spPr>
          <a:xfrm>
            <a:off x="2467925" y="2730849"/>
            <a:ext cx="5237100" cy="807000"/>
          </a:xfrm>
          <a:prstGeom prst="roundRect">
            <a:avLst>
              <a:gd name="adj" fmla="val 22544"/>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sz="1500">
                <a:solidFill>
                  <a:srgbClr val="91C73E"/>
                </a:solidFill>
                <a:latin typeface="Poppins"/>
                <a:ea typeface="Poppins"/>
                <a:cs typeface="Poppins"/>
                <a:sym typeface="Poppins"/>
              </a:rPr>
              <a:t>b. </a:t>
            </a:r>
            <a:r>
              <a:rPr lang="es" sz="1500">
                <a:solidFill>
                  <a:schemeClr val="lt1"/>
                </a:solidFill>
                <a:latin typeface="Poppins"/>
                <a:ea typeface="Poppins"/>
                <a:cs typeface="Poppins"/>
                <a:sym typeface="Poppins"/>
              </a:rPr>
              <a:t>Lineamiento para la consejería y prescripción de métodos anticonceptivos</a:t>
            </a:r>
            <a:endParaRPr sz="1500">
              <a:solidFill>
                <a:srgbClr val="FFFFFF"/>
              </a:solidFill>
              <a:latin typeface="Quicksand"/>
              <a:ea typeface="Quicksand"/>
              <a:cs typeface="Quicksand"/>
              <a:sym typeface="Quicksand"/>
            </a:endParaRPr>
          </a:p>
        </p:txBody>
      </p:sp>
      <p:sp>
        <p:nvSpPr>
          <p:cNvPr id="1568" name="Google Shape;1568;p69"/>
          <p:cNvSpPr/>
          <p:nvPr/>
        </p:nvSpPr>
        <p:spPr>
          <a:xfrm>
            <a:off x="1393094" y="1118525"/>
            <a:ext cx="749700" cy="702600"/>
          </a:xfrm>
          <a:prstGeom prst="ellipse">
            <a:avLst/>
          </a:prstGeom>
          <a:solidFill>
            <a:srgbClr val="6DBCB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600" b="1">
                <a:solidFill>
                  <a:schemeClr val="lt1"/>
                </a:solidFill>
                <a:latin typeface="Poppins"/>
                <a:ea typeface="Poppins"/>
                <a:cs typeface="Poppins"/>
                <a:sym typeface="Poppins"/>
              </a:rPr>
              <a:t>1</a:t>
            </a:r>
            <a:endParaRPr sz="2600" b="1">
              <a:solidFill>
                <a:schemeClr val="lt1"/>
              </a:solidFill>
              <a:latin typeface="Poppins"/>
              <a:ea typeface="Poppins"/>
              <a:cs typeface="Poppins"/>
              <a:sym typeface="Poppins"/>
            </a:endParaRPr>
          </a:p>
        </p:txBody>
      </p:sp>
      <p:sp>
        <p:nvSpPr>
          <p:cNvPr id="1569" name="Google Shape;1569;p69">
            <a:hlinkClick r:id="rId7" action="ppaction://hlinksldjump"/>
          </p:cNvPr>
          <p:cNvSpPr/>
          <p:nvPr/>
        </p:nvSpPr>
        <p:spPr>
          <a:xfrm rot="-5400000">
            <a:off x="8763038" y="2271737"/>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570" name="Google Shape;1570;p69">
            <a:hlinkClick r:id="" action="ppaction://hlinkshowjump?jump=nextslide"/>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71" name="Google Shape;1571;p69"/>
          <p:cNvPicPr preferRelativeResize="0"/>
          <p:nvPr/>
        </p:nvPicPr>
        <p:blipFill>
          <a:blip r:embed="rId8">
            <a:alphaModFix/>
          </a:blip>
          <a:stretch>
            <a:fillRect/>
          </a:stretch>
        </p:blipFill>
        <p:spPr>
          <a:xfrm rot="10800000">
            <a:off x="8904523" y="2471654"/>
            <a:ext cx="145833" cy="218733"/>
          </a:xfrm>
          <a:prstGeom prst="rect">
            <a:avLst/>
          </a:prstGeom>
          <a:noFill/>
          <a:ln>
            <a:noFill/>
          </a:ln>
        </p:spPr>
      </p:pic>
      <p:sp>
        <p:nvSpPr>
          <p:cNvPr id="1572" name="Google Shape;1572;p69">
            <a:hlinkClick r:id="" action="ppaction://hlinkshowjump?jump=previousslide"/>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73" name="Google Shape;1573;p69"/>
          <p:cNvPicPr preferRelativeResize="0"/>
          <p:nvPr/>
        </p:nvPicPr>
        <p:blipFill>
          <a:blip r:embed="rId8">
            <a:alphaModFix/>
          </a:blip>
          <a:stretch>
            <a:fillRect/>
          </a:stretch>
        </p:blipFill>
        <p:spPr>
          <a:xfrm>
            <a:off x="138957" y="2462775"/>
            <a:ext cx="145833" cy="218733"/>
          </a:xfrm>
          <a:prstGeom prst="rect">
            <a:avLst/>
          </a:prstGeom>
          <a:noFill/>
          <a:ln>
            <a:noFill/>
          </a:ln>
        </p:spPr>
      </p:pic>
      <p:sp>
        <p:nvSpPr>
          <p:cNvPr id="1574" name="Google Shape;1574;p69">
            <a:hlinkClick r:id="" action="ppaction://hlinkshowjump?jump=previousslide"/>
          </p:cNvPr>
          <p:cNvSpPr/>
          <p:nvPr/>
        </p:nvSpPr>
        <p:spPr>
          <a:xfrm rot="5400000">
            <a:off x="-99975" y="2262150"/>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575" name="Google Shape;1575;p69">
            <a:hlinkClick r:id="" action="ppaction://hlinkshowjump?jump=previousslide"/>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76" name="Google Shape;1576;p69"/>
          <p:cNvPicPr preferRelativeResize="0"/>
          <p:nvPr/>
        </p:nvPicPr>
        <p:blipFill>
          <a:blip r:embed="rId8">
            <a:alphaModFix/>
          </a:blip>
          <a:stretch>
            <a:fillRect/>
          </a:stretch>
        </p:blipFill>
        <p:spPr>
          <a:xfrm>
            <a:off x="108007" y="2462700"/>
            <a:ext cx="145833" cy="218733"/>
          </a:xfrm>
          <a:prstGeom prst="rect">
            <a:avLst/>
          </a:prstGeom>
          <a:noFill/>
          <a:ln>
            <a:noFill/>
          </a:ln>
        </p:spPr>
      </p:pic>
      <p:sp>
        <p:nvSpPr>
          <p:cNvPr id="1577" name="Google Shape;1577;p69">
            <a:hlinkClick r:id="rId9" action="ppaction://hlinksldjump"/>
          </p:cNvPr>
          <p:cNvSpPr/>
          <p:nvPr/>
        </p:nvSpPr>
        <p:spPr>
          <a:xfrm>
            <a:off x="2467925" y="3696950"/>
            <a:ext cx="5237100" cy="807000"/>
          </a:xfrm>
          <a:prstGeom prst="roundRect">
            <a:avLst>
              <a:gd name="adj" fmla="val 22544"/>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sz="1500">
                <a:solidFill>
                  <a:srgbClr val="91C73E"/>
                </a:solidFill>
                <a:latin typeface="Poppins"/>
                <a:ea typeface="Poppins"/>
                <a:cs typeface="Poppins"/>
                <a:sym typeface="Poppins"/>
              </a:rPr>
              <a:t>c. </a:t>
            </a:r>
            <a:r>
              <a:rPr lang="es" sz="1500">
                <a:solidFill>
                  <a:schemeClr val="lt1"/>
                </a:solidFill>
                <a:latin typeface="Poppins"/>
                <a:ea typeface="Poppins"/>
                <a:cs typeface="Poppins"/>
                <a:sym typeface="Poppins"/>
              </a:rPr>
              <a:t>Ley General de protección a la Madre Adolescente</a:t>
            </a:r>
            <a:endParaRPr sz="1500">
              <a:solidFill>
                <a:schemeClr val="lt1"/>
              </a:solidFill>
              <a:latin typeface="Poppins"/>
              <a:ea typeface="Poppins"/>
              <a:cs typeface="Poppins"/>
              <a:sym typeface="Poppins"/>
            </a:endParaRPr>
          </a:p>
        </p:txBody>
      </p:sp>
      <p:sp>
        <p:nvSpPr>
          <p:cNvPr id="17" name="Google Shape;1578;p69">
            <a:hlinkClick r:id="rId10" action="ppaction://hlinksldjump"/>
            <a:extLst>
              <a:ext uri="{FF2B5EF4-FFF2-40B4-BE49-F238E27FC236}">
                <a16:creationId xmlns="" xmlns:a16="http://schemas.microsoft.com/office/drawing/2014/main" id="{5FE2E040-E1F0-4220-8CF4-A5A76E632D0F}"/>
              </a:ext>
            </a:extLst>
          </p:cNvPr>
          <p:cNvSpPr/>
          <p:nvPr/>
        </p:nvSpPr>
        <p:spPr>
          <a:xfrm>
            <a:off x="8106145" y="618763"/>
            <a:ext cx="319800" cy="319800"/>
          </a:xfrm>
          <a:prstGeom prst="mathMultiply">
            <a:avLst>
              <a:gd name="adj1" fmla="val 23520"/>
            </a:avLst>
          </a:prstGeom>
          <a:solidFill>
            <a:srgbClr val="DE3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82"/>
        <p:cNvGrpSpPr/>
        <p:nvPr/>
      </p:nvGrpSpPr>
      <p:grpSpPr>
        <a:xfrm>
          <a:off x="0" y="0"/>
          <a:ext cx="0" cy="0"/>
          <a:chOff x="0" y="0"/>
          <a:chExt cx="0" cy="0"/>
        </a:xfrm>
      </p:grpSpPr>
      <p:pic>
        <p:nvPicPr>
          <p:cNvPr id="1583" name="Google Shape;1583;p70"/>
          <p:cNvPicPr preferRelativeResize="0"/>
          <p:nvPr/>
        </p:nvPicPr>
        <p:blipFill rotWithShape="1">
          <a:blip r:embed="rId4">
            <a:alphaModFix/>
          </a:blip>
          <a:srcRect/>
          <a:stretch/>
        </p:blipFill>
        <p:spPr>
          <a:xfrm>
            <a:off x="162560" y="194325"/>
            <a:ext cx="8798549" cy="4949176"/>
          </a:xfrm>
          <a:prstGeom prst="rect">
            <a:avLst/>
          </a:prstGeom>
          <a:noFill/>
          <a:ln>
            <a:noFill/>
          </a:ln>
        </p:spPr>
      </p:pic>
      <p:sp>
        <p:nvSpPr>
          <p:cNvPr id="1584" name="Google Shape;1584;p70"/>
          <p:cNvSpPr txBox="1">
            <a:spLocks noGrp="1"/>
          </p:cNvSpPr>
          <p:nvPr>
            <p:ph type="title"/>
          </p:nvPr>
        </p:nvSpPr>
        <p:spPr>
          <a:xfrm>
            <a:off x="2332850" y="1118525"/>
            <a:ext cx="5571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800" b="1">
                <a:solidFill>
                  <a:srgbClr val="134F5C"/>
                </a:solidFill>
                <a:latin typeface="Poppins"/>
                <a:ea typeface="Poppins"/>
                <a:cs typeface="Poppins"/>
                <a:sym typeface="Poppins"/>
              </a:rPr>
              <a:t>¿Cuál es la normativa institucional en salud para adolescentes?</a:t>
            </a:r>
            <a:endParaRPr sz="1800" b="1">
              <a:solidFill>
                <a:srgbClr val="134F5C"/>
              </a:solidFill>
              <a:latin typeface="Poppins"/>
              <a:ea typeface="Poppins"/>
              <a:cs typeface="Poppins"/>
              <a:sym typeface="Poppins"/>
            </a:endParaRPr>
          </a:p>
          <a:p>
            <a:pPr marL="0" lvl="0" indent="0" algn="l" rtl="0">
              <a:spcBef>
                <a:spcPts val="0"/>
              </a:spcBef>
              <a:spcAft>
                <a:spcPts val="0"/>
              </a:spcAft>
              <a:buNone/>
            </a:pPr>
            <a:endParaRPr sz="1800" b="1">
              <a:solidFill>
                <a:srgbClr val="134F5C"/>
              </a:solidFill>
              <a:latin typeface="Quicksand"/>
              <a:ea typeface="Quicksand"/>
              <a:cs typeface="Quicksand"/>
              <a:sym typeface="Quicksand"/>
            </a:endParaRPr>
          </a:p>
        </p:txBody>
      </p:sp>
      <p:sp>
        <p:nvSpPr>
          <p:cNvPr id="1585" name="Google Shape;1585;p70">
            <a:hlinkClick r:id="rId5" action="ppaction://hlinksldjump"/>
          </p:cNvPr>
          <p:cNvSpPr/>
          <p:nvPr/>
        </p:nvSpPr>
        <p:spPr>
          <a:xfrm>
            <a:off x="2467925" y="1920450"/>
            <a:ext cx="5237100" cy="651300"/>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sz="1500" dirty="0">
                <a:solidFill>
                  <a:schemeClr val="lt1"/>
                </a:solidFill>
                <a:latin typeface="Poppins"/>
                <a:ea typeface="Poppins"/>
                <a:cs typeface="Poppins"/>
                <a:sym typeface="Poppins"/>
              </a:rPr>
              <a:t>a. Política de Atención Integral a las personas Adolescentes</a:t>
            </a:r>
            <a:endParaRPr sz="1500" dirty="0">
              <a:solidFill>
                <a:schemeClr val="lt1"/>
              </a:solidFill>
              <a:latin typeface="Poppins"/>
              <a:ea typeface="Poppins"/>
              <a:cs typeface="Poppins"/>
              <a:sym typeface="Poppins"/>
            </a:endParaRPr>
          </a:p>
        </p:txBody>
      </p:sp>
      <p:sp>
        <p:nvSpPr>
          <p:cNvPr id="1586" name="Google Shape;1586;p70">
            <a:hlinkClick r:id="rId6" action="ppaction://hlinksldjump"/>
          </p:cNvPr>
          <p:cNvSpPr/>
          <p:nvPr/>
        </p:nvSpPr>
        <p:spPr>
          <a:xfrm>
            <a:off x="2467925" y="2730849"/>
            <a:ext cx="5237100" cy="807000"/>
          </a:xfrm>
          <a:prstGeom prst="roundRect">
            <a:avLst>
              <a:gd name="adj" fmla="val 22544"/>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sz="1500">
                <a:solidFill>
                  <a:schemeClr val="lt1"/>
                </a:solidFill>
                <a:latin typeface="Poppins"/>
                <a:ea typeface="Poppins"/>
                <a:cs typeface="Poppins"/>
                <a:sym typeface="Poppins"/>
              </a:rPr>
              <a:t>b. Lineamiento para la consejería y prescripción de métodos anticonceptivos</a:t>
            </a:r>
            <a:endParaRPr sz="1500">
              <a:solidFill>
                <a:srgbClr val="FFFFFF"/>
              </a:solidFill>
              <a:latin typeface="Quicksand"/>
              <a:ea typeface="Quicksand"/>
              <a:cs typeface="Quicksand"/>
              <a:sym typeface="Quicksand"/>
            </a:endParaRPr>
          </a:p>
        </p:txBody>
      </p:sp>
      <p:sp>
        <p:nvSpPr>
          <p:cNvPr id="1587" name="Google Shape;1587;p70"/>
          <p:cNvSpPr/>
          <p:nvPr/>
        </p:nvSpPr>
        <p:spPr>
          <a:xfrm>
            <a:off x="1393094" y="1118525"/>
            <a:ext cx="749700" cy="702600"/>
          </a:xfrm>
          <a:prstGeom prst="ellipse">
            <a:avLst/>
          </a:prstGeom>
          <a:solidFill>
            <a:srgbClr val="6DBCB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600" b="1">
                <a:solidFill>
                  <a:schemeClr val="lt1"/>
                </a:solidFill>
                <a:latin typeface="Poppins"/>
                <a:ea typeface="Poppins"/>
                <a:cs typeface="Poppins"/>
                <a:sym typeface="Poppins"/>
              </a:rPr>
              <a:t>1</a:t>
            </a:r>
            <a:endParaRPr sz="2600" b="1">
              <a:solidFill>
                <a:schemeClr val="lt1"/>
              </a:solidFill>
              <a:latin typeface="Poppins"/>
              <a:ea typeface="Poppins"/>
              <a:cs typeface="Poppins"/>
              <a:sym typeface="Poppins"/>
            </a:endParaRPr>
          </a:p>
        </p:txBody>
      </p:sp>
      <p:sp>
        <p:nvSpPr>
          <p:cNvPr id="1588" name="Google Shape;1588;p70">
            <a:hlinkClick r:id="rId7" action="ppaction://hlinksldjump"/>
          </p:cNvPr>
          <p:cNvSpPr/>
          <p:nvPr/>
        </p:nvSpPr>
        <p:spPr>
          <a:xfrm rot="-5400000">
            <a:off x="8763038" y="2271737"/>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589" name="Google Shape;1589;p70">
            <a:hlinkClick r:id="" action="ppaction://hlinkshowjump?jump=nextslide"/>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90" name="Google Shape;1590;p70"/>
          <p:cNvPicPr preferRelativeResize="0"/>
          <p:nvPr/>
        </p:nvPicPr>
        <p:blipFill>
          <a:blip r:embed="rId8">
            <a:alphaModFix/>
          </a:blip>
          <a:stretch>
            <a:fillRect/>
          </a:stretch>
        </p:blipFill>
        <p:spPr>
          <a:xfrm rot="10800000">
            <a:off x="8904523" y="2471654"/>
            <a:ext cx="145833" cy="218733"/>
          </a:xfrm>
          <a:prstGeom prst="rect">
            <a:avLst/>
          </a:prstGeom>
          <a:noFill/>
          <a:ln>
            <a:noFill/>
          </a:ln>
        </p:spPr>
      </p:pic>
      <p:sp>
        <p:nvSpPr>
          <p:cNvPr id="1591" name="Google Shape;1591;p70">
            <a:hlinkClick r:id="" action="ppaction://hlinkshowjump?jump=previousslide"/>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92" name="Google Shape;1592;p70"/>
          <p:cNvPicPr preferRelativeResize="0"/>
          <p:nvPr/>
        </p:nvPicPr>
        <p:blipFill>
          <a:blip r:embed="rId8">
            <a:alphaModFix/>
          </a:blip>
          <a:stretch>
            <a:fillRect/>
          </a:stretch>
        </p:blipFill>
        <p:spPr>
          <a:xfrm>
            <a:off x="138957" y="2462775"/>
            <a:ext cx="145833" cy="218733"/>
          </a:xfrm>
          <a:prstGeom prst="rect">
            <a:avLst/>
          </a:prstGeom>
          <a:noFill/>
          <a:ln>
            <a:noFill/>
          </a:ln>
        </p:spPr>
      </p:pic>
      <p:sp>
        <p:nvSpPr>
          <p:cNvPr id="1593" name="Google Shape;1593;p70">
            <a:hlinkClick r:id="" action="ppaction://hlinkshowjump?jump=previousslide"/>
          </p:cNvPr>
          <p:cNvSpPr/>
          <p:nvPr/>
        </p:nvSpPr>
        <p:spPr>
          <a:xfrm rot="5400000">
            <a:off x="-99975" y="2262150"/>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594" name="Google Shape;1594;p70">
            <a:hlinkClick r:id="" action="ppaction://hlinkshowjump?jump=previousslide"/>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95" name="Google Shape;1595;p70"/>
          <p:cNvPicPr preferRelativeResize="0"/>
          <p:nvPr/>
        </p:nvPicPr>
        <p:blipFill>
          <a:blip r:embed="rId8">
            <a:alphaModFix/>
          </a:blip>
          <a:stretch>
            <a:fillRect/>
          </a:stretch>
        </p:blipFill>
        <p:spPr>
          <a:xfrm>
            <a:off x="108007" y="2462700"/>
            <a:ext cx="145833" cy="218733"/>
          </a:xfrm>
          <a:prstGeom prst="rect">
            <a:avLst/>
          </a:prstGeom>
          <a:noFill/>
          <a:ln>
            <a:noFill/>
          </a:ln>
        </p:spPr>
      </p:pic>
      <p:sp>
        <p:nvSpPr>
          <p:cNvPr id="1596" name="Google Shape;1596;p70">
            <a:hlinkClick r:id="rId9" action="ppaction://hlinksldjump"/>
          </p:cNvPr>
          <p:cNvSpPr/>
          <p:nvPr/>
        </p:nvSpPr>
        <p:spPr>
          <a:xfrm>
            <a:off x="2467925" y="3696950"/>
            <a:ext cx="5237100" cy="807000"/>
          </a:xfrm>
          <a:prstGeom prst="roundRect">
            <a:avLst>
              <a:gd name="adj" fmla="val 22544"/>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sz="1500">
                <a:solidFill>
                  <a:schemeClr val="lt1"/>
                </a:solidFill>
                <a:latin typeface="Poppins"/>
                <a:ea typeface="Poppins"/>
                <a:cs typeface="Poppins"/>
                <a:sym typeface="Poppins"/>
              </a:rPr>
              <a:t>c. Ley General de protección a la Madre Adolescente</a:t>
            </a:r>
            <a:endParaRPr sz="1500">
              <a:solidFill>
                <a:schemeClr val="lt1"/>
              </a:solidFill>
              <a:latin typeface="Poppins"/>
              <a:ea typeface="Poppins"/>
              <a:cs typeface="Poppins"/>
              <a:sym typeface="Poppins"/>
            </a:endParaRPr>
          </a:p>
          <a:p>
            <a:pPr marL="0" marR="0" lvl="0" indent="0" algn="l" rtl="0">
              <a:lnSpc>
                <a:spcPct val="100000"/>
              </a:lnSpc>
              <a:spcBef>
                <a:spcPts val="0"/>
              </a:spcBef>
              <a:spcAft>
                <a:spcPts val="0"/>
              </a:spcAft>
              <a:buNone/>
            </a:pPr>
            <a:endParaRPr sz="1500">
              <a:solidFill>
                <a:schemeClr val="lt1"/>
              </a:solidFill>
              <a:latin typeface="Poppins"/>
              <a:ea typeface="Poppins"/>
              <a:cs typeface="Poppins"/>
              <a:sym typeface="Poppins"/>
            </a:endParaRPr>
          </a:p>
        </p:txBody>
      </p:sp>
      <p:sp>
        <p:nvSpPr>
          <p:cNvPr id="1597" name="Google Shape;1597;p70">
            <a:hlinkClick r:id="rId10" action="ppaction://hlinksldjump"/>
          </p:cNvPr>
          <p:cNvSpPr/>
          <p:nvPr/>
        </p:nvSpPr>
        <p:spPr>
          <a:xfrm>
            <a:off x="8106145" y="618763"/>
            <a:ext cx="319800" cy="319800"/>
          </a:xfrm>
          <a:prstGeom prst="mathMultiply">
            <a:avLst>
              <a:gd name="adj1" fmla="val 23520"/>
            </a:avLst>
          </a:prstGeom>
          <a:solidFill>
            <a:srgbClr val="DE3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98" name="Google Shape;1598;p70"/>
          <p:cNvPicPr preferRelativeResize="0"/>
          <p:nvPr/>
        </p:nvPicPr>
        <p:blipFill rotWithShape="1">
          <a:blip r:embed="rId11">
            <a:alphaModFix amt="65000"/>
          </a:blip>
          <a:srcRect/>
          <a:stretch/>
        </p:blipFill>
        <p:spPr>
          <a:xfrm>
            <a:off x="0" y="9270"/>
            <a:ext cx="9144000" cy="5143500"/>
          </a:xfrm>
          <a:prstGeom prst="rect">
            <a:avLst/>
          </a:prstGeom>
          <a:noFill/>
          <a:ln>
            <a:noFill/>
          </a:ln>
        </p:spPr>
      </p:pic>
      <p:sp>
        <p:nvSpPr>
          <p:cNvPr id="1599" name="Google Shape;1599;p70"/>
          <p:cNvSpPr/>
          <p:nvPr/>
        </p:nvSpPr>
        <p:spPr>
          <a:xfrm>
            <a:off x="2310678" y="2625950"/>
            <a:ext cx="5542500" cy="17175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70"/>
          <p:cNvSpPr txBox="1"/>
          <p:nvPr/>
        </p:nvSpPr>
        <p:spPr>
          <a:xfrm>
            <a:off x="2310678" y="2782700"/>
            <a:ext cx="5542500" cy="1046700"/>
          </a:xfrm>
          <a:prstGeom prst="rect">
            <a:avLst/>
          </a:prstGeom>
          <a:noFill/>
          <a:ln>
            <a:noFill/>
          </a:ln>
        </p:spPr>
        <p:txBody>
          <a:bodyPr spcFirstLastPara="1" wrap="square" lIns="91425" tIns="91425" rIns="91425" bIns="91425" anchor="t" anchorCtr="0">
            <a:spAutoFit/>
          </a:bodyPr>
          <a:lstStyle/>
          <a:p>
            <a:pPr marL="360000" marR="384548" lvl="0" indent="0" algn="ctr" rtl="0">
              <a:spcBef>
                <a:spcPts val="0"/>
              </a:spcBef>
              <a:spcAft>
                <a:spcPts val="0"/>
              </a:spcAft>
              <a:buNone/>
            </a:pPr>
            <a:r>
              <a:rPr lang="es" b="1">
                <a:solidFill>
                  <a:srgbClr val="0C5D5E"/>
                </a:solidFill>
                <a:latin typeface="Poppins"/>
                <a:ea typeface="Poppins"/>
                <a:cs typeface="Poppins"/>
                <a:sym typeface="Poppins"/>
              </a:rPr>
              <a:t>¡Sí! </a:t>
            </a:r>
            <a:r>
              <a:rPr lang="es">
                <a:solidFill>
                  <a:srgbClr val="0C5D5E"/>
                </a:solidFill>
                <a:latin typeface="Poppins"/>
                <a:ea typeface="Poppins"/>
                <a:cs typeface="Poppins"/>
                <a:sym typeface="Poppins"/>
              </a:rPr>
              <a:t>Su objetivo es garantizar una atención diferenciada, amigable, oportuna con calidad y calidez, para la población adolescente.</a:t>
            </a:r>
            <a:endParaRPr>
              <a:solidFill>
                <a:srgbClr val="0C5D5E"/>
              </a:solidFill>
              <a:latin typeface="Poppins"/>
              <a:ea typeface="Poppins"/>
              <a:cs typeface="Poppins"/>
              <a:sym typeface="Poppins"/>
            </a:endParaRPr>
          </a:p>
          <a:p>
            <a:pPr marL="360000" marR="384548" lvl="0" indent="0" algn="ctr" rtl="0">
              <a:spcBef>
                <a:spcPts val="0"/>
              </a:spcBef>
              <a:spcAft>
                <a:spcPts val="0"/>
              </a:spcAft>
              <a:buNone/>
            </a:pPr>
            <a:endParaRPr>
              <a:solidFill>
                <a:srgbClr val="134F5C"/>
              </a:solidFill>
              <a:latin typeface="Quicksand"/>
              <a:ea typeface="Quicksand"/>
              <a:cs typeface="Quicksand"/>
              <a:sym typeface="Quicksand"/>
            </a:endParaRPr>
          </a:p>
        </p:txBody>
      </p:sp>
      <p:sp>
        <p:nvSpPr>
          <p:cNvPr id="1601" name="Google Shape;1601;p70"/>
          <p:cNvSpPr/>
          <p:nvPr/>
        </p:nvSpPr>
        <p:spPr>
          <a:xfrm>
            <a:off x="4922028" y="2465519"/>
            <a:ext cx="319800" cy="2334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70">
            <a:hlinkClick r:id="rId7" action="ppaction://hlinksldjump"/>
          </p:cNvPr>
          <p:cNvSpPr/>
          <p:nvPr/>
        </p:nvSpPr>
        <p:spPr>
          <a:xfrm>
            <a:off x="4504175" y="3723525"/>
            <a:ext cx="1164600" cy="473400"/>
          </a:xfrm>
          <a:prstGeom prst="roundRect">
            <a:avLst>
              <a:gd name="adj" fmla="val 16667"/>
            </a:avLst>
          </a:prstGeom>
          <a:solidFill>
            <a:srgbClr val="88B53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chemeClr val="lt1"/>
                </a:solidFill>
              </a:rPr>
              <a:t>Continuar</a:t>
            </a:r>
            <a:endParaRPr dirty="0">
              <a:solidFill>
                <a:schemeClr val="lt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6"/>
        <p:cNvGrpSpPr/>
        <p:nvPr/>
      </p:nvGrpSpPr>
      <p:grpSpPr>
        <a:xfrm>
          <a:off x="0" y="0"/>
          <a:ext cx="0" cy="0"/>
          <a:chOff x="0" y="0"/>
          <a:chExt cx="0" cy="0"/>
        </a:xfrm>
      </p:grpSpPr>
      <p:pic>
        <p:nvPicPr>
          <p:cNvPr id="1607" name="Google Shape;1607;p71"/>
          <p:cNvPicPr preferRelativeResize="0"/>
          <p:nvPr/>
        </p:nvPicPr>
        <p:blipFill rotWithShape="1">
          <a:blip r:embed="rId4">
            <a:alphaModFix/>
          </a:blip>
          <a:srcRect/>
          <a:stretch/>
        </p:blipFill>
        <p:spPr>
          <a:xfrm>
            <a:off x="162560" y="194325"/>
            <a:ext cx="8798549" cy="4949176"/>
          </a:xfrm>
          <a:prstGeom prst="rect">
            <a:avLst/>
          </a:prstGeom>
          <a:noFill/>
          <a:ln>
            <a:noFill/>
          </a:ln>
        </p:spPr>
      </p:pic>
      <p:sp>
        <p:nvSpPr>
          <p:cNvPr id="1608" name="Google Shape;1608;p71"/>
          <p:cNvSpPr txBox="1">
            <a:spLocks noGrp="1"/>
          </p:cNvSpPr>
          <p:nvPr>
            <p:ph type="title"/>
          </p:nvPr>
        </p:nvSpPr>
        <p:spPr>
          <a:xfrm>
            <a:off x="2332850" y="1118525"/>
            <a:ext cx="5571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800" b="1">
                <a:solidFill>
                  <a:srgbClr val="134F5C"/>
                </a:solidFill>
                <a:latin typeface="Poppins"/>
                <a:ea typeface="Poppins"/>
                <a:cs typeface="Poppins"/>
                <a:sym typeface="Poppins"/>
              </a:rPr>
              <a:t>¿Cuál es la normativa institucional en salud para adolescentes?</a:t>
            </a:r>
            <a:endParaRPr sz="1800" b="1">
              <a:solidFill>
                <a:srgbClr val="134F5C"/>
              </a:solidFill>
              <a:latin typeface="Poppins"/>
              <a:ea typeface="Poppins"/>
              <a:cs typeface="Poppins"/>
              <a:sym typeface="Poppins"/>
            </a:endParaRPr>
          </a:p>
          <a:p>
            <a:pPr marL="0" lvl="0" indent="0" algn="l" rtl="0">
              <a:spcBef>
                <a:spcPts val="0"/>
              </a:spcBef>
              <a:spcAft>
                <a:spcPts val="0"/>
              </a:spcAft>
              <a:buNone/>
            </a:pPr>
            <a:endParaRPr sz="1800" b="1">
              <a:solidFill>
                <a:srgbClr val="134F5C"/>
              </a:solidFill>
              <a:latin typeface="Quicksand"/>
              <a:ea typeface="Quicksand"/>
              <a:cs typeface="Quicksand"/>
              <a:sym typeface="Quicksand"/>
            </a:endParaRPr>
          </a:p>
        </p:txBody>
      </p:sp>
      <p:sp>
        <p:nvSpPr>
          <p:cNvPr id="1609" name="Google Shape;1609;p71">
            <a:hlinkClick r:id="rId5" action="ppaction://hlinksldjump"/>
          </p:cNvPr>
          <p:cNvSpPr/>
          <p:nvPr/>
        </p:nvSpPr>
        <p:spPr>
          <a:xfrm>
            <a:off x="2467925" y="1920450"/>
            <a:ext cx="5237100" cy="651300"/>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sz="1500" dirty="0">
                <a:solidFill>
                  <a:schemeClr val="lt1"/>
                </a:solidFill>
                <a:latin typeface="Poppins"/>
                <a:ea typeface="Poppins"/>
                <a:cs typeface="Poppins"/>
                <a:sym typeface="Poppins"/>
              </a:rPr>
              <a:t>a. Política de Atención Integral a las personas Adolescentes </a:t>
            </a:r>
            <a:endParaRPr sz="1500" dirty="0">
              <a:solidFill>
                <a:schemeClr val="lt1"/>
              </a:solidFill>
              <a:latin typeface="Poppins"/>
              <a:ea typeface="Poppins"/>
              <a:cs typeface="Poppins"/>
              <a:sym typeface="Poppins"/>
            </a:endParaRPr>
          </a:p>
        </p:txBody>
      </p:sp>
      <p:sp>
        <p:nvSpPr>
          <p:cNvPr id="1610" name="Google Shape;1610;p71">
            <a:hlinkClick r:id="rId6" action="ppaction://hlinksldjump"/>
          </p:cNvPr>
          <p:cNvSpPr/>
          <p:nvPr/>
        </p:nvSpPr>
        <p:spPr>
          <a:xfrm>
            <a:off x="2467925" y="2730849"/>
            <a:ext cx="5237100" cy="807000"/>
          </a:xfrm>
          <a:prstGeom prst="roundRect">
            <a:avLst>
              <a:gd name="adj" fmla="val 22544"/>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sz="1500">
                <a:solidFill>
                  <a:schemeClr val="lt1"/>
                </a:solidFill>
                <a:latin typeface="Poppins"/>
                <a:ea typeface="Poppins"/>
                <a:cs typeface="Poppins"/>
                <a:sym typeface="Poppins"/>
              </a:rPr>
              <a:t>b. Lineamiento para la consejería y prescripción de métodos anticonceptivos</a:t>
            </a:r>
            <a:endParaRPr sz="1500">
              <a:solidFill>
                <a:srgbClr val="FFFFFF"/>
              </a:solidFill>
              <a:latin typeface="Quicksand"/>
              <a:ea typeface="Quicksand"/>
              <a:cs typeface="Quicksand"/>
              <a:sym typeface="Quicksand"/>
            </a:endParaRPr>
          </a:p>
        </p:txBody>
      </p:sp>
      <p:sp>
        <p:nvSpPr>
          <p:cNvPr id="1611" name="Google Shape;1611;p71"/>
          <p:cNvSpPr/>
          <p:nvPr/>
        </p:nvSpPr>
        <p:spPr>
          <a:xfrm>
            <a:off x="1393094" y="1118525"/>
            <a:ext cx="749700" cy="702600"/>
          </a:xfrm>
          <a:prstGeom prst="ellipse">
            <a:avLst/>
          </a:prstGeom>
          <a:solidFill>
            <a:srgbClr val="6DBCB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600" b="1">
                <a:solidFill>
                  <a:schemeClr val="lt1"/>
                </a:solidFill>
                <a:latin typeface="Poppins"/>
                <a:ea typeface="Poppins"/>
                <a:cs typeface="Poppins"/>
                <a:sym typeface="Poppins"/>
              </a:rPr>
              <a:t>1</a:t>
            </a:r>
            <a:endParaRPr sz="2600" b="1">
              <a:solidFill>
                <a:schemeClr val="lt1"/>
              </a:solidFill>
              <a:latin typeface="Poppins"/>
              <a:ea typeface="Poppins"/>
              <a:cs typeface="Poppins"/>
              <a:sym typeface="Poppins"/>
            </a:endParaRPr>
          </a:p>
        </p:txBody>
      </p:sp>
      <p:sp>
        <p:nvSpPr>
          <p:cNvPr id="1612" name="Google Shape;1612;p71">
            <a:hlinkClick r:id="rId7" action="ppaction://hlinksldjump"/>
          </p:cNvPr>
          <p:cNvSpPr/>
          <p:nvPr/>
        </p:nvSpPr>
        <p:spPr>
          <a:xfrm rot="-5400000">
            <a:off x="8763038" y="2271737"/>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613" name="Google Shape;1613;p71">
            <a:hlinkClick r:id="" action="ppaction://hlinkshowjump?jump=nextslide"/>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14" name="Google Shape;1614;p71"/>
          <p:cNvPicPr preferRelativeResize="0"/>
          <p:nvPr/>
        </p:nvPicPr>
        <p:blipFill>
          <a:blip r:embed="rId8">
            <a:alphaModFix/>
          </a:blip>
          <a:stretch>
            <a:fillRect/>
          </a:stretch>
        </p:blipFill>
        <p:spPr>
          <a:xfrm rot="10800000">
            <a:off x="8904523" y="2471654"/>
            <a:ext cx="145833" cy="218733"/>
          </a:xfrm>
          <a:prstGeom prst="rect">
            <a:avLst/>
          </a:prstGeom>
          <a:noFill/>
          <a:ln>
            <a:noFill/>
          </a:ln>
        </p:spPr>
      </p:pic>
      <p:sp>
        <p:nvSpPr>
          <p:cNvPr id="1615" name="Google Shape;1615;p71">
            <a:hlinkClick r:id="" action="ppaction://hlinkshowjump?jump=previousslide"/>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16" name="Google Shape;1616;p71"/>
          <p:cNvPicPr preferRelativeResize="0"/>
          <p:nvPr/>
        </p:nvPicPr>
        <p:blipFill>
          <a:blip r:embed="rId8">
            <a:alphaModFix/>
          </a:blip>
          <a:stretch>
            <a:fillRect/>
          </a:stretch>
        </p:blipFill>
        <p:spPr>
          <a:xfrm>
            <a:off x="138957" y="2462775"/>
            <a:ext cx="145833" cy="218733"/>
          </a:xfrm>
          <a:prstGeom prst="rect">
            <a:avLst/>
          </a:prstGeom>
          <a:noFill/>
          <a:ln>
            <a:noFill/>
          </a:ln>
        </p:spPr>
      </p:pic>
      <p:sp>
        <p:nvSpPr>
          <p:cNvPr id="1617" name="Google Shape;1617;p71">
            <a:hlinkClick r:id="" action="ppaction://hlinkshowjump?jump=previousslide"/>
          </p:cNvPr>
          <p:cNvSpPr/>
          <p:nvPr/>
        </p:nvSpPr>
        <p:spPr>
          <a:xfrm rot="5400000">
            <a:off x="-99975" y="2262150"/>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618" name="Google Shape;1618;p71">
            <a:hlinkClick r:id="" action="ppaction://hlinkshowjump?jump=previousslide"/>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19" name="Google Shape;1619;p71"/>
          <p:cNvPicPr preferRelativeResize="0"/>
          <p:nvPr/>
        </p:nvPicPr>
        <p:blipFill>
          <a:blip r:embed="rId8">
            <a:alphaModFix/>
          </a:blip>
          <a:stretch>
            <a:fillRect/>
          </a:stretch>
        </p:blipFill>
        <p:spPr>
          <a:xfrm>
            <a:off x="108007" y="2462700"/>
            <a:ext cx="145833" cy="218733"/>
          </a:xfrm>
          <a:prstGeom prst="rect">
            <a:avLst/>
          </a:prstGeom>
          <a:noFill/>
          <a:ln>
            <a:noFill/>
          </a:ln>
        </p:spPr>
      </p:pic>
      <p:sp>
        <p:nvSpPr>
          <p:cNvPr id="1620" name="Google Shape;1620;p71">
            <a:hlinkClick r:id="rId9" action="ppaction://hlinksldjump"/>
          </p:cNvPr>
          <p:cNvSpPr/>
          <p:nvPr/>
        </p:nvSpPr>
        <p:spPr>
          <a:xfrm>
            <a:off x="2467925" y="3696950"/>
            <a:ext cx="5237100" cy="807000"/>
          </a:xfrm>
          <a:prstGeom prst="roundRect">
            <a:avLst>
              <a:gd name="adj" fmla="val 22544"/>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sz="1500">
                <a:solidFill>
                  <a:schemeClr val="lt1"/>
                </a:solidFill>
                <a:latin typeface="Poppins"/>
                <a:ea typeface="Poppins"/>
                <a:cs typeface="Poppins"/>
                <a:sym typeface="Poppins"/>
              </a:rPr>
              <a:t>c. Ley General de protección a la Madre Adolescente</a:t>
            </a:r>
            <a:endParaRPr sz="1500">
              <a:solidFill>
                <a:schemeClr val="lt1"/>
              </a:solidFill>
              <a:latin typeface="Poppins"/>
              <a:ea typeface="Poppins"/>
              <a:cs typeface="Poppins"/>
              <a:sym typeface="Poppins"/>
            </a:endParaRPr>
          </a:p>
        </p:txBody>
      </p:sp>
      <p:sp>
        <p:nvSpPr>
          <p:cNvPr id="1621" name="Google Shape;1621;p71">
            <a:hlinkClick r:id="rId10" action="ppaction://hlinksldjump"/>
          </p:cNvPr>
          <p:cNvSpPr/>
          <p:nvPr/>
        </p:nvSpPr>
        <p:spPr>
          <a:xfrm>
            <a:off x="8106145" y="618763"/>
            <a:ext cx="319800" cy="319800"/>
          </a:xfrm>
          <a:prstGeom prst="mathMultiply">
            <a:avLst>
              <a:gd name="adj1" fmla="val 23520"/>
            </a:avLst>
          </a:prstGeom>
          <a:solidFill>
            <a:srgbClr val="DE3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22" name="Google Shape;1622;p71"/>
          <p:cNvPicPr preferRelativeResize="0"/>
          <p:nvPr/>
        </p:nvPicPr>
        <p:blipFill rotWithShape="1">
          <a:blip r:embed="rId11">
            <a:alphaModFix amt="65000"/>
          </a:blip>
          <a:srcRect/>
          <a:stretch/>
        </p:blipFill>
        <p:spPr>
          <a:xfrm>
            <a:off x="-10166" y="-12"/>
            <a:ext cx="9144000" cy="5143500"/>
          </a:xfrm>
          <a:prstGeom prst="rect">
            <a:avLst/>
          </a:prstGeom>
          <a:noFill/>
          <a:ln>
            <a:noFill/>
          </a:ln>
        </p:spPr>
      </p:pic>
      <p:sp>
        <p:nvSpPr>
          <p:cNvPr id="1623" name="Google Shape;1623;p71"/>
          <p:cNvSpPr/>
          <p:nvPr/>
        </p:nvSpPr>
        <p:spPr>
          <a:xfrm rot="10800000">
            <a:off x="4926575" y="2914994"/>
            <a:ext cx="319800" cy="2334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71"/>
          <p:cNvSpPr/>
          <p:nvPr/>
        </p:nvSpPr>
        <p:spPr>
          <a:xfrm>
            <a:off x="2057600" y="523957"/>
            <a:ext cx="6122100" cy="24321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5" name="Google Shape;1625;p71"/>
          <p:cNvSpPr txBox="1"/>
          <p:nvPr/>
        </p:nvSpPr>
        <p:spPr>
          <a:xfrm>
            <a:off x="2257850" y="680625"/>
            <a:ext cx="5729400" cy="1477500"/>
          </a:xfrm>
          <a:prstGeom prst="rect">
            <a:avLst/>
          </a:prstGeom>
          <a:noFill/>
          <a:ln>
            <a:noFill/>
          </a:ln>
        </p:spPr>
        <p:txBody>
          <a:bodyPr spcFirstLastPara="1" wrap="square" lIns="91425" tIns="91425" rIns="91425" bIns="91425" anchor="t" anchorCtr="0">
            <a:spAutoFit/>
          </a:bodyPr>
          <a:lstStyle/>
          <a:p>
            <a:pPr marL="269999" marR="237130" lvl="0" indent="0" algn="ctr" rtl="0">
              <a:spcBef>
                <a:spcPts val="0"/>
              </a:spcBef>
              <a:spcAft>
                <a:spcPts val="0"/>
              </a:spcAft>
              <a:buNone/>
            </a:pPr>
            <a:r>
              <a:rPr lang="es" b="1" dirty="0">
                <a:solidFill>
                  <a:srgbClr val="134F5C"/>
                </a:solidFill>
                <a:latin typeface="Poppins"/>
                <a:ea typeface="Poppins"/>
                <a:cs typeface="Poppins"/>
                <a:sym typeface="Poppins"/>
              </a:rPr>
              <a:t>¡No!</a:t>
            </a:r>
            <a:r>
              <a:rPr lang="es" dirty="0">
                <a:solidFill>
                  <a:srgbClr val="134F5C"/>
                </a:solidFill>
                <a:latin typeface="Poppins"/>
                <a:ea typeface="Poppins"/>
                <a:cs typeface="Poppins"/>
                <a:sym typeface="Poppins"/>
              </a:rPr>
              <a:t> Aunque es de suma importancia para la prevención de ITS y embarazos adolescentes, deja por fuera temas que no se relacionan con la salud sexual y reproductiva.</a:t>
            </a:r>
            <a:endParaRPr dirty="0">
              <a:solidFill>
                <a:srgbClr val="134F5C"/>
              </a:solidFill>
              <a:latin typeface="Poppins"/>
              <a:ea typeface="Poppins"/>
              <a:cs typeface="Poppins"/>
              <a:sym typeface="Poppins"/>
            </a:endParaRPr>
          </a:p>
          <a:p>
            <a:pPr marL="269999" marR="237130" lvl="0" indent="0" algn="ctr" rtl="0">
              <a:spcBef>
                <a:spcPts val="0"/>
              </a:spcBef>
              <a:spcAft>
                <a:spcPts val="0"/>
              </a:spcAft>
              <a:buNone/>
            </a:pPr>
            <a:r>
              <a:rPr lang="es" b="1" dirty="0">
                <a:solidFill>
                  <a:srgbClr val="134F5C"/>
                </a:solidFill>
                <a:latin typeface="Poppins"/>
                <a:ea typeface="Poppins"/>
                <a:cs typeface="Poppins"/>
                <a:sym typeface="Poppins"/>
              </a:rPr>
              <a:t>La respuesta correcta es la opción a. Política Institucional de Adolescencia.</a:t>
            </a:r>
            <a:endParaRPr b="1" dirty="0">
              <a:solidFill>
                <a:srgbClr val="134F5C"/>
              </a:solidFill>
              <a:latin typeface="Poppins"/>
              <a:ea typeface="Poppins"/>
              <a:cs typeface="Poppins"/>
              <a:sym typeface="Poppins"/>
            </a:endParaRPr>
          </a:p>
        </p:txBody>
      </p:sp>
      <p:sp>
        <p:nvSpPr>
          <p:cNvPr id="1626" name="Google Shape;1626;p71">
            <a:hlinkClick r:id="rId7" action="ppaction://hlinksldjump"/>
          </p:cNvPr>
          <p:cNvSpPr/>
          <p:nvPr/>
        </p:nvSpPr>
        <p:spPr>
          <a:xfrm>
            <a:off x="4504175" y="2299863"/>
            <a:ext cx="1164600" cy="473400"/>
          </a:xfrm>
          <a:prstGeom prst="roundRect">
            <a:avLst>
              <a:gd name="adj" fmla="val 16667"/>
            </a:avLst>
          </a:prstGeom>
          <a:solidFill>
            <a:srgbClr val="88B53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lt1"/>
                </a:solidFill>
              </a:rPr>
              <a:t>Continuar</a:t>
            </a:r>
            <a:endParaRPr>
              <a:solidFill>
                <a:schemeClr val="lt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0"/>
        <p:cNvGrpSpPr/>
        <p:nvPr/>
      </p:nvGrpSpPr>
      <p:grpSpPr>
        <a:xfrm>
          <a:off x="0" y="0"/>
          <a:ext cx="0" cy="0"/>
          <a:chOff x="0" y="0"/>
          <a:chExt cx="0" cy="0"/>
        </a:xfrm>
      </p:grpSpPr>
      <p:pic>
        <p:nvPicPr>
          <p:cNvPr id="1631" name="Google Shape;1631;p72"/>
          <p:cNvPicPr preferRelativeResize="0"/>
          <p:nvPr/>
        </p:nvPicPr>
        <p:blipFill rotWithShape="1">
          <a:blip r:embed="rId4">
            <a:alphaModFix/>
          </a:blip>
          <a:srcRect/>
          <a:stretch/>
        </p:blipFill>
        <p:spPr>
          <a:xfrm>
            <a:off x="162560" y="194325"/>
            <a:ext cx="8798549" cy="4949176"/>
          </a:xfrm>
          <a:prstGeom prst="rect">
            <a:avLst/>
          </a:prstGeom>
          <a:noFill/>
          <a:ln>
            <a:noFill/>
          </a:ln>
        </p:spPr>
      </p:pic>
      <p:sp>
        <p:nvSpPr>
          <p:cNvPr id="1632" name="Google Shape;1632;p72"/>
          <p:cNvSpPr txBox="1">
            <a:spLocks noGrp="1"/>
          </p:cNvSpPr>
          <p:nvPr>
            <p:ph type="title"/>
          </p:nvPr>
        </p:nvSpPr>
        <p:spPr>
          <a:xfrm>
            <a:off x="2332850" y="1118525"/>
            <a:ext cx="5571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800" b="1">
                <a:solidFill>
                  <a:srgbClr val="134F5C"/>
                </a:solidFill>
                <a:latin typeface="Poppins"/>
                <a:ea typeface="Poppins"/>
                <a:cs typeface="Poppins"/>
                <a:sym typeface="Poppins"/>
              </a:rPr>
              <a:t>¿Cuál es la normativa institucional en salud para adolescentes?</a:t>
            </a:r>
            <a:endParaRPr sz="1800" b="1">
              <a:solidFill>
                <a:srgbClr val="134F5C"/>
              </a:solidFill>
              <a:latin typeface="Poppins"/>
              <a:ea typeface="Poppins"/>
              <a:cs typeface="Poppins"/>
              <a:sym typeface="Poppins"/>
            </a:endParaRPr>
          </a:p>
          <a:p>
            <a:pPr marL="0" lvl="0" indent="0" algn="l" rtl="0">
              <a:spcBef>
                <a:spcPts val="0"/>
              </a:spcBef>
              <a:spcAft>
                <a:spcPts val="0"/>
              </a:spcAft>
              <a:buNone/>
            </a:pPr>
            <a:endParaRPr sz="1800" b="1">
              <a:solidFill>
                <a:srgbClr val="134F5C"/>
              </a:solidFill>
              <a:latin typeface="Quicksand"/>
              <a:ea typeface="Quicksand"/>
              <a:cs typeface="Quicksand"/>
              <a:sym typeface="Quicksand"/>
            </a:endParaRPr>
          </a:p>
        </p:txBody>
      </p:sp>
      <p:sp>
        <p:nvSpPr>
          <p:cNvPr id="1633" name="Google Shape;1633;p72">
            <a:hlinkClick r:id="rId5" action="ppaction://hlinksldjump"/>
          </p:cNvPr>
          <p:cNvSpPr/>
          <p:nvPr/>
        </p:nvSpPr>
        <p:spPr>
          <a:xfrm>
            <a:off x="2467925" y="1920450"/>
            <a:ext cx="5237100" cy="651300"/>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sz="1500">
                <a:solidFill>
                  <a:schemeClr val="lt1"/>
                </a:solidFill>
                <a:latin typeface="Poppins"/>
                <a:ea typeface="Poppins"/>
                <a:cs typeface="Poppins"/>
                <a:sym typeface="Poppins"/>
              </a:rPr>
              <a:t>a. Política de Atención Integral a las personas Adolescentes (PAIA) </a:t>
            </a:r>
            <a:endParaRPr sz="1500">
              <a:solidFill>
                <a:schemeClr val="lt1"/>
              </a:solidFill>
              <a:latin typeface="Poppins"/>
              <a:ea typeface="Poppins"/>
              <a:cs typeface="Poppins"/>
              <a:sym typeface="Poppins"/>
            </a:endParaRPr>
          </a:p>
        </p:txBody>
      </p:sp>
      <p:sp>
        <p:nvSpPr>
          <p:cNvPr id="1634" name="Google Shape;1634;p72">
            <a:hlinkClick r:id="rId6" action="ppaction://hlinksldjump"/>
          </p:cNvPr>
          <p:cNvSpPr/>
          <p:nvPr/>
        </p:nvSpPr>
        <p:spPr>
          <a:xfrm>
            <a:off x="2467925" y="2730849"/>
            <a:ext cx="5237100" cy="807000"/>
          </a:xfrm>
          <a:prstGeom prst="roundRect">
            <a:avLst>
              <a:gd name="adj" fmla="val 22544"/>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sz="1500">
                <a:solidFill>
                  <a:schemeClr val="lt1"/>
                </a:solidFill>
                <a:latin typeface="Poppins"/>
                <a:ea typeface="Poppins"/>
                <a:cs typeface="Poppins"/>
                <a:sym typeface="Poppins"/>
              </a:rPr>
              <a:t>b. Lineamiento para la consejería y prescripción de métodos anticonceptivos</a:t>
            </a:r>
            <a:endParaRPr sz="1500">
              <a:solidFill>
                <a:srgbClr val="FFFFFF"/>
              </a:solidFill>
              <a:latin typeface="Quicksand"/>
              <a:ea typeface="Quicksand"/>
              <a:cs typeface="Quicksand"/>
              <a:sym typeface="Quicksand"/>
            </a:endParaRPr>
          </a:p>
        </p:txBody>
      </p:sp>
      <p:sp>
        <p:nvSpPr>
          <p:cNvPr id="1635" name="Google Shape;1635;p72"/>
          <p:cNvSpPr/>
          <p:nvPr/>
        </p:nvSpPr>
        <p:spPr>
          <a:xfrm>
            <a:off x="1393094" y="1118525"/>
            <a:ext cx="749700" cy="702600"/>
          </a:xfrm>
          <a:prstGeom prst="ellipse">
            <a:avLst/>
          </a:prstGeom>
          <a:solidFill>
            <a:srgbClr val="6DBCB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600" b="1">
                <a:solidFill>
                  <a:schemeClr val="lt1"/>
                </a:solidFill>
                <a:latin typeface="Poppins"/>
                <a:ea typeface="Poppins"/>
                <a:cs typeface="Poppins"/>
                <a:sym typeface="Poppins"/>
              </a:rPr>
              <a:t>1</a:t>
            </a:r>
            <a:endParaRPr sz="2600" b="1">
              <a:solidFill>
                <a:schemeClr val="lt1"/>
              </a:solidFill>
              <a:latin typeface="Poppins"/>
              <a:ea typeface="Poppins"/>
              <a:cs typeface="Poppins"/>
              <a:sym typeface="Poppins"/>
            </a:endParaRPr>
          </a:p>
        </p:txBody>
      </p:sp>
      <p:sp>
        <p:nvSpPr>
          <p:cNvPr id="1636" name="Google Shape;1636;p72">
            <a:hlinkClick r:id="rId7" action="ppaction://hlinksldjump"/>
          </p:cNvPr>
          <p:cNvSpPr/>
          <p:nvPr/>
        </p:nvSpPr>
        <p:spPr>
          <a:xfrm rot="-5400000">
            <a:off x="8763038" y="2271737"/>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637" name="Google Shape;1637;p72">
            <a:hlinkClick r:id="" action="ppaction://hlinkshowjump?jump=nextslide"/>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38" name="Google Shape;1638;p72"/>
          <p:cNvPicPr preferRelativeResize="0"/>
          <p:nvPr/>
        </p:nvPicPr>
        <p:blipFill>
          <a:blip r:embed="rId8">
            <a:alphaModFix/>
          </a:blip>
          <a:stretch>
            <a:fillRect/>
          </a:stretch>
        </p:blipFill>
        <p:spPr>
          <a:xfrm rot="10800000">
            <a:off x="8904523" y="2471654"/>
            <a:ext cx="145833" cy="218733"/>
          </a:xfrm>
          <a:prstGeom prst="rect">
            <a:avLst/>
          </a:prstGeom>
          <a:noFill/>
          <a:ln>
            <a:noFill/>
          </a:ln>
        </p:spPr>
      </p:pic>
      <p:sp>
        <p:nvSpPr>
          <p:cNvPr id="1639" name="Google Shape;1639;p72">
            <a:hlinkClick r:id="" action="ppaction://hlinkshowjump?jump=previousslide"/>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40" name="Google Shape;1640;p72"/>
          <p:cNvPicPr preferRelativeResize="0"/>
          <p:nvPr/>
        </p:nvPicPr>
        <p:blipFill>
          <a:blip r:embed="rId8">
            <a:alphaModFix/>
          </a:blip>
          <a:stretch>
            <a:fillRect/>
          </a:stretch>
        </p:blipFill>
        <p:spPr>
          <a:xfrm>
            <a:off x="138957" y="2462775"/>
            <a:ext cx="145833" cy="218733"/>
          </a:xfrm>
          <a:prstGeom prst="rect">
            <a:avLst/>
          </a:prstGeom>
          <a:noFill/>
          <a:ln>
            <a:noFill/>
          </a:ln>
        </p:spPr>
      </p:pic>
      <p:sp>
        <p:nvSpPr>
          <p:cNvPr id="1641" name="Google Shape;1641;p72">
            <a:hlinkClick r:id="" action="ppaction://hlinkshowjump?jump=previousslide"/>
          </p:cNvPr>
          <p:cNvSpPr/>
          <p:nvPr/>
        </p:nvSpPr>
        <p:spPr>
          <a:xfrm rot="5400000">
            <a:off x="-99975" y="2262150"/>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642" name="Google Shape;1642;p72">
            <a:hlinkClick r:id="" action="ppaction://hlinkshowjump?jump=previousslide"/>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43" name="Google Shape;1643;p72"/>
          <p:cNvPicPr preferRelativeResize="0"/>
          <p:nvPr/>
        </p:nvPicPr>
        <p:blipFill>
          <a:blip r:embed="rId8">
            <a:alphaModFix/>
          </a:blip>
          <a:stretch>
            <a:fillRect/>
          </a:stretch>
        </p:blipFill>
        <p:spPr>
          <a:xfrm>
            <a:off x="108007" y="2462700"/>
            <a:ext cx="145833" cy="218733"/>
          </a:xfrm>
          <a:prstGeom prst="rect">
            <a:avLst/>
          </a:prstGeom>
          <a:noFill/>
          <a:ln>
            <a:noFill/>
          </a:ln>
        </p:spPr>
      </p:pic>
      <p:sp>
        <p:nvSpPr>
          <p:cNvPr id="1644" name="Google Shape;1644;p72">
            <a:hlinkClick r:id="rId9" action="ppaction://hlinksldjump"/>
          </p:cNvPr>
          <p:cNvSpPr/>
          <p:nvPr/>
        </p:nvSpPr>
        <p:spPr>
          <a:xfrm>
            <a:off x="2467925" y="3696950"/>
            <a:ext cx="5237100" cy="807000"/>
          </a:xfrm>
          <a:prstGeom prst="roundRect">
            <a:avLst>
              <a:gd name="adj" fmla="val 22544"/>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sz="1500">
                <a:solidFill>
                  <a:schemeClr val="lt1"/>
                </a:solidFill>
                <a:latin typeface="Poppins"/>
                <a:ea typeface="Poppins"/>
                <a:cs typeface="Poppins"/>
                <a:sym typeface="Poppins"/>
              </a:rPr>
              <a:t>c. Ley General de protección a la Madre Adolescente</a:t>
            </a:r>
            <a:endParaRPr sz="1500">
              <a:solidFill>
                <a:schemeClr val="lt1"/>
              </a:solidFill>
              <a:latin typeface="Poppins"/>
              <a:ea typeface="Poppins"/>
              <a:cs typeface="Poppins"/>
              <a:sym typeface="Poppins"/>
            </a:endParaRPr>
          </a:p>
        </p:txBody>
      </p:sp>
      <p:sp>
        <p:nvSpPr>
          <p:cNvPr id="1645" name="Google Shape;1645;p72">
            <a:hlinkClick r:id="rId10" action="ppaction://hlinksldjump"/>
          </p:cNvPr>
          <p:cNvSpPr/>
          <p:nvPr/>
        </p:nvSpPr>
        <p:spPr>
          <a:xfrm>
            <a:off x="8106145" y="618763"/>
            <a:ext cx="319800" cy="319800"/>
          </a:xfrm>
          <a:prstGeom prst="mathMultiply">
            <a:avLst>
              <a:gd name="adj1" fmla="val 23520"/>
            </a:avLst>
          </a:prstGeom>
          <a:solidFill>
            <a:srgbClr val="DE3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46" name="Google Shape;1646;p72"/>
          <p:cNvPicPr preferRelativeResize="0"/>
          <p:nvPr/>
        </p:nvPicPr>
        <p:blipFill rotWithShape="1">
          <a:blip r:embed="rId11">
            <a:alphaModFix amt="65000"/>
          </a:blip>
          <a:srcRect/>
          <a:stretch/>
        </p:blipFill>
        <p:spPr>
          <a:xfrm>
            <a:off x="-10187" y="-12"/>
            <a:ext cx="9144000" cy="5143500"/>
          </a:xfrm>
          <a:prstGeom prst="rect">
            <a:avLst/>
          </a:prstGeom>
          <a:noFill/>
          <a:ln>
            <a:noFill/>
          </a:ln>
        </p:spPr>
      </p:pic>
      <p:sp>
        <p:nvSpPr>
          <p:cNvPr id="1647" name="Google Shape;1647;p72"/>
          <p:cNvSpPr/>
          <p:nvPr/>
        </p:nvSpPr>
        <p:spPr>
          <a:xfrm rot="10800000">
            <a:off x="4926575" y="3600794"/>
            <a:ext cx="319800" cy="2334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72"/>
          <p:cNvSpPr/>
          <p:nvPr/>
        </p:nvSpPr>
        <p:spPr>
          <a:xfrm>
            <a:off x="2031375" y="1222250"/>
            <a:ext cx="6122100" cy="24321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72"/>
          <p:cNvSpPr txBox="1"/>
          <p:nvPr/>
        </p:nvSpPr>
        <p:spPr>
          <a:xfrm>
            <a:off x="2253950" y="1527750"/>
            <a:ext cx="5729400" cy="1262100"/>
          </a:xfrm>
          <a:prstGeom prst="rect">
            <a:avLst/>
          </a:prstGeom>
          <a:noFill/>
          <a:ln>
            <a:noFill/>
          </a:ln>
        </p:spPr>
        <p:txBody>
          <a:bodyPr spcFirstLastPara="1" wrap="square" lIns="91425" tIns="91425" rIns="91425" bIns="91425" anchor="t" anchorCtr="0">
            <a:spAutoFit/>
          </a:bodyPr>
          <a:lstStyle/>
          <a:p>
            <a:pPr marL="269999" marR="237130" lvl="0" indent="0" algn="ctr" rtl="0">
              <a:spcBef>
                <a:spcPts val="0"/>
              </a:spcBef>
              <a:spcAft>
                <a:spcPts val="0"/>
              </a:spcAft>
              <a:buNone/>
            </a:pPr>
            <a:r>
              <a:rPr lang="es" b="1">
                <a:solidFill>
                  <a:srgbClr val="134F5C"/>
                </a:solidFill>
                <a:latin typeface="Poppins"/>
                <a:ea typeface="Poppins"/>
                <a:cs typeface="Poppins"/>
                <a:sym typeface="Poppins"/>
              </a:rPr>
              <a:t>¡Incorrecto!</a:t>
            </a:r>
            <a:r>
              <a:rPr lang="es">
                <a:solidFill>
                  <a:srgbClr val="134F5C"/>
                </a:solidFill>
                <a:latin typeface="Poppins"/>
                <a:ea typeface="Poppins"/>
                <a:cs typeface="Poppins"/>
                <a:sym typeface="Poppins"/>
              </a:rPr>
              <a:t> Aunque abarca temáticas similares y es  de importancia en la atención de las adolescentes mujeres, el máximo lineamiento institucional en salud para adolescentes </a:t>
            </a:r>
            <a:r>
              <a:rPr lang="es" b="1">
                <a:solidFill>
                  <a:srgbClr val="134F5C"/>
                </a:solidFill>
                <a:latin typeface="Poppins"/>
                <a:ea typeface="Poppins"/>
                <a:cs typeface="Poppins"/>
                <a:sym typeface="Poppins"/>
              </a:rPr>
              <a:t>es la opción a. Política Institucional de Adolescencia.</a:t>
            </a:r>
            <a:endParaRPr b="1">
              <a:solidFill>
                <a:srgbClr val="134F5C"/>
              </a:solidFill>
              <a:latin typeface="Poppins"/>
              <a:ea typeface="Poppins"/>
              <a:cs typeface="Poppins"/>
              <a:sym typeface="Poppins"/>
            </a:endParaRPr>
          </a:p>
        </p:txBody>
      </p:sp>
      <p:sp>
        <p:nvSpPr>
          <p:cNvPr id="1650" name="Google Shape;1650;p72">
            <a:hlinkClick r:id="rId7" action="ppaction://hlinksldjump"/>
          </p:cNvPr>
          <p:cNvSpPr/>
          <p:nvPr/>
        </p:nvSpPr>
        <p:spPr>
          <a:xfrm>
            <a:off x="4504175" y="2958625"/>
            <a:ext cx="1164600" cy="473400"/>
          </a:xfrm>
          <a:prstGeom prst="roundRect">
            <a:avLst>
              <a:gd name="adj" fmla="val 16667"/>
            </a:avLst>
          </a:prstGeom>
          <a:solidFill>
            <a:srgbClr val="88B53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lt1"/>
                </a:solidFill>
              </a:rPr>
              <a:t>Continuar</a:t>
            </a:r>
            <a:endParaRPr>
              <a:solidFill>
                <a:schemeClr val="lt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54"/>
        <p:cNvGrpSpPr/>
        <p:nvPr/>
      </p:nvGrpSpPr>
      <p:grpSpPr>
        <a:xfrm>
          <a:off x="0" y="0"/>
          <a:ext cx="0" cy="0"/>
          <a:chOff x="0" y="0"/>
          <a:chExt cx="0" cy="0"/>
        </a:xfrm>
      </p:grpSpPr>
      <p:pic>
        <p:nvPicPr>
          <p:cNvPr id="1655" name="Google Shape;1655;p73"/>
          <p:cNvPicPr preferRelativeResize="0"/>
          <p:nvPr/>
        </p:nvPicPr>
        <p:blipFill rotWithShape="1">
          <a:blip r:embed="rId4">
            <a:alphaModFix/>
          </a:blip>
          <a:srcRect/>
          <a:stretch/>
        </p:blipFill>
        <p:spPr>
          <a:xfrm>
            <a:off x="162560" y="194325"/>
            <a:ext cx="8798549" cy="4949176"/>
          </a:xfrm>
          <a:prstGeom prst="rect">
            <a:avLst/>
          </a:prstGeom>
          <a:noFill/>
          <a:ln>
            <a:noFill/>
          </a:ln>
        </p:spPr>
      </p:pic>
      <p:sp>
        <p:nvSpPr>
          <p:cNvPr id="1657" name="Google Shape;1657;p73"/>
          <p:cNvSpPr txBox="1">
            <a:spLocks noGrp="1"/>
          </p:cNvSpPr>
          <p:nvPr>
            <p:ph type="title"/>
          </p:nvPr>
        </p:nvSpPr>
        <p:spPr>
          <a:xfrm>
            <a:off x="2332850" y="1118525"/>
            <a:ext cx="5571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800" b="1">
                <a:solidFill>
                  <a:srgbClr val="134F5C"/>
                </a:solidFill>
                <a:latin typeface="Poppins"/>
                <a:ea typeface="Poppins"/>
                <a:cs typeface="Poppins"/>
                <a:sym typeface="Poppins"/>
              </a:rPr>
              <a:t>¿Qué características debe tener la persona funcionaria que atiende a adolescentes mujeres?</a:t>
            </a:r>
            <a:endParaRPr sz="1800" b="1">
              <a:solidFill>
                <a:srgbClr val="134F5C"/>
              </a:solidFill>
              <a:latin typeface="Poppins"/>
              <a:ea typeface="Poppins"/>
              <a:cs typeface="Poppins"/>
              <a:sym typeface="Poppins"/>
            </a:endParaRPr>
          </a:p>
          <a:p>
            <a:pPr marL="0" lvl="0" indent="0" algn="l" rtl="0">
              <a:spcBef>
                <a:spcPts val="0"/>
              </a:spcBef>
              <a:spcAft>
                <a:spcPts val="0"/>
              </a:spcAft>
              <a:buNone/>
            </a:pPr>
            <a:endParaRPr sz="1800" b="1">
              <a:solidFill>
                <a:srgbClr val="134F5C"/>
              </a:solidFill>
              <a:latin typeface="Quicksand"/>
              <a:ea typeface="Quicksand"/>
              <a:cs typeface="Quicksand"/>
              <a:sym typeface="Quicksand"/>
            </a:endParaRPr>
          </a:p>
        </p:txBody>
      </p:sp>
      <p:sp>
        <p:nvSpPr>
          <p:cNvPr id="1658" name="Google Shape;1658;p73">
            <a:hlinkClick r:id="rId5" action="ppaction://hlinksldjump"/>
          </p:cNvPr>
          <p:cNvSpPr/>
          <p:nvPr/>
        </p:nvSpPr>
        <p:spPr>
          <a:xfrm>
            <a:off x="2467925" y="1920450"/>
            <a:ext cx="5237100" cy="651300"/>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dirty="0">
                <a:solidFill>
                  <a:srgbClr val="91C73E"/>
                </a:solidFill>
                <a:latin typeface="Poppins"/>
                <a:ea typeface="Poppins"/>
                <a:cs typeface="Poppins"/>
                <a:sym typeface="Poppins"/>
              </a:rPr>
              <a:t>a. </a:t>
            </a:r>
            <a:r>
              <a:rPr lang="es" dirty="0">
                <a:solidFill>
                  <a:schemeClr val="lt1"/>
                </a:solidFill>
                <a:latin typeface="Poppins"/>
                <a:ea typeface="Poppins"/>
                <a:cs typeface="Poppins"/>
                <a:sym typeface="Poppins"/>
              </a:rPr>
              <a:t>Debe contar con conocimientos profesionales y universitarios especializados en la atención adolescente.</a:t>
            </a:r>
            <a:endParaRPr dirty="0">
              <a:solidFill>
                <a:schemeClr val="lt1"/>
              </a:solidFill>
              <a:latin typeface="Poppins"/>
              <a:ea typeface="Poppins"/>
              <a:cs typeface="Poppins"/>
              <a:sym typeface="Poppins"/>
            </a:endParaRPr>
          </a:p>
        </p:txBody>
      </p:sp>
      <p:sp>
        <p:nvSpPr>
          <p:cNvPr id="1659" name="Google Shape;1659;p73">
            <a:hlinkClick r:id="rId6" action="ppaction://hlinksldjump"/>
          </p:cNvPr>
          <p:cNvSpPr/>
          <p:nvPr/>
        </p:nvSpPr>
        <p:spPr>
          <a:xfrm>
            <a:off x="2467925" y="2730849"/>
            <a:ext cx="5237100" cy="807000"/>
          </a:xfrm>
          <a:prstGeom prst="roundRect">
            <a:avLst>
              <a:gd name="adj" fmla="val 22544"/>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a:solidFill>
                  <a:srgbClr val="91C73E"/>
                </a:solidFill>
                <a:latin typeface="Poppins"/>
                <a:ea typeface="Poppins"/>
                <a:cs typeface="Poppins"/>
                <a:sym typeface="Poppins"/>
              </a:rPr>
              <a:t>b. </a:t>
            </a:r>
            <a:r>
              <a:rPr lang="es">
                <a:solidFill>
                  <a:schemeClr val="lt1"/>
                </a:solidFill>
                <a:latin typeface="Poppins"/>
                <a:ea typeface="Poppins"/>
                <a:cs typeface="Poppins"/>
                <a:sym typeface="Poppins"/>
              </a:rPr>
              <a:t>Debe manejar horarios estructurados y atender únicamente en los espacios destinados a las adolescentes.</a:t>
            </a:r>
            <a:endParaRPr>
              <a:solidFill>
                <a:srgbClr val="FFFFFF"/>
              </a:solidFill>
              <a:latin typeface="Quicksand"/>
              <a:ea typeface="Quicksand"/>
              <a:cs typeface="Quicksand"/>
              <a:sym typeface="Quicksand"/>
            </a:endParaRPr>
          </a:p>
        </p:txBody>
      </p:sp>
      <p:sp>
        <p:nvSpPr>
          <p:cNvPr id="1660" name="Google Shape;1660;p73"/>
          <p:cNvSpPr/>
          <p:nvPr/>
        </p:nvSpPr>
        <p:spPr>
          <a:xfrm>
            <a:off x="1393094" y="1118525"/>
            <a:ext cx="749700" cy="702600"/>
          </a:xfrm>
          <a:prstGeom prst="ellipse">
            <a:avLst/>
          </a:prstGeom>
          <a:solidFill>
            <a:srgbClr val="6DBCB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600" b="1">
                <a:solidFill>
                  <a:schemeClr val="lt1"/>
                </a:solidFill>
                <a:latin typeface="Poppins"/>
                <a:ea typeface="Poppins"/>
                <a:cs typeface="Poppins"/>
                <a:sym typeface="Poppins"/>
              </a:rPr>
              <a:t>2</a:t>
            </a:r>
            <a:endParaRPr sz="2600" b="1">
              <a:solidFill>
                <a:schemeClr val="lt1"/>
              </a:solidFill>
              <a:latin typeface="Poppins"/>
              <a:ea typeface="Poppins"/>
              <a:cs typeface="Poppins"/>
              <a:sym typeface="Poppins"/>
            </a:endParaRPr>
          </a:p>
        </p:txBody>
      </p:sp>
      <p:sp>
        <p:nvSpPr>
          <p:cNvPr id="1661" name="Google Shape;1661;p73">
            <a:hlinkClick r:id="rId7" action="ppaction://hlinksldjump"/>
          </p:cNvPr>
          <p:cNvSpPr/>
          <p:nvPr/>
        </p:nvSpPr>
        <p:spPr>
          <a:xfrm rot="-5400000">
            <a:off x="8763038" y="2271737"/>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662" name="Google Shape;1662;p73">
            <a:hlinkClick r:id="" action="ppaction://hlinkshowjump?jump=nextslide"/>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3" name="Google Shape;1663;p73"/>
          <p:cNvPicPr preferRelativeResize="0"/>
          <p:nvPr/>
        </p:nvPicPr>
        <p:blipFill>
          <a:blip r:embed="rId8">
            <a:alphaModFix/>
          </a:blip>
          <a:stretch>
            <a:fillRect/>
          </a:stretch>
        </p:blipFill>
        <p:spPr>
          <a:xfrm rot="10800000">
            <a:off x="8904523" y="2471654"/>
            <a:ext cx="145833" cy="218733"/>
          </a:xfrm>
          <a:prstGeom prst="rect">
            <a:avLst/>
          </a:prstGeom>
          <a:noFill/>
          <a:ln>
            <a:noFill/>
          </a:ln>
        </p:spPr>
      </p:pic>
      <p:sp>
        <p:nvSpPr>
          <p:cNvPr id="1664" name="Google Shape;1664;p73">
            <a:hlinkClick r:id="" action="ppaction://hlinkshowjump?jump=previousslide"/>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5" name="Google Shape;1665;p73"/>
          <p:cNvPicPr preferRelativeResize="0"/>
          <p:nvPr/>
        </p:nvPicPr>
        <p:blipFill>
          <a:blip r:embed="rId8">
            <a:alphaModFix/>
          </a:blip>
          <a:stretch>
            <a:fillRect/>
          </a:stretch>
        </p:blipFill>
        <p:spPr>
          <a:xfrm>
            <a:off x="138957" y="2462775"/>
            <a:ext cx="145833" cy="218733"/>
          </a:xfrm>
          <a:prstGeom prst="rect">
            <a:avLst/>
          </a:prstGeom>
          <a:noFill/>
          <a:ln>
            <a:noFill/>
          </a:ln>
        </p:spPr>
      </p:pic>
      <p:sp>
        <p:nvSpPr>
          <p:cNvPr id="1666" name="Google Shape;1666;p73">
            <a:hlinkClick r:id="" action="ppaction://noaction"/>
          </p:cNvPr>
          <p:cNvSpPr/>
          <p:nvPr/>
        </p:nvSpPr>
        <p:spPr>
          <a:xfrm rot="5400000">
            <a:off x="-99975" y="2262150"/>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667" name="Google Shape;1667;p73">
            <a:hlinkClick r:id="" action="ppaction://hlinkshowjump?jump=previousslide"/>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8" name="Google Shape;1668;p73"/>
          <p:cNvPicPr preferRelativeResize="0"/>
          <p:nvPr/>
        </p:nvPicPr>
        <p:blipFill>
          <a:blip r:embed="rId8">
            <a:alphaModFix/>
          </a:blip>
          <a:stretch>
            <a:fillRect/>
          </a:stretch>
        </p:blipFill>
        <p:spPr>
          <a:xfrm>
            <a:off x="108007" y="2462700"/>
            <a:ext cx="145833" cy="218733"/>
          </a:xfrm>
          <a:prstGeom prst="rect">
            <a:avLst/>
          </a:prstGeom>
          <a:noFill/>
          <a:ln>
            <a:noFill/>
          </a:ln>
        </p:spPr>
      </p:pic>
      <p:sp>
        <p:nvSpPr>
          <p:cNvPr id="1669" name="Google Shape;1669;p73">
            <a:hlinkClick r:id="rId9" action="ppaction://hlinksldjump"/>
          </p:cNvPr>
          <p:cNvSpPr/>
          <p:nvPr/>
        </p:nvSpPr>
        <p:spPr>
          <a:xfrm>
            <a:off x="2467925" y="3696950"/>
            <a:ext cx="5237100" cy="807000"/>
          </a:xfrm>
          <a:prstGeom prst="roundRect">
            <a:avLst>
              <a:gd name="adj" fmla="val 22544"/>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a:solidFill>
                  <a:srgbClr val="91C73E"/>
                </a:solidFill>
                <a:latin typeface="Poppins"/>
                <a:ea typeface="Poppins"/>
                <a:cs typeface="Poppins"/>
                <a:sym typeface="Poppins"/>
              </a:rPr>
              <a:t>c. </a:t>
            </a:r>
            <a:r>
              <a:rPr lang="es">
                <a:solidFill>
                  <a:schemeClr val="lt1"/>
                </a:solidFill>
                <a:latin typeface="Poppins"/>
                <a:ea typeface="Poppins"/>
                <a:cs typeface="Poppins"/>
                <a:sym typeface="Poppins"/>
              </a:rPr>
              <a:t>Debe mantener una mente abierta y atender con empatía para brindar un servicio integral y sin prejuicios.</a:t>
            </a:r>
            <a:endParaRPr>
              <a:solidFill>
                <a:schemeClr val="lt1"/>
              </a:solidFill>
              <a:latin typeface="Poppins"/>
              <a:ea typeface="Poppins"/>
              <a:cs typeface="Poppins"/>
              <a:sym typeface="Poppins"/>
            </a:endParaRPr>
          </a:p>
        </p:txBody>
      </p:sp>
      <p:sp>
        <p:nvSpPr>
          <p:cNvPr id="17" name="Google Shape;1578;p69">
            <a:hlinkClick r:id="rId10" action="ppaction://hlinksldjump"/>
            <a:extLst>
              <a:ext uri="{FF2B5EF4-FFF2-40B4-BE49-F238E27FC236}">
                <a16:creationId xmlns="" xmlns:a16="http://schemas.microsoft.com/office/drawing/2014/main" id="{B35C6E5E-8FC3-4E1E-95CF-DEAA9339CCE2}"/>
              </a:ext>
            </a:extLst>
          </p:cNvPr>
          <p:cNvSpPr/>
          <p:nvPr/>
        </p:nvSpPr>
        <p:spPr>
          <a:xfrm>
            <a:off x="8106145" y="618763"/>
            <a:ext cx="319800" cy="319800"/>
          </a:xfrm>
          <a:prstGeom prst="mathMultiply">
            <a:avLst>
              <a:gd name="adj1" fmla="val 23520"/>
            </a:avLst>
          </a:prstGeom>
          <a:solidFill>
            <a:srgbClr val="DE3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5"/>
        <p:cNvGrpSpPr/>
        <p:nvPr/>
      </p:nvGrpSpPr>
      <p:grpSpPr>
        <a:xfrm>
          <a:off x="0" y="0"/>
          <a:ext cx="0" cy="0"/>
          <a:chOff x="0" y="0"/>
          <a:chExt cx="0" cy="0"/>
        </a:xfrm>
      </p:grpSpPr>
      <p:sp>
        <p:nvSpPr>
          <p:cNvPr id="186" name="Google Shape;186;p18"/>
          <p:cNvSpPr/>
          <p:nvPr/>
        </p:nvSpPr>
        <p:spPr>
          <a:xfrm>
            <a:off x="592488" y="1405900"/>
            <a:ext cx="7973400" cy="346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7" name="Google Shape;187;p18"/>
          <p:cNvSpPr/>
          <p:nvPr/>
        </p:nvSpPr>
        <p:spPr>
          <a:xfrm>
            <a:off x="1241700" y="1684900"/>
            <a:ext cx="2890500" cy="2989800"/>
          </a:xfrm>
          <a:prstGeom prst="rect">
            <a:avLst/>
          </a:prstGeom>
          <a:noFill/>
          <a:ln w="19050" cap="flat" cmpd="sng">
            <a:solidFill>
              <a:srgbClr val="AAE5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8" name="Google Shape;188;p18"/>
          <p:cNvSpPr/>
          <p:nvPr/>
        </p:nvSpPr>
        <p:spPr>
          <a:xfrm>
            <a:off x="5004750" y="1684900"/>
            <a:ext cx="2890500" cy="2989800"/>
          </a:xfrm>
          <a:prstGeom prst="rect">
            <a:avLst/>
          </a:prstGeom>
          <a:noFill/>
          <a:ln w="19050" cap="flat" cmpd="sng">
            <a:solidFill>
              <a:srgbClr val="AAE5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9" name="Google Shape;189;p18"/>
          <p:cNvSpPr txBox="1"/>
          <p:nvPr/>
        </p:nvSpPr>
        <p:spPr>
          <a:xfrm>
            <a:off x="1521450" y="2828975"/>
            <a:ext cx="2331000" cy="16932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s">
                <a:solidFill>
                  <a:srgbClr val="0B8F92"/>
                </a:solidFill>
                <a:latin typeface="Poppins"/>
                <a:ea typeface="Poppins"/>
                <a:cs typeface="Poppins"/>
                <a:sym typeface="Poppins"/>
              </a:rPr>
              <a:t>Entre 2016 y 2018, un </a:t>
            </a:r>
            <a:r>
              <a:rPr lang="es" b="1">
                <a:solidFill>
                  <a:srgbClr val="0B8F92"/>
                </a:solidFill>
                <a:latin typeface="Poppins"/>
                <a:ea typeface="Poppins"/>
                <a:cs typeface="Poppins"/>
                <a:sym typeface="Poppins"/>
              </a:rPr>
              <a:t>97,6%</a:t>
            </a:r>
            <a:r>
              <a:rPr lang="es">
                <a:solidFill>
                  <a:srgbClr val="0B8F92"/>
                </a:solidFill>
                <a:latin typeface="Poppins"/>
                <a:ea typeface="Poppins"/>
                <a:cs typeface="Poppins"/>
                <a:sym typeface="Poppins"/>
              </a:rPr>
              <a:t> de las mujeres menores de 20 años que tuvieron un hijo/a nacido/a vivo/a fue en los servicios de salud públicos.</a:t>
            </a:r>
            <a:endParaRPr>
              <a:solidFill>
                <a:srgbClr val="0B8F92"/>
              </a:solidFill>
              <a:latin typeface="Poppins"/>
              <a:ea typeface="Poppins"/>
              <a:cs typeface="Poppins"/>
              <a:sym typeface="Poppins"/>
            </a:endParaRPr>
          </a:p>
        </p:txBody>
      </p:sp>
      <p:sp>
        <p:nvSpPr>
          <p:cNvPr id="190" name="Google Shape;190;p18"/>
          <p:cNvSpPr txBox="1"/>
          <p:nvPr/>
        </p:nvSpPr>
        <p:spPr>
          <a:xfrm>
            <a:off x="548075" y="264875"/>
            <a:ext cx="52662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100" b="1">
                <a:solidFill>
                  <a:schemeClr val="lt1"/>
                </a:solidFill>
                <a:latin typeface="Poppins"/>
                <a:ea typeface="Poppins"/>
                <a:cs typeface="Poppins"/>
                <a:sym typeface="Poppins"/>
              </a:rPr>
              <a:t>Adolescentes mujeres en Costa Rica</a:t>
            </a:r>
            <a:endParaRPr sz="2100" b="1">
              <a:solidFill>
                <a:schemeClr val="lt1"/>
              </a:solidFill>
              <a:latin typeface="Poppins"/>
              <a:ea typeface="Poppins"/>
              <a:cs typeface="Poppins"/>
              <a:sym typeface="Poppins"/>
            </a:endParaRPr>
          </a:p>
        </p:txBody>
      </p:sp>
      <p:sp>
        <p:nvSpPr>
          <p:cNvPr id="191" name="Google Shape;191;p18"/>
          <p:cNvSpPr/>
          <p:nvPr/>
        </p:nvSpPr>
        <p:spPr>
          <a:xfrm>
            <a:off x="604375" y="772775"/>
            <a:ext cx="3756300" cy="400200"/>
          </a:xfrm>
          <a:prstGeom prst="roundRect">
            <a:avLst>
              <a:gd name="adj" fmla="val 50000"/>
            </a:avLst>
          </a:prstGeom>
          <a:solidFill>
            <a:srgbClr val="91C73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lt1"/>
                </a:solidFill>
                <a:latin typeface="Poppins"/>
                <a:ea typeface="Poppins"/>
                <a:cs typeface="Poppins"/>
                <a:sym typeface="Poppins"/>
              </a:rPr>
              <a:t>Violencia en los servicios de salud</a:t>
            </a:r>
            <a:endParaRPr>
              <a:solidFill>
                <a:schemeClr val="lt1"/>
              </a:solidFill>
              <a:latin typeface="Poppins"/>
              <a:ea typeface="Poppins"/>
              <a:cs typeface="Poppins"/>
              <a:sym typeface="Poppins"/>
            </a:endParaRPr>
          </a:p>
        </p:txBody>
      </p:sp>
      <p:sp>
        <p:nvSpPr>
          <p:cNvPr id="192" name="Google Shape;192;p18"/>
          <p:cNvSpPr/>
          <p:nvPr/>
        </p:nvSpPr>
        <p:spPr>
          <a:xfrm>
            <a:off x="4035362" y="4939379"/>
            <a:ext cx="4513500" cy="244200"/>
          </a:xfrm>
          <a:prstGeom prst="roundRect">
            <a:avLst>
              <a:gd name="adj" fmla="val 0"/>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s" sz="900">
                <a:solidFill>
                  <a:srgbClr val="FFFFFF"/>
                </a:solidFill>
                <a:latin typeface="Poppins"/>
                <a:ea typeface="Poppins"/>
                <a:cs typeface="Poppins"/>
                <a:sym typeface="Poppins"/>
              </a:rPr>
              <a:t>Fuente: Encuesta de mujer niñez y adolescencia (EMNA), Costa Rica 2018.</a:t>
            </a:r>
            <a:endParaRPr sz="900">
              <a:solidFill>
                <a:srgbClr val="FFFFFF"/>
              </a:solidFill>
              <a:latin typeface="Poppins"/>
              <a:ea typeface="Poppins"/>
              <a:cs typeface="Poppins"/>
              <a:sym typeface="Poppins"/>
            </a:endParaRPr>
          </a:p>
        </p:txBody>
      </p:sp>
      <p:sp>
        <p:nvSpPr>
          <p:cNvPr id="193" name="Google Shape;193;p18"/>
          <p:cNvSpPr txBox="1"/>
          <p:nvPr/>
        </p:nvSpPr>
        <p:spPr>
          <a:xfrm>
            <a:off x="5246373" y="3737075"/>
            <a:ext cx="2478000" cy="785100"/>
          </a:xfrm>
          <a:prstGeom prst="rect">
            <a:avLst/>
          </a:prstGeom>
          <a:noFill/>
          <a:ln>
            <a:noFill/>
          </a:ln>
        </p:spPr>
        <p:txBody>
          <a:bodyPr spcFirstLastPara="1" wrap="square" lIns="91425" tIns="91425" rIns="91425" bIns="91425" anchor="ctr" anchorCtr="0">
            <a:spAutoFit/>
          </a:bodyPr>
          <a:lstStyle/>
          <a:p>
            <a:pPr marL="0" lvl="0" indent="0" algn="ctr" rtl="0">
              <a:lnSpc>
                <a:spcPct val="95000"/>
              </a:lnSpc>
              <a:spcBef>
                <a:spcPts val="0"/>
              </a:spcBef>
              <a:spcAft>
                <a:spcPts val="0"/>
              </a:spcAft>
              <a:buNone/>
            </a:pPr>
            <a:r>
              <a:rPr lang="es" sz="1300">
                <a:solidFill>
                  <a:srgbClr val="0B8F92"/>
                </a:solidFill>
                <a:latin typeface="Poppins"/>
                <a:ea typeface="Poppins"/>
                <a:cs typeface="Poppins"/>
                <a:sym typeface="Poppins"/>
              </a:rPr>
              <a:t>De los cuales </a:t>
            </a:r>
            <a:r>
              <a:rPr lang="es" sz="1300" b="1">
                <a:solidFill>
                  <a:srgbClr val="F04E23"/>
                </a:solidFill>
                <a:latin typeface="Poppins"/>
                <a:ea typeface="Poppins"/>
                <a:cs typeface="Poppins"/>
                <a:sym typeface="Poppins"/>
              </a:rPr>
              <a:t>58,9%</a:t>
            </a:r>
            <a:endParaRPr sz="1300" b="1">
              <a:solidFill>
                <a:srgbClr val="F04E23"/>
              </a:solidFill>
              <a:latin typeface="Poppins"/>
              <a:ea typeface="Poppins"/>
              <a:cs typeface="Poppins"/>
              <a:sym typeface="Poppins"/>
            </a:endParaRPr>
          </a:p>
          <a:p>
            <a:pPr marL="0" lvl="0" indent="0" algn="ctr" rtl="0">
              <a:lnSpc>
                <a:spcPct val="95000"/>
              </a:lnSpc>
              <a:spcBef>
                <a:spcPts val="0"/>
              </a:spcBef>
              <a:spcAft>
                <a:spcPts val="0"/>
              </a:spcAft>
              <a:buNone/>
            </a:pPr>
            <a:r>
              <a:rPr lang="es" sz="1300">
                <a:solidFill>
                  <a:srgbClr val="0B8F92"/>
                </a:solidFill>
                <a:latin typeface="Poppins"/>
                <a:ea typeface="Poppins"/>
                <a:cs typeface="Poppins"/>
                <a:sym typeface="Poppins"/>
              </a:rPr>
              <a:t>reportaron diferentes tipos de violencia obstétrica.</a:t>
            </a:r>
            <a:endParaRPr sz="1300">
              <a:solidFill>
                <a:srgbClr val="0B8F92"/>
              </a:solidFill>
              <a:latin typeface="Poppins"/>
              <a:ea typeface="Poppins"/>
              <a:cs typeface="Poppins"/>
              <a:sym typeface="Poppins"/>
            </a:endParaRPr>
          </a:p>
        </p:txBody>
      </p:sp>
      <p:sp>
        <p:nvSpPr>
          <p:cNvPr id="194" name="Google Shape;194;p18"/>
          <p:cNvSpPr txBox="1"/>
          <p:nvPr/>
        </p:nvSpPr>
        <p:spPr>
          <a:xfrm>
            <a:off x="5660976" y="1916575"/>
            <a:ext cx="1648800" cy="1739400"/>
          </a:xfrm>
          <a:prstGeom prst="rect">
            <a:avLst/>
          </a:prstGeom>
          <a:noFill/>
          <a:ln>
            <a:noFill/>
          </a:ln>
        </p:spPr>
        <p:txBody>
          <a:bodyPr spcFirstLastPara="1" wrap="square" lIns="91425" tIns="91425" rIns="91425" bIns="91425" anchor="t" anchorCtr="0">
            <a:spAutoFit/>
          </a:bodyPr>
          <a:lstStyle/>
          <a:p>
            <a:pPr marL="0" lvl="0" indent="0" algn="ctr" rtl="0">
              <a:lnSpc>
                <a:spcPct val="95000"/>
              </a:lnSpc>
              <a:spcBef>
                <a:spcPts val="0"/>
              </a:spcBef>
              <a:spcAft>
                <a:spcPts val="0"/>
              </a:spcAft>
              <a:buNone/>
            </a:pPr>
            <a:r>
              <a:rPr lang="es">
                <a:solidFill>
                  <a:srgbClr val="3CA5A8"/>
                </a:solidFill>
                <a:latin typeface="Poppins"/>
                <a:ea typeface="Poppins"/>
                <a:cs typeface="Poppins"/>
                <a:sym typeface="Poppins"/>
              </a:rPr>
              <a:t>Entre 2016 y 2018 </a:t>
            </a:r>
            <a:endParaRPr>
              <a:solidFill>
                <a:srgbClr val="3CA5A8"/>
              </a:solidFill>
              <a:latin typeface="Poppins"/>
              <a:ea typeface="Poppins"/>
              <a:cs typeface="Poppins"/>
              <a:sym typeface="Poppins"/>
            </a:endParaRPr>
          </a:p>
          <a:p>
            <a:pPr marL="0" lvl="0" indent="0" algn="ctr" rtl="0">
              <a:lnSpc>
                <a:spcPct val="95000"/>
              </a:lnSpc>
              <a:spcBef>
                <a:spcPts val="0"/>
              </a:spcBef>
              <a:spcAft>
                <a:spcPts val="0"/>
              </a:spcAft>
              <a:buClr>
                <a:schemeClr val="dk1"/>
              </a:buClr>
              <a:buSzPts val="1100"/>
              <a:buFont typeface="Arial"/>
              <a:buNone/>
            </a:pPr>
            <a:r>
              <a:rPr lang="es" sz="1600">
                <a:solidFill>
                  <a:srgbClr val="3CA5A8"/>
                </a:solidFill>
                <a:latin typeface="Poppins"/>
                <a:ea typeface="Poppins"/>
                <a:cs typeface="Poppins"/>
                <a:sym typeface="Poppins"/>
              </a:rPr>
              <a:t>se reportaron</a:t>
            </a:r>
            <a:endParaRPr sz="3500">
              <a:solidFill>
                <a:srgbClr val="3CA5A8"/>
              </a:solidFill>
              <a:latin typeface="Poppins"/>
              <a:ea typeface="Poppins"/>
              <a:cs typeface="Poppins"/>
              <a:sym typeface="Poppins"/>
            </a:endParaRPr>
          </a:p>
          <a:p>
            <a:pPr marL="0" lvl="0" indent="0" algn="ctr" rtl="0">
              <a:lnSpc>
                <a:spcPct val="95000"/>
              </a:lnSpc>
              <a:spcBef>
                <a:spcPts val="0"/>
              </a:spcBef>
              <a:spcAft>
                <a:spcPts val="0"/>
              </a:spcAft>
              <a:buNone/>
            </a:pPr>
            <a:r>
              <a:rPr lang="es" sz="3400" b="1">
                <a:solidFill>
                  <a:srgbClr val="F04E23"/>
                </a:solidFill>
                <a:latin typeface="Poppins"/>
                <a:ea typeface="Poppins"/>
                <a:cs typeface="Poppins"/>
                <a:sym typeface="Poppins"/>
              </a:rPr>
              <a:t>10 925 </a:t>
            </a:r>
            <a:r>
              <a:rPr lang="es" sz="1700" b="1">
                <a:solidFill>
                  <a:srgbClr val="3CA5A8"/>
                </a:solidFill>
                <a:latin typeface="Poppins"/>
                <a:ea typeface="Poppins"/>
                <a:cs typeface="Poppins"/>
                <a:sym typeface="Poppins"/>
              </a:rPr>
              <a:t>nacimientos </a:t>
            </a:r>
            <a:r>
              <a:rPr lang="es" sz="2000" b="1">
                <a:solidFill>
                  <a:srgbClr val="3CA5A8"/>
                </a:solidFill>
                <a:latin typeface="Poppins"/>
                <a:ea typeface="Poppins"/>
                <a:cs typeface="Poppins"/>
                <a:sym typeface="Poppins"/>
              </a:rPr>
              <a:t>en la CCSS.</a:t>
            </a:r>
            <a:endParaRPr sz="2000" b="1">
              <a:solidFill>
                <a:srgbClr val="3CA5A8"/>
              </a:solidFill>
              <a:latin typeface="Poppins"/>
              <a:ea typeface="Poppins"/>
              <a:cs typeface="Poppins"/>
              <a:sym typeface="Poppins"/>
            </a:endParaRPr>
          </a:p>
        </p:txBody>
      </p:sp>
      <p:pic>
        <p:nvPicPr>
          <p:cNvPr id="195" name="Google Shape;195;p18"/>
          <p:cNvPicPr preferRelativeResize="0"/>
          <p:nvPr/>
        </p:nvPicPr>
        <p:blipFill>
          <a:blip r:embed="rId4">
            <a:alphaModFix amt="85000"/>
          </a:blip>
          <a:stretch>
            <a:fillRect/>
          </a:stretch>
        </p:blipFill>
        <p:spPr>
          <a:xfrm>
            <a:off x="2366286" y="1916576"/>
            <a:ext cx="641325" cy="804725"/>
          </a:xfrm>
          <a:prstGeom prst="rect">
            <a:avLst/>
          </a:prstGeom>
          <a:noFill/>
          <a:ln>
            <a:noFill/>
          </a:ln>
        </p:spPr>
      </p:pic>
      <p:sp>
        <p:nvSpPr>
          <p:cNvPr id="196" name="Google Shape;196;p18"/>
          <p:cNvSpPr/>
          <p:nvPr/>
        </p:nvSpPr>
        <p:spPr>
          <a:xfrm rot="-8100000">
            <a:off x="7816397" y="3050342"/>
            <a:ext cx="180312" cy="180312"/>
          </a:xfrm>
          <a:prstGeom prst="rtTriangle">
            <a:avLst/>
          </a:prstGeom>
          <a:solidFill>
            <a:srgbClr val="F04E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04E23"/>
              </a:solidFill>
            </a:endParaRPr>
          </a:p>
        </p:txBody>
      </p:sp>
      <p:sp>
        <p:nvSpPr>
          <p:cNvPr id="202" name="Google Shape;202;p18"/>
          <p:cNvSpPr/>
          <p:nvPr/>
        </p:nvSpPr>
        <p:spPr>
          <a:xfrm rot="-8100000">
            <a:off x="4051996" y="3050342"/>
            <a:ext cx="180312" cy="180312"/>
          </a:xfrm>
          <a:prstGeom prst="rtTriangle">
            <a:avLst/>
          </a:prstGeom>
          <a:solidFill>
            <a:srgbClr val="F04E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04E23"/>
              </a:solidFill>
            </a:endParaRPr>
          </a:p>
        </p:txBody>
      </p:sp>
      <p:sp>
        <p:nvSpPr>
          <p:cNvPr id="27" name="Google Shape;96;p14">
            <a:hlinkClick r:id="" action="ppaction://hlinkshowjump?jump=nextslide"/>
            <a:extLst>
              <a:ext uri="{FF2B5EF4-FFF2-40B4-BE49-F238E27FC236}">
                <a16:creationId xmlns="" xmlns:a16="http://schemas.microsoft.com/office/drawing/2014/main" id="{15F9F3CA-0121-44A9-B88B-D03BC6773F95}"/>
              </a:ext>
            </a:extLst>
          </p:cNvPr>
          <p:cNvSpPr/>
          <p:nvPr/>
        </p:nvSpPr>
        <p:spPr>
          <a:xfrm rot="-5400000">
            <a:off x="8763038" y="2271737"/>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8" name="Google Shape;97;p14">
            <a:hlinkClick r:id="" action="ppaction://hlinkshowjump?jump=nextslide"/>
            <a:extLst>
              <a:ext uri="{FF2B5EF4-FFF2-40B4-BE49-F238E27FC236}">
                <a16:creationId xmlns="" xmlns:a16="http://schemas.microsoft.com/office/drawing/2014/main" id="{7B9DAB77-7207-47AD-B1DB-002BF70DA3CF}"/>
              </a:ext>
            </a:extLst>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 name="Google Shape;98;p14">
            <a:hlinkClick r:id="" action="ppaction://hlinkshowjump?jump=nextslide"/>
            <a:extLst>
              <a:ext uri="{FF2B5EF4-FFF2-40B4-BE49-F238E27FC236}">
                <a16:creationId xmlns="" xmlns:a16="http://schemas.microsoft.com/office/drawing/2014/main" id="{FD9F007C-D539-4568-A49B-573CA60D27E0}"/>
              </a:ext>
            </a:extLst>
          </p:cNvPr>
          <p:cNvPicPr preferRelativeResize="0"/>
          <p:nvPr/>
        </p:nvPicPr>
        <p:blipFill>
          <a:blip r:embed="rId5">
            <a:alphaModFix/>
          </a:blip>
          <a:stretch>
            <a:fillRect/>
          </a:stretch>
        </p:blipFill>
        <p:spPr>
          <a:xfrm rot="10800000">
            <a:off x="8904523" y="2471654"/>
            <a:ext cx="145833" cy="218733"/>
          </a:xfrm>
          <a:prstGeom prst="rect">
            <a:avLst/>
          </a:prstGeom>
          <a:noFill/>
          <a:ln>
            <a:noFill/>
          </a:ln>
        </p:spPr>
      </p:pic>
      <p:sp>
        <p:nvSpPr>
          <p:cNvPr id="30" name="Google Shape;105;p15">
            <a:hlinkClick r:id="" action="ppaction://hlinkshowjump?jump=previousslide"/>
            <a:extLst>
              <a:ext uri="{FF2B5EF4-FFF2-40B4-BE49-F238E27FC236}">
                <a16:creationId xmlns="" xmlns:a16="http://schemas.microsoft.com/office/drawing/2014/main" id="{CF4F95FE-D8FA-437B-873E-420610DB42A2}"/>
              </a:ext>
            </a:extLst>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 name="Google Shape;106;p15">
            <a:extLst>
              <a:ext uri="{FF2B5EF4-FFF2-40B4-BE49-F238E27FC236}">
                <a16:creationId xmlns="" xmlns:a16="http://schemas.microsoft.com/office/drawing/2014/main" id="{C7996CE1-0295-418D-9E0F-62A8AC85FB21}"/>
              </a:ext>
            </a:extLst>
          </p:cNvPr>
          <p:cNvPicPr preferRelativeResize="0"/>
          <p:nvPr/>
        </p:nvPicPr>
        <p:blipFill>
          <a:blip r:embed="rId5">
            <a:alphaModFix/>
          </a:blip>
          <a:stretch>
            <a:fillRect/>
          </a:stretch>
        </p:blipFill>
        <p:spPr>
          <a:xfrm>
            <a:off x="138957" y="2462775"/>
            <a:ext cx="145833" cy="218733"/>
          </a:xfrm>
          <a:prstGeom prst="rect">
            <a:avLst/>
          </a:prstGeom>
          <a:noFill/>
          <a:ln>
            <a:noFill/>
          </a:ln>
        </p:spPr>
      </p:pic>
      <p:sp>
        <p:nvSpPr>
          <p:cNvPr id="32" name="Google Shape;107;p15">
            <a:hlinkClick r:id="" action="ppaction://hlinkshowjump?jump=previousslide"/>
            <a:extLst>
              <a:ext uri="{FF2B5EF4-FFF2-40B4-BE49-F238E27FC236}">
                <a16:creationId xmlns="" xmlns:a16="http://schemas.microsoft.com/office/drawing/2014/main" id="{42D72F3D-6944-44EF-8F71-642D1DFD0799}"/>
              </a:ext>
            </a:extLst>
          </p:cNvPr>
          <p:cNvSpPr/>
          <p:nvPr/>
        </p:nvSpPr>
        <p:spPr>
          <a:xfrm rot="5400000">
            <a:off x="-99975" y="2262150"/>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3" name="Google Shape;108;p15">
            <a:hlinkClick r:id="" action="ppaction://hlinkshowjump?jump=previousslide"/>
            <a:extLst>
              <a:ext uri="{FF2B5EF4-FFF2-40B4-BE49-F238E27FC236}">
                <a16:creationId xmlns="" xmlns:a16="http://schemas.microsoft.com/office/drawing/2014/main" id="{4E1878E8-4470-4BE6-8D41-E2CCD60879D6}"/>
              </a:ext>
            </a:extLst>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 name="Google Shape;109;p15">
            <a:hlinkClick r:id="" action="ppaction://hlinkshowjump?jump=previousslide"/>
            <a:extLst>
              <a:ext uri="{FF2B5EF4-FFF2-40B4-BE49-F238E27FC236}">
                <a16:creationId xmlns="" xmlns:a16="http://schemas.microsoft.com/office/drawing/2014/main" id="{6D438FF6-097A-45BD-A6EF-491D09250230}"/>
              </a:ext>
            </a:extLst>
          </p:cNvPr>
          <p:cNvPicPr preferRelativeResize="0"/>
          <p:nvPr/>
        </p:nvPicPr>
        <p:blipFill>
          <a:blip r:embed="rId5">
            <a:alphaModFix/>
          </a:blip>
          <a:stretch>
            <a:fillRect/>
          </a:stretch>
        </p:blipFill>
        <p:spPr>
          <a:xfrm>
            <a:off x="108007" y="2462700"/>
            <a:ext cx="145833" cy="218733"/>
          </a:xfrm>
          <a:prstGeom prst="rect">
            <a:avLst/>
          </a:prstGeom>
          <a:noFill/>
          <a:ln>
            <a:no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3"/>
        <p:cNvGrpSpPr/>
        <p:nvPr/>
      </p:nvGrpSpPr>
      <p:grpSpPr>
        <a:xfrm>
          <a:off x="0" y="0"/>
          <a:ext cx="0" cy="0"/>
          <a:chOff x="0" y="0"/>
          <a:chExt cx="0" cy="0"/>
        </a:xfrm>
      </p:grpSpPr>
      <p:pic>
        <p:nvPicPr>
          <p:cNvPr id="1674" name="Google Shape;1674;p74"/>
          <p:cNvPicPr preferRelativeResize="0"/>
          <p:nvPr/>
        </p:nvPicPr>
        <p:blipFill rotWithShape="1">
          <a:blip r:embed="rId4">
            <a:alphaModFix/>
          </a:blip>
          <a:srcRect/>
          <a:stretch/>
        </p:blipFill>
        <p:spPr>
          <a:xfrm>
            <a:off x="162560" y="194325"/>
            <a:ext cx="8798549" cy="4949176"/>
          </a:xfrm>
          <a:prstGeom prst="rect">
            <a:avLst/>
          </a:prstGeom>
          <a:noFill/>
          <a:ln>
            <a:noFill/>
          </a:ln>
        </p:spPr>
      </p:pic>
      <p:sp>
        <p:nvSpPr>
          <p:cNvPr id="1675" name="Google Shape;1675;p74">
            <a:hlinkClick r:id="rId5" action="ppaction://hlinksldjump"/>
          </p:cNvPr>
          <p:cNvSpPr/>
          <p:nvPr/>
        </p:nvSpPr>
        <p:spPr>
          <a:xfrm>
            <a:off x="8106145" y="618763"/>
            <a:ext cx="319800" cy="319800"/>
          </a:xfrm>
          <a:prstGeom prst="mathMultiply">
            <a:avLst>
              <a:gd name="adj1" fmla="val 23520"/>
            </a:avLst>
          </a:prstGeom>
          <a:solidFill>
            <a:srgbClr val="DE3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74"/>
          <p:cNvSpPr txBox="1">
            <a:spLocks noGrp="1"/>
          </p:cNvSpPr>
          <p:nvPr>
            <p:ph type="title"/>
          </p:nvPr>
        </p:nvSpPr>
        <p:spPr>
          <a:xfrm>
            <a:off x="2332850" y="1118525"/>
            <a:ext cx="5571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800" b="1">
                <a:solidFill>
                  <a:srgbClr val="134F5C"/>
                </a:solidFill>
                <a:latin typeface="Poppins"/>
                <a:ea typeface="Poppins"/>
                <a:cs typeface="Poppins"/>
                <a:sym typeface="Poppins"/>
              </a:rPr>
              <a:t>¿Qué características debe tener la persona funcionaria que atiende a adolescentes mujeres?</a:t>
            </a:r>
            <a:endParaRPr sz="1800" b="1">
              <a:solidFill>
                <a:srgbClr val="134F5C"/>
              </a:solidFill>
              <a:latin typeface="Poppins"/>
              <a:ea typeface="Poppins"/>
              <a:cs typeface="Poppins"/>
              <a:sym typeface="Poppins"/>
            </a:endParaRPr>
          </a:p>
          <a:p>
            <a:pPr marL="0" lvl="0" indent="0" algn="l" rtl="0">
              <a:spcBef>
                <a:spcPts val="0"/>
              </a:spcBef>
              <a:spcAft>
                <a:spcPts val="0"/>
              </a:spcAft>
              <a:buNone/>
            </a:pPr>
            <a:endParaRPr sz="1800" b="1">
              <a:solidFill>
                <a:srgbClr val="134F5C"/>
              </a:solidFill>
              <a:latin typeface="Quicksand"/>
              <a:ea typeface="Quicksand"/>
              <a:cs typeface="Quicksand"/>
              <a:sym typeface="Quicksand"/>
            </a:endParaRPr>
          </a:p>
        </p:txBody>
      </p:sp>
      <p:sp>
        <p:nvSpPr>
          <p:cNvPr id="1677" name="Google Shape;1677;p74"/>
          <p:cNvSpPr/>
          <p:nvPr/>
        </p:nvSpPr>
        <p:spPr>
          <a:xfrm>
            <a:off x="2467925" y="1920450"/>
            <a:ext cx="5237100" cy="651300"/>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a:solidFill>
                  <a:schemeClr val="lt1"/>
                </a:solidFill>
                <a:latin typeface="Poppins"/>
                <a:ea typeface="Poppins"/>
                <a:cs typeface="Poppins"/>
                <a:sym typeface="Poppins"/>
              </a:rPr>
              <a:t>a. Debe contar con conocimientos profesionales y universitarios especializados en la atención adolescente.</a:t>
            </a:r>
            <a:endParaRPr>
              <a:solidFill>
                <a:schemeClr val="lt1"/>
              </a:solidFill>
              <a:latin typeface="Poppins"/>
              <a:ea typeface="Poppins"/>
              <a:cs typeface="Poppins"/>
              <a:sym typeface="Poppins"/>
            </a:endParaRPr>
          </a:p>
        </p:txBody>
      </p:sp>
      <p:sp>
        <p:nvSpPr>
          <p:cNvPr id="1678" name="Google Shape;1678;p74"/>
          <p:cNvSpPr/>
          <p:nvPr/>
        </p:nvSpPr>
        <p:spPr>
          <a:xfrm>
            <a:off x="2467925" y="2730849"/>
            <a:ext cx="5237100" cy="807000"/>
          </a:xfrm>
          <a:prstGeom prst="roundRect">
            <a:avLst>
              <a:gd name="adj" fmla="val 22544"/>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a:solidFill>
                  <a:schemeClr val="lt1"/>
                </a:solidFill>
                <a:latin typeface="Poppins"/>
                <a:ea typeface="Poppins"/>
                <a:cs typeface="Poppins"/>
                <a:sym typeface="Poppins"/>
              </a:rPr>
              <a:t>b. Debe manejar horarios estructurados y atender únicamente en los espacios destinados a las adolescentes.</a:t>
            </a:r>
            <a:endParaRPr>
              <a:solidFill>
                <a:srgbClr val="FFFFFF"/>
              </a:solidFill>
              <a:latin typeface="Quicksand"/>
              <a:ea typeface="Quicksand"/>
              <a:cs typeface="Quicksand"/>
              <a:sym typeface="Quicksand"/>
            </a:endParaRPr>
          </a:p>
        </p:txBody>
      </p:sp>
      <p:sp>
        <p:nvSpPr>
          <p:cNvPr id="1679" name="Google Shape;1679;p74"/>
          <p:cNvSpPr/>
          <p:nvPr/>
        </p:nvSpPr>
        <p:spPr>
          <a:xfrm>
            <a:off x="1393094" y="1118525"/>
            <a:ext cx="749700" cy="702600"/>
          </a:xfrm>
          <a:prstGeom prst="ellipse">
            <a:avLst/>
          </a:prstGeom>
          <a:solidFill>
            <a:srgbClr val="6DBCB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600" b="1">
                <a:solidFill>
                  <a:schemeClr val="lt1"/>
                </a:solidFill>
                <a:latin typeface="Poppins"/>
                <a:ea typeface="Poppins"/>
                <a:cs typeface="Poppins"/>
                <a:sym typeface="Poppins"/>
              </a:rPr>
              <a:t>2</a:t>
            </a:r>
            <a:endParaRPr sz="2600" b="1">
              <a:solidFill>
                <a:schemeClr val="lt1"/>
              </a:solidFill>
              <a:latin typeface="Poppins"/>
              <a:ea typeface="Poppins"/>
              <a:cs typeface="Poppins"/>
              <a:sym typeface="Poppins"/>
            </a:endParaRPr>
          </a:p>
        </p:txBody>
      </p:sp>
      <p:sp>
        <p:nvSpPr>
          <p:cNvPr id="1688" name="Google Shape;1688;p74"/>
          <p:cNvSpPr/>
          <p:nvPr/>
        </p:nvSpPr>
        <p:spPr>
          <a:xfrm>
            <a:off x="2467925" y="3696950"/>
            <a:ext cx="5237100" cy="807000"/>
          </a:xfrm>
          <a:prstGeom prst="roundRect">
            <a:avLst>
              <a:gd name="adj" fmla="val 22544"/>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a:solidFill>
                  <a:schemeClr val="lt1"/>
                </a:solidFill>
                <a:latin typeface="Poppins"/>
                <a:ea typeface="Poppins"/>
                <a:cs typeface="Poppins"/>
                <a:sym typeface="Poppins"/>
              </a:rPr>
              <a:t>c. Debe mantener una mente abierta, ser flexible y atender con empatía para brindar un servicio integral y sin prejuicios.</a:t>
            </a:r>
            <a:endParaRPr>
              <a:solidFill>
                <a:schemeClr val="lt1"/>
              </a:solidFill>
              <a:latin typeface="Poppins"/>
              <a:ea typeface="Poppins"/>
              <a:cs typeface="Poppins"/>
              <a:sym typeface="Poppins"/>
            </a:endParaRPr>
          </a:p>
        </p:txBody>
      </p:sp>
      <p:pic>
        <p:nvPicPr>
          <p:cNvPr id="1689" name="Google Shape;1689;p74"/>
          <p:cNvPicPr preferRelativeResize="0"/>
          <p:nvPr/>
        </p:nvPicPr>
        <p:blipFill rotWithShape="1">
          <a:blip r:embed="rId6">
            <a:alphaModFix amt="65000"/>
          </a:blip>
          <a:srcRect/>
          <a:stretch/>
        </p:blipFill>
        <p:spPr>
          <a:xfrm>
            <a:off x="7188" y="0"/>
            <a:ext cx="9144000" cy="5143500"/>
          </a:xfrm>
          <a:prstGeom prst="rect">
            <a:avLst/>
          </a:prstGeom>
          <a:noFill/>
          <a:ln>
            <a:noFill/>
          </a:ln>
        </p:spPr>
      </p:pic>
      <p:sp>
        <p:nvSpPr>
          <p:cNvPr id="1690" name="Google Shape;1690;p74"/>
          <p:cNvSpPr/>
          <p:nvPr/>
        </p:nvSpPr>
        <p:spPr>
          <a:xfrm>
            <a:off x="1504050" y="2431800"/>
            <a:ext cx="6400500" cy="24405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74"/>
          <p:cNvSpPr txBox="1"/>
          <p:nvPr/>
        </p:nvSpPr>
        <p:spPr>
          <a:xfrm>
            <a:off x="1617600" y="2571750"/>
            <a:ext cx="6126600" cy="1908600"/>
          </a:xfrm>
          <a:prstGeom prst="rect">
            <a:avLst/>
          </a:prstGeom>
          <a:noFill/>
          <a:ln>
            <a:noFill/>
          </a:ln>
        </p:spPr>
        <p:txBody>
          <a:bodyPr spcFirstLastPara="1" wrap="square" lIns="91425" tIns="91425" rIns="91425" bIns="91425" anchor="t" anchorCtr="0">
            <a:spAutoFit/>
          </a:bodyPr>
          <a:lstStyle/>
          <a:p>
            <a:pPr marL="360000" marR="384548" lvl="0" indent="0" algn="ctr" rtl="0">
              <a:spcBef>
                <a:spcPts val="0"/>
              </a:spcBef>
              <a:spcAft>
                <a:spcPts val="0"/>
              </a:spcAft>
              <a:buNone/>
            </a:pPr>
            <a:r>
              <a:rPr lang="es" b="1">
                <a:solidFill>
                  <a:srgbClr val="0C5D5E"/>
                </a:solidFill>
                <a:latin typeface="Poppins"/>
                <a:ea typeface="Poppins"/>
                <a:cs typeface="Poppins"/>
                <a:sym typeface="Poppins"/>
              </a:rPr>
              <a:t>¡No necesariamente! </a:t>
            </a:r>
            <a:r>
              <a:rPr lang="es">
                <a:solidFill>
                  <a:srgbClr val="0C5D5E"/>
                </a:solidFill>
                <a:latin typeface="Poppins"/>
                <a:ea typeface="Poppins"/>
                <a:cs typeface="Poppins"/>
                <a:sym typeface="Poppins"/>
              </a:rPr>
              <a:t>Cualquier persona, independiente de su grado académico puede poner en práctica principios rectores para atender con calidad y calidez.</a:t>
            </a:r>
            <a:endParaRPr>
              <a:solidFill>
                <a:srgbClr val="0C5D5E"/>
              </a:solidFill>
              <a:latin typeface="Poppins"/>
              <a:ea typeface="Poppins"/>
              <a:cs typeface="Poppins"/>
              <a:sym typeface="Poppins"/>
            </a:endParaRPr>
          </a:p>
          <a:p>
            <a:pPr marL="360000" marR="384548" lvl="0" indent="0" algn="ctr" rtl="0">
              <a:spcBef>
                <a:spcPts val="0"/>
              </a:spcBef>
              <a:spcAft>
                <a:spcPts val="0"/>
              </a:spcAft>
              <a:buNone/>
            </a:pPr>
            <a:endParaRPr>
              <a:solidFill>
                <a:srgbClr val="0C5D5E"/>
              </a:solidFill>
              <a:latin typeface="Poppins"/>
              <a:ea typeface="Poppins"/>
              <a:cs typeface="Poppins"/>
              <a:sym typeface="Poppins"/>
            </a:endParaRPr>
          </a:p>
          <a:p>
            <a:pPr marL="269999" marR="237130" lvl="0" indent="0" algn="ctr" rtl="0">
              <a:spcBef>
                <a:spcPts val="0"/>
              </a:spcBef>
              <a:spcAft>
                <a:spcPts val="0"/>
              </a:spcAft>
              <a:buClr>
                <a:schemeClr val="dk1"/>
              </a:buClr>
              <a:buSzPts val="1100"/>
              <a:buFont typeface="Arial"/>
              <a:buNone/>
            </a:pPr>
            <a:r>
              <a:rPr lang="es" b="1">
                <a:solidFill>
                  <a:srgbClr val="134F5C"/>
                </a:solidFill>
                <a:latin typeface="Poppins"/>
                <a:ea typeface="Poppins"/>
                <a:cs typeface="Poppins"/>
                <a:sym typeface="Poppins"/>
              </a:rPr>
              <a:t>La respuesta correcta es la opción C. Mantener una mente abierta, ser flexible y atender con empatía para brindar un servicio integral y sin prejuicios</a:t>
            </a:r>
            <a:endParaRPr b="1">
              <a:solidFill>
                <a:srgbClr val="134F5C"/>
              </a:solidFill>
              <a:latin typeface="Poppins"/>
              <a:ea typeface="Poppins"/>
              <a:cs typeface="Poppins"/>
              <a:sym typeface="Poppins"/>
            </a:endParaRPr>
          </a:p>
          <a:p>
            <a:pPr marL="360000" marR="384548" lvl="0" indent="0" algn="ctr" rtl="0">
              <a:spcBef>
                <a:spcPts val="0"/>
              </a:spcBef>
              <a:spcAft>
                <a:spcPts val="0"/>
              </a:spcAft>
              <a:buNone/>
            </a:pPr>
            <a:endParaRPr b="1">
              <a:solidFill>
                <a:srgbClr val="134F5C"/>
              </a:solidFill>
              <a:latin typeface="Poppins"/>
              <a:ea typeface="Poppins"/>
              <a:cs typeface="Poppins"/>
              <a:sym typeface="Poppins"/>
            </a:endParaRPr>
          </a:p>
        </p:txBody>
      </p:sp>
      <p:sp>
        <p:nvSpPr>
          <p:cNvPr id="1692" name="Google Shape;1692;p74"/>
          <p:cNvSpPr/>
          <p:nvPr/>
        </p:nvSpPr>
        <p:spPr>
          <a:xfrm>
            <a:off x="4382075" y="2194451"/>
            <a:ext cx="319800" cy="2772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74">
            <a:hlinkClick r:id="rId7" action="ppaction://hlinksldjump"/>
          </p:cNvPr>
          <p:cNvSpPr/>
          <p:nvPr/>
        </p:nvSpPr>
        <p:spPr>
          <a:xfrm>
            <a:off x="3996900" y="4291275"/>
            <a:ext cx="1164600" cy="473400"/>
          </a:xfrm>
          <a:prstGeom prst="roundRect">
            <a:avLst>
              <a:gd name="adj" fmla="val 16667"/>
            </a:avLst>
          </a:prstGeom>
          <a:solidFill>
            <a:srgbClr val="88B53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lt1"/>
                </a:solidFill>
              </a:rPr>
              <a:t>Continuar</a:t>
            </a:r>
            <a:endParaRPr>
              <a:solidFill>
                <a:schemeClr val="lt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3"/>
        <p:cNvGrpSpPr/>
        <p:nvPr/>
      </p:nvGrpSpPr>
      <p:grpSpPr>
        <a:xfrm>
          <a:off x="0" y="0"/>
          <a:ext cx="0" cy="0"/>
          <a:chOff x="0" y="0"/>
          <a:chExt cx="0" cy="0"/>
        </a:xfrm>
      </p:grpSpPr>
      <p:pic>
        <p:nvPicPr>
          <p:cNvPr id="1704" name="Google Shape;1704;p75"/>
          <p:cNvPicPr preferRelativeResize="0"/>
          <p:nvPr/>
        </p:nvPicPr>
        <p:blipFill rotWithShape="1">
          <a:blip r:embed="rId4">
            <a:alphaModFix/>
          </a:blip>
          <a:srcRect/>
          <a:stretch/>
        </p:blipFill>
        <p:spPr>
          <a:xfrm>
            <a:off x="162560" y="194325"/>
            <a:ext cx="8798549" cy="4949176"/>
          </a:xfrm>
          <a:prstGeom prst="rect">
            <a:avLst/>
          </a:prstGeom>
          <a:noFill/>
          <a:ln>
            <a:noFill/>
          </a:ln>
        </p:spPr>
      </p:pic>
      <p:sp>
        <p:nvSpPr>
          <p:cNvPr id="1705" name="Google Shape;1705;p75">
            <a:hlinkClick r:id="rId5" action="ppaction://hlinksldjump"/>
          </p:cNvPr>
          <p:cNvSpPr/>
          <p:nvPr/>
        </p:nvSpPr>
        <p:spPr>
          <a:xfrm>
            <a:off x="8106145" y="618763"/>
            <a:ext cx="319800" cy="319800"/>
          </a:xfrm>
          <a:prstGeom prst="mathMultiply">
            <a:avLst>
              <a:gd name="adj1" fmla="val 23520"/>
            </a:avLst>
          </a:prstGeom>
          <a:solidFill>
            <a:srgbClr val="DE3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75"/>
          <p:cNvSpPr txBox="1">
            <a:spLocks noGrp="1"/>
          </p:cNvSpPr>
          <p:nvPr>
            <p:ph type="title"/>
          </p:nvPr>
        </p:nvSpPr>
        <p:spPr>
          <a:xfrm>
            <a:off x="2332850" y="1118525"/>
            <a:ext cx="5571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800" b="1">
                <a:solidFill>
                  <a:srgbClr val="134F5C"/>
                </a:solidFill>
                <a:latin typeface="Poppins"/>
                <a:ea typeface="Poppins"/>
                <a:cs typeface="Poppins"/>
                <a:sym typeface="Poppins"/>
              </a:rPr>
              <a:t>¿Qué características debe tener la persona funcionaria que atiende a adolescentes mujeres?</a:t>
            </a:r>
            <a:endParaRPr sz="1800" b="1">
              <a:solidFill>
                <a:srgbClr val="134F5C"/>
              </a:solidFill>
              <a:latin typeface="Poppins"/>
              <a:ea typeface="Poppins"/>
              <a:cs typeface="Poppins"/>
              <a:sym typeface="Poppins"/>
            </a:endParaRPr>
          </a:p>
          <a:p>
            <a:pPr marL="0" lvl="0" indent="0" algn="l" rtl="0">
              <a:spcBef>
                <a:spcPts val="0"/>
              </a:spcBef>
              <a:spcAft>
                <a:spcPts val="0"/>
              </a:spcAft>
              <a:buNone/>
            </a:pPr>
            <a:endParaRPr sz="1800" b="1">
              <a:solidFill>
                <a:srgbClr val="134F5C"/>
              </a:solidFill>
              <a:latin typeface="Quicksand"/>
              <a:ea typeface="Quicksand"/>
              <a:cs typeface="Quicksand"/>
              <a:sym typeface="Quicksand"/>
            </a:endParaRPr>
          </a:p>
        </p:txBody>
      </p:sp>
      <p:sp>
        <p:nvSpPr>
          <p:cNvPr id="1707" name="Google Shape;1707;p75"/>
          <p:cNvSpPr/>
          <p:nvPr/>
        </p:nvSpPr>
        <p:spPr>
          <a:xfrm>
            <a:off x="2467925" y="1920450"/>
            <a:ext cx="5237100" cy="651300"/>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a:solidFill>
                  <a:schemeClr val="lt1"/>
                </a:solidFill>
                <a:latin typeface="Poppins"/>
                <a:ea typeface="Poppins"/>
                <a:cs typeface="Poppins"/>
                <a:sym typeface="Poppins"/>
              </a:rPr>
              <a:t>a. Debe contar con conocimientos profesionales y universitarios especializados en la atención adolescente.</a:t>
            </a:r>
            <a:endParaRPr>
              <a:solidFill>
                <a:schemeClr val="lt1"/>
              </a:solidFill>
              <a:latin typeface="Poppins"/>
              <a:ea typeface="Poppins"/>
              <a:cs typeface="Poppins"/>
              <a:sym typeface="Poppins"/>
            </a:endParaRPr>
          </a:p>
        </p:txBody>
      </p:sp>
      <p:sp>
        <p:nvSpPr>
          <p:cNvPr id="1708" name="Google Shape;1708;p75"/>
          <p:cNvSpPr/>
          <p:nvPr/>
        </p:nvSpPr>
        <p:spPr>
          <a:xfrm>
            <a:off x="2467925" y="2730849"/>
            <a:ext cx="5237100" cy="807000"/>
          </a:xfrm>
          <a:prstGeom prst="roundRect">
            <a:avLst>
              <a:gd name="adj" fmla="val 22544"/>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a:solidFill>
                  <a:schemeClr val="lt1"/>
                </a:solidFill>
                <a:latin typeface="Poppins"/>
                <a:ea typeface="Poppins"/>
                <a:cs typeface="Poppins"/>
                <a:sym typeface="Poppins"/>
              </a:rPr>
              <a:t>b. Debe manejar horarios estructurados y atender únicamente en los espacios destinados a las adolescentes.</a:t>
            </a:r>
            <a:endParaRPr>
              <a:solidFill>
                <a:srgbClr val="FFFFFF"/>
              </a:solidFill>
              <a:latin typeface="Quicksand"/>
              <a:ea typeface="Quicksand"/>
              <a:cs typeface="Quicksand"/>
              <a:sym typeface="Quicksand"/>
            </a:endParaRPr>
          </a:p>
        </p:txBody>
      </p:sp>
      <p:sp>
        <p:nvSpPr>
          <p:cNvPr id="1709" name="Google Shape;1709;p75"/>
          <p:cNvSpPr/>
          <p:nvPr/>
        </p:nvSpPr>
        <p:spPr>
          <a:xfrm>
            <a:off x="1393094" y="1118525"/>
            <a:ext cx="749700" cy="702600"/>
          </a:xfrm>
          <a:prstGeom prst="ellipse">
            <a:avLst/>
          </a:prstGeom>
          <a:solidFill>
            <a:srgbClr val="6DBCB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600" b="1">
                <a:solidFill>
                  <a:schemeClr val="lt1"/>
                </a:solidFill>
                <a:latin typeface="Poppins"/>
                <a:ea typeface="Poppins"/>
                <a:cs typeface="Poppins"/>
                <a:sym typeface="Poppins"/>
              </a:rPr>
              <a:t>2</a:t>
            </a:r>
            <a:endParaRPr sz="2600" b="1">
              <a:solidFill>
                <a:schemeClr val="lt1"/>
              </a:solidFill>
              <a:latin typeface="Poppins"/>
              <a:ea typeface="Poppins"/>
              <a:cs typeface="Poppins"/>
              <a:sym typeface="Poppins"/>
            </a:endParaRPr>
          </a:p>
        </p:txBody>
      </p:sp>
      <p:sp>
        <p:nvSpPr>
          <p:cNvPr id="1718" name="Google Shape;1718;p75"/>
          <p:cNvSpPr/>
          <p:nvPr/>
        </p:nvSpPr>
        <p:spPr>
          <a:xfrm>
            <a:off x="2467925" y="3696950"/>
            <a:ext cx="5237100" cy="807000"/>
          </a:xfrm>
          <a:prstGeom prst="roundRect">
            <a:avLst>
              <a:gd name="adj" fmla="val 22544"/>
            </a:avLst>
          </a:prstGeom>
          <a:solidFill>
            <a:srgbClr val="0C5D5E"/>
          </a:solidFill>
          <a:ln>
            <a:noFill/>
          </a:ln>
        </p:spPr>
        <p:txBody>
          <a:bodyPr spcFirstLastPara="1" wrap="square" lIns="306000" tIns="91425" rIns="91425" bIns="91425" anchor="ctr" anchorCtr="0">
            <a:noAutofit/>
          </a:bodyPr>
          <a:lstStyle/>
          <a:p>
            <a:pPr marL="0" lvl="0" indent="0" algn="l" rtl="0">
              <a:spcBef>
                <a:spcPts val="0"/>
              </a:spcBef>
              <a:spcAft>
                <a:spcPts val="0"/>
              </a:spcAft>
              <a:buNone/>
            </a:pPr>
            <a:r>
              <a:rPr lang="es">
                <a:solidFill>
                  <a:schemeClr val="lt1"/>
                </a:solidFill>
                <a:latin typeface="Poppins"/>
                <a:ea typeface="Poppins"/>
                <a:cs typeface="Poppins"/>
                <a:sym typeface="Poppins"/>
              </a:rPr>
              <a:t>c. Debe mantener una mente abierta y atender con empatía para brindar un servicio integral y sin prejuicios.</a:t>
            </a:r>
            <a:endParaRPr>
              <a:solidFill>
                <a:schemeClr val="lt1"/>
              </a:solidFill>
              <a:latin typeface="Poppins"/>
              <a:ea typeface="Poppins"/>
              <a:cs typeface="Poppins"/>
              <a:sym typeface="Poppins"/>
            </a:endParaRPr>
          </a:p>
        </p:txBody>
      </p:sp>
      <p:pic>
        <p:nvPicPr>
          <p:cNvPr id="1719" name="Google Shape;1719;p75"/>
          <p:cNvPicPr preferRelativeResize="0"/>
          <p:nvPr/>
        </p:nvPicPr>
        <p:blipFill rotWithShape="1">
          <a:blip r:embed="rId6">
            <a:alphaModFix amt="65000"/>
          </a:blip>
          <a:srcRect/>
          <a:stretch/>
        </p:blipFill>
        <p:spPr>
          <a:xfrm>
            <a:off x="-12" y="9600"/>
            <a:ext cx="9144000" cy="5143500"/>
          </a:xfrm>
          <a:prstGeom prst="rect">
            <a:avLst/>
          </a:prstGeom>
          <a:noFill/>
          <a:ln>
            <a:noFill/>
          </a:ln>
        </p:spPr>
      </p:pic>
      <p:sp>
        <p:nvSpPr>
          <p:cNvPr id="1726" name="Google Shape;1726;p75"/>
          <p:cNvSpPr/>
          <p:nvPr/>
        </p:nvSpPr>
        <p:spPr>
          <a:xfrm rot="10800000">
            <a:off x="4926575" y="2914994"/>
            <a:ext cx="319800" cy="2334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75"/>
          <p:cNvSpPr/>
          <p:nvPr/>
        </p:nvSpPr>
        <p:spPr>
          <a:xfrm>
            <a:off x="2031375" y="536450"/>
            <a:ext cx="6122100" cy="24321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75"/>
          <p:cNvSpPr txBox="1"/>
          <p:nvPr/>
        </p:nvSpPr>
        <p:spPr>
          <a:xfrm>
            <a:off x="2257850" y="680625"/>
            <a:ext cx="5729400" cy="1477500"/>
          </a:xfrm>
          <a:prstGeom prst="rect">
            <a:avLst/>
          </a:prstGeom>
          <a:noFill/>
          <a:ln>
            <a:noFill/>
          </a:ln>
        </p:spPr>
        <p:txBody>
          <a:bodyPr spcFirstLastPara="1" wrap="square" lIns="91425" tIns="91425" rIns="91425" bIns="91425" anchor="t" anchorCtr="0">
            <a:spAutoFit/>
          </a:bodyPr>
          <a:lstStyle/>
          <a:p>
            <a:pPr marL="269999" marR="237130" lvl="0" indent="0" algn="ctr" rtl="0">
              <a:spcBef>
                <a:spcPts val="0"/>
              </a:spcBef>
              <a:spcAft>
                <a:spcPts val="0"/>
              </a:spcAft>
              <a:buNone/>
            </a:pPr>
            <a:r>
              <a:rPr lang="es" b="1">
                <a:solidFill>
                  <a:srgbClr val="134F5C"/>
                </a:solidFill>
                <a:latin typeface="Poppins"/>
                <a:ea typeface="Poppins"/>
                <a:cs typeface="Poppins"/>
                <a:sym typeface="Poppins"/>
              </a:rPr>
              <a:t>¡Incorrecto!</a:t>
            </a:r>
            <a:r>
              <a:rPr lang="es">
                <a:solidFill>
                  <a:srgbClr val="134F5C"/>
                </a:solidFill>
                <a:latin typeface="Poppins"/>
                <a:ea typeface="Poppins"/>
                <a:cs typeface="Poppins"/>
                <a:sym typeface="Poppins"/>
              </a:rPr>
              <a:t> Las adolescentes requieren de una atención en horarios flexibles y mediante diferentes medios.</a:t>
            </a:r>
            <a:endParaRPr>
              <a:solidFill>
                <a:srgbClr val="134F5C"/>
              </a:solidFill>
              <a:latin typeface="Poppins"/>
              <a:ea typeface="Poppins"/>
              <a:cs typeface="Poppins"/>
              <a:sym typeface="Poppins"/>
            </a:endParaRPr>
          </a:p>
          <a:p>
            <a:pPr marL="269999" marR="237130" lvl="0" indent="0" algn="ctr" rtl="0">
              <a:spcBef>
                <a:spcPts val="0"/>
              </a:spcBef>
              <a:spcAft>
                <a:spcPts val="0"/>
              </a:spcAft>
              <a:buNone/>
            </a:pPr>
            <a:r>
              <a:rPr lang="es" b="1">
                <a:solidFill>
                  <a:srgbClr val="134F5C"/>
                </a:solidFill>
                <a:latin typeface="Poppins"/>
                <a:ea typeface="Poppins"/>
                <a:cs typeface="Poppins"/>
                <a:sym typeface="Poppins"/>
              </a:rPr>
              <a:t>La respuesta correcta es la opción C. Mantener una mente abierta, ser flexible y atender con empatía para brindar un servicio integral y sin prejuicios</a:t>
            </a:r>
            <a:endParaRPr b="1">
              <a:solidFill>
                <a:srgbClr val="134F5C"/>
              </a:solidFill>
              <a:latin typeface="Poppins"/>
              <a:ea typeface="Poppins"/>
              <a:cs typeface="Poppins"/>
              <a:sym typeface="Poppins"/>
            </a:endParaRPr>
          </a:p>
        </p:txBody>
      </p:sp>
      <p:sp>
        <p:nvSpPr>
          <p:cNvPr id="1729" name="Google Shape;1729;p75">
            <a:hlinkClick r:id="rId7" action="ppaction://hlinksldjump"/>
          </p:cNvPr>
          <p:cNvSpPr/>
          <p:nvPr/>
        </p:nvSpPr>
        <p:spPr>
          <a:xfrm>
            <a:off x="4461338" y="2272828"/>
            <a:ext cx="1164600" cy="473400"/>
          </a:xfrm>
          <a:prstGeom prst="roundRect">
            <a:avLst>
              <a:gd name="adj" fmla="val 16667"/>
            </a:avLst>
          </a:prstGeom>
          <a:solidFill>
            <a:srgbClr val="88B53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lt1"/>
                </a:solidFill>
              </a:rPr>
              <a:t>Continuar</a:t>
            </a:r>
            <a:endParaRPr>
              <a:solidFill>
                <a:schemeClr val="lt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3"/>
        <p:cNvGrpSpPr/>
        <p:nvPr/>
      </p:nvGrpSpPr>
      <p:grpSpPr>
        <a:xfrm>
          <a:off x="0" y="0"/>
          <a:ext cx="0" cy="0"/>
          <a:chOff x="0" y="0"/>
          <a:chExt cx="0" cy="0"/>
        </a:xfrm>
      </p:grpSpPr>
      <p:pic>
        <p:nvPicPr>
          <p:cNvPr id="1734" name="Google Shape;1734;p76"/>
          <p:cNvPicPr preferRelativeResize="0"/>
          <p:nvPr/>
        </p:nvPicPr>
        <p:blipFill rotWithShape="1">
          <a:blip r:embed="rId4">
            <a:alphaModFix/>
          </a:blip>
          <a:srcRect/>
          <a:stretch/>
        </p:blipFill>
        <p:spPr>
          <a:xfrm>
            <a:off x="162560" y="194325"/>
            <a:ext cx="8798549" cy="4949176"/>
          </a:xfrm>
          <a:prstGeom prst="rect">
            <a:avLst/>
          </a:prstGeom>
          <a:noFill/>
          <a:ln>
            <a:noFill/>
          </a:ln>
        </p:spPr>
      </p:pic>
      <p:sp>
        <p:nvSpPr>
          <p:cNvPr id="1735" name="Google Shape;1735;p76">
            <a:hlinkClick r:id="rId5" action="ppaction://hlinksldjump"/>
          </p:cNvPr>
          <p:cNvSpPr/>
          <p:nvPr/>
        </p:nvSpPr>
        <p:spPr>
          <a:xfrm>
            <a:off x="8106145" y="618763"/>
            <a:ext cx="319800" cy="319800"/>
          </a:xfrm>
          <a:prstGeom prst="mathMultiply">
            <a:avLst>
              <a:gd name="adj1" fmla="val 23520"/>
            </a:avLst>
          </a:prstGeom>
          <a:solidFill>
            <a:srgbClr val="DE3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76"/>
          <p:cNvSpPr txBox="1">
            <a:spLocks noGrp="1"/>
          </p:cNvSpPr>
          <p:nvPr>
            <p:ph type="title"/>
          </p:nvPr>
        </p:nvSpPr>
        <p:spPr>
          <a:xfrm>
            <a:off x="2332850" y="1118525"/>
            <a:ext cx="5571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800" b="1">
                <a:solidFill>
                  <a:srgbClr val="134F5C"/>
                </a:solidFill>
                <a:latin typeface="Poppins"/>
                <a:ea typeface="Poppins"/>
                <a:cs typeface="Poppins"/>
                <a:sym typeface="Poppins"/>
              </a:rPr>
              <a:t>¿Qué características debe tener la persona funcionaria que atiende a adolescentes mujeres?</a:t>
            </a:r>
            <a:endParaRPr sz="1800" b="1">
              <a:solidFill>
                <a:srgbClr val="134F5C"/>
              </a:solidFill>
              <a:latin typeface="Poppins"/>
              <a:ea typeface="Poppins"/>
              <a:cs typeface="Poppins"/>
              <a:sym typeface="Poppins"/>
            </a:endParaRPr>
          </a:p>
          <a:p>
            <a:pPr marL="0" lvl="0" indent="0" algn="l" rtl="0">
              <a:spcBef>
                <a:spcPts val="0"/>
              </a:spcBef>
              <a:spcAft>
                <a:spcPts val="0"/>
              </a:spcAft>
              <a:buNone/>
            </a:pPr>
            <a:endParaRPr sz="1800" b="1">
              <a:solidFill>
                <a:srgbClr val="134F5C"/>
              </a:solidFill>
              <a:latin typeface="Quicksand"/>
              <a:ea typeface="Quicksand"/>
              <a:cs typeface="Quicksand"/>
              <a:sym typeface="Quicksand"/>
            </a:endParaRPr>
          </a:p>
        </p:txBody>
      </p:sp>
      <p:sp>
        <p:nvSpPr>
          <p:cNvPr id="1737" name="Google Shape;1737;p76"/>
          <p:cNvSpPr/>
          <p:nvPr/>
        </p:nvSpPr>
        <p:spPr>
          <a:xfrm>
            <a:off x="2467925" y="1920450"/>
            <a:ext cx="5237100" cy="651300"/>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a:solidFill>
                  <a:schemeClr val="lt1"/>
                </a:solidFill>
                <a:latin typeface="Poppins"/>
                <a:ea typeface="Poppins"/>
                <a:cs typeface="Poppins"/>
                <a:sym typeface="Poppins"/>
              </a:rPr>
              <a:t>a. Debe contar con conocimientos profesionales y universitarios especializados en la atención adolescente.</a:t>
            </a:r>
            <a:endParaRPr>
              <a:solidFill>
                <a:schemeClr val="lt1"/>
              </a:solidFill>
              <a:latin typeface="Poppins"/>
              <a:ea typeface="Poppins"/>
              <a:cs typeface="Poppins"/>
              <a:sym typeface="Poppins"/>
            </a:endParaRPr>
          </a:p>
        </p:txBody>
      </p:sp>
      <p:sp>
        <p:nvSpPr>
          <p:cNvPr id="1738" name="Google Shape;1738;p76"/>
          <p:cNvSpPr/>
          <p:nvPr/>
        </p:nvSpPr>
        <p:spPr>
          <a:xfrm>
            <a:off x="2467925" y="2730849"/>
            <a:ext cx="5237100" cy="807000"/>
          </a:xfrm>
          <a:prstGeom prst="roundRect">
            <a:avLst>
              <a:gd name="adj" fmla="val 22544"/>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a:solidFill>
                  <a:schemeClr val="lt1"/>
                </a:solidFill>
                <a:latin typeface="Poppins"/>
                <a:ea typeface="Poppins"/>
                <a:cs typeface="Poppins"/>
                <a:sym typeface="Poppins"/>
              </a:rPr>
              <a:t>b. Debe manejar horarios estructurados y atender únicamente en los espacios destinados a las adolescentes.</a:t>
            </a:r>
            <a:endParaRPr>
              <a:solidFill>
                <a:srgbClr val="FFFFFF"/>
              </a:solidFill>
              <a:latin typeface="Quicksand"/>
              <a:ea typeface="Quicksand"/>
              <a:cs typeface="Quicksand"/>
              <a:sym typeface="Quicksand"/>
            </a:endParaRPr>
          </a:p>
        </p:txBody>
      </p:sp>
      <p:sp>
        <p:nvSpPr>
          <p:cNvPr id="1739" name="Google Shape;1739;p76"/>
          <p:cNvSpPr/>
          <p:nvPr/>
        </p:nvSpPr>
        <p:spPr>
          <a:xfrm>
            <a:off x="1393094" y="1118525"/>
            <a:ext cx="749700" cy="702600"/>
          </a:xfrm>
          <a:prstGeom prst="ellipse">
            <a:avLst/>
          </a:prstGeom>
          <a:solidFill>
            <a:srgbClr val="6DBCB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600" b="1">
                <a:solidFill>
                  <a:schemeClr val="lt1"/>
                </a:solidFill>
                <a:latin typeface="Poppins"/>
                <a:ea typeface="Poppins"/>
                <a:cs typeface="Poppins"/>
                <a:sym typeface="Poppins"/>
              </a:rPr>
              <a:t>2</a:t>
            </a:r>
            <a:endParaRPr sz="2600" b="1">
              <a:solidFill>
                <a:schemeClr val="lt1"/>
              </a:solidFill>
              <a:latin typeface="Poppins"/>
              <a:ea typeface="Poppins"/>
              <a:cs typeface="Poppins"/>
              <a:sym typeface="Poppins"/>
            </a:endParaRPr>
          </a:p>
        </p:txBody>
      </p:sp>
      <p:sp>
        <p:nvSpPr>
          <p:cNvPr id="1748" name="Google Shape;1748;p76"/>
          <p:cNvSpPr/>
          <p:nvPr/>
        </p:nvSpPr>
        <p:spPr>
          <a:xfrm>
            <a:off x="2467925" y="3696950"/>
            <a:ext cx="5237100" cy="807000"/>
          </a:xfrm>
          <a:prstGeom prst="roundRect">
            <a:avLst>
              <a:gd name="adj" fmla="val 22544"/>
            </a:avLst>
          </a:prstGeom>
          <a:solidFill>
            <a:srgbClr val="0C5D5E"/>
          </a:solidFill>
          <a:ln>
            <a:noFill/>
          </a:ln>
        </p:spPr>
        <p:txBody>
          <a:bodyPr spcFirstLastPara="1" wrap="square" lIns="306000" tIns="91425" rIns="91425" bIns="91425" anchor="ctr" anchorCtr="0">
            <a:noAutofit/>
          </a:bodyPr>
          <a:lstStyle/>
          <a:p>
            <a:pPr marL="0" lvl="0" indent="0" algn="l" rtl="0">
              <a:spcBef>
                <a:spcPts val="0"/>
              </a:spcBef>
              <a:spcAft>
                <a:spcPts val="0"/>
              </a:spcAft>
              <a:buNone/>
            </a:pPr>
            <a:r>
              <a:rPr lang="es">
                <a:solidFill>
                  <a:schemeClr val="lt1"/>
                </a:solidFill>
                <a:latin typeface="Poppins"/>
                <a:ea typeface="Poppins"/>
                <a:cs typeface="Poppins"/>
                <a:sym typeface="Poppins"/>
              </a:rPr>
              <a:t>c. Debe mantener una mente abierta y atender con empatía para brindar un servicio integral y sin prejuicios.</a:t>
            </a:r>
            <a:endParaRPr>
              <a:solidFill>
                <a:schemeClr val="lt1"/>
              </a:solidFill>
              <a:latin typeface="Poppins"/>
              <a:ea typeface="Poppins"/>
              <a:cs typeface="Poppins"/>
              <a:sym typeface="Poppins"/>
            </a:endParaRPr>
          </a:p>
        </p:txBody>
      </p:sp>
      <p:pic>
        <p:nvPicPr>
          <p:cNvPr id="1749" name="Google Shape;1749;p76"/>
          <p:cNvPicPr preferRelativeResize="0"/>
          <p:nvPr/>
        </p:nvPicPr>
        <p:blipFill rotWithShape="1">
          <a:blip r:embed="rId6">
            <a:alphaModFix amt="65000"/>
          </a:blip>
          <a:srcRect/>
          <a:stretch/>
        </p:blipFill>
        <p:spPr>
          <a:xfrm>
            <a:off x="-10187" y="0"/>
            <a:ext cx="9144000" cy="5143500"/>
          </a:xfrm>
          <a:prstGeom prst="rect">
            <a:avLst/>
          </a:prstGeom>
          <a:noFill/>
          <a:ln>
            <a:noFill/>
          </a:ln>
        </p:spPr>
      </p:pic>
      <p:sp>
        <p:nvSpPr>
          <p:cNvPr id="1756" name="Google Shape;1756;p76"/>
          <p:cNvSpPr/>
          <p:nvPr/>
        </p:nvSpPr>
        <p:spPr>
          <a:xfrm rot="10800000">
            <a:off x="4926575" y="3829394"/>
            <a:ext cx="319800" cy="2334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76"/>
          <p:cNvSpPr/>
          <p:nvPr/>
        </p:nvSpPr>
        <p:spPr>
          <a:xfrm>
            <a:off x="2031375" y="1869025"/>
            <a:ext cx="6122100" cy="20139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76"/>
          <p:cNvSpPr txBox="1"/>
          <p:nvPr/>
        </p:nvSpPr>
        <p:spPr>
          <a:xfrm>
            <a:off x="2253950" y="2187150"/>
            <a:ext cx="5729400" cy="831300"/>
          </a:xfrm>
          <a:prstGeom prst="rect">
            <a:avLst/>
          </a:prstGeom>
          <a:noFill/>
          <a:ln>
            <a:noFill/>
          </a:ln>
        </p:spPr>
        <p:txBody>
          <a:bodyPr spcFirstLastPara="1" wrap="square" lIns="91425" tIns="91425" rIns="91425" bIns="91425" anchor="t" anchorCtr="0">
            <a:spAutoFit/>
          </a:bodyPr>
          <a:lstStyle/>
          <a:p>
            <a:pPr marL="269999" marR="237130" lvl="0" indent="0" algn="ctr" rtl="0">
              <a:spcBef>
                <a:spcPts val="0"/>
              </a:spcBef>
              <a:spcAft>
                <a:spcPts val="0"/>
              </a:spcAft>
              <a:buNone/>
            </a:pPr>
            <a:r>
              <a:rPr lang="es" b="1">
                <a:solidFill>
                  <a:srgbClr val="134F5C"/>
                </a:solidFill>
                <a:latin typeface="Poppins"/>
                <a:ea typeface="Poppins"/>
                <a:cs typeface="Poppins"/>
                <a:sym typeface="Poppins"/>
              </a:rPr>
              <a:t>¡Correcto!</a:t>
            </a:r>
            <a:r>
              <a:rPr lang="es">
                <a:solidFill>
                  <a:srgbClr val="134F5C"/>
                </a:solidFill>
                <a:latin typeface="Poppins"/>
                <a:ea typeface="Poppins"/>
                <a:cs typeface="Poppins"/>
                <a:sym typeface="Poppins"/>
              </a:rPr>
              <a:t> Las adolescentes requieren de espacios de diálogo flexibles y seguros, donde se les atienda con calidad y calidez.</a:t>
            </a:r>
            <a:endParaRPr b="1">
              <a:solidFill>
                <a:srgbClr val="134F5C"/>
              </a:solidFill>
              <a:latin typeface="Poppins"/>
              <a:ea typeface="Poppins"/>
              <a:cs typeface="Poppins"/>
              <a:sym typeface="Poppins"/>
            </a:endParaRPr>
          </a:p>
        </p:txBody>
      </p:sp>
      <p:sp>
        <p:nvSpPr>
          <p:cNvPr id="1759" name="Google Shape;1759;p76">
            <a:hlinkClick r:id="rId7" action="ppaction://hlinksldjump"/>
          </p:cNvPr>
          <p:cNvSpPr/>
          <p:nvPr/>
        </p:nvSpPr>
        <p:spPr>
          <a:xfrm>
            <a:off x="4461338" y="3187228"/>
            <a:ext cx="1164600" cy="473400"/>
          </a:xfrm>
          <a:prstGeom prst="roundRect">
            <a:avLst>
              <a:gd name="adj" fmla="val 16667"/>
            </a:avLst>
          </a:prstGeom>
          <a:solidFill>
            <a:srgbClr val="88B53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lt1"/>
                </a:solidFill>
              </a:rPr>
              <a:t>Continuar</a:t>
            </a:r>
            <a:endParaRPr>
              <a:solidFill>
                <a:schemeClr val="lt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63"/>
        <p:cNvGrpSpPr/>
        <p:nvPr/>
      </p:nvGrpSpPr>
      <p:grpSpPr>
        <a:xfrm>
          <a:off x="0" y="0"/>
          <a:ext cx="0" cy="0"/>
          <a:chOff x="0" y="0"/>
          <a:chExt cx="0" cy="0"/>
        </a:xfrm>
      </p:grpSpPr>
      <p:pic>
        <p:nvPicPr>
          <p:cNvPr id="1764" name="Google Shape;1764;p77"/>
          <p:cNvPicPr preferRelativeResize="0"/>
          <p:nvPr/>
        </p:nvPicPr>
        <p:blipFill rotWithShape="1">
          <a:blip r:embed="rId4">
            <a:alphaModFix/>
          </a:blip>
          <a:srcRect/>
          <a:stretch/>
        </p:blipFill>
        <p:spPr>
          <a:xfrm>
            <a:off x="162560" y="194325"/>
            <a:ext cx="8798549" cy="4949176"/>
          </a:xfrm>
          <a:prstGeom prst="rect">
            <a:avLst/>
          </a:prstGeom>
          <a:noFill/>
          <a:ln>
            <a:noFill/>
          </a:ln>
        </p:spPr>
      </p:pic>
      <p:sp>
        <p:nvSpPr>
          <p:cNvPr id="1766" name="Google Shape;1766;p77"/>
          <p:cNvSpPr txBox="1">
            <a:spLocks noGrp="1"/>
          </p:cNvSpPr>
          <p:nvPr>
            <p:ph type="title"/>
          </p:nvPr>
        </p:nvSpPr>
        <p:spPr>
          <a:xfrm>
            <a:off x="2332850" y="1118525"/>
            <a:ext cx="5571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800" b="1">
                <a:solidFill>
                  <a:srgbClr val="134F5C"/>
                </a:solidFill>
                <a:latin typeface="Poppins"/>
                <a:ea typeface="Poppins"/>
                <a:cs typeface="Poppins"/>
                <a:sym typeface="Poppins"/>
              </a:rPr>
              <a:t>¿Qué características debe tener el espacio físico para la atención de adolescentes?</a:t>
            </a:r>
            <a:endParaRPr sz="1800" b="1">
              <a:solidFill>
                <a:srgbClr val="134F5C"/>
              </a:solidFill>
              <a:latin typeface="Poppins"/>
              <a:ea typeface="Poppins"/>
              <a:cs typeface="Poppins"/>
              <a:sym typeface="Poppins"/>
            </a:endParaRPr>
          </a:p>
          <a:p>
            <a:pPr marL="0" lvl="0" indent="0" algn="l" rtl="0">
              <a:spcBef>
                <a:spcPts val="0"/>
              </a:spcBef>
              <a:spcAft>
                <a:spcPts val="0"/>
              </a:spcAft>
              <a:buNone/>
            </a:pPr>
            <a:endParaRPr sz="1800" b="1">
              <a:solidFill>
                <a:srgbClr val="134F5C"/>
              </a:solidFill>
              <a:latin typeface="Quicksand"/>
              <a:ea typeface="Quicksand"/>
              <a:cs typeface="Quicksand"/>
              <a:sym typeface="Quicksand"/>
            </a:endParaRPr>
          </a:p>
        </p:txBody>
      </p:sp>
      <p:sp>
        <p:nvSpPr>
          <p:cNvPr id="1767" name="Google Shape;1767;p77">
            <a:hlinkClick r:id="rId5" action="ppaction://hlinksldjump"/>
          </p:cNvPr>
          <p:cNvSpPr/>
          <p:nvPr/>
        </p:nvSpPr>
        <p:spPr>
          <a:xfrm>
            <a:off x="2467925" y="1920450"/>
            <a:ext cx="5237100" cy="651300"/>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dirty="0">
                <a:solidFill>
                  <a:srgbClr val="8FC03F"/>
                </a:solidFill>
                <a:latin typeface="Poppins"/>
                <a:ea typeface="Poppins"/>
                <a:cs typeface="Poppins"/>
                <a:sym typeface="Poppins"/>
              </a:rPr>
              <a:t>a. </a:t>
            </a:r>
            <a:r>
              <a:rPr lang="es" dirty="0">
                <a:solidFill>
                  <a:schemeClr val="lt1"/>
                </a:solidFill>
                <a:latin typeface="Poppins"/>
                <a:ea typeface="Poppins"/>
                <a:cs typeface="Poppins"/>
                <a:sym typeface="Poppins"/>
              </a:rPr>
              <a:t>Debe ser un espacio privado, confidencial, seguro, diferenciado, cómodo y con adecuada ventilación.</a:t>
            </a:r>
            <a:endParaRPr dirty="0">
              <a:solidFill>
                <a:schemeClr val="lt1"/>
              </a:solidFill>
              <a:latin typeface="Poppins"/>
              <a:ea typeface="Poppins"/>
              <a:cs typeface="Poppins"/>
              <a:sym typeface="Poppins"/>
            </a:endParaRPr>
          </a:p>
        </p:txBody>
      </p:sp>
      <p:sp>
        <p:nvSpPr>
          <p:cNvPr id="1768" name="Google Shape;1768;p77">
            <a:hlinkClick r:id="rId6" action="ppaction://hlinksldjump"/>
          </p:cNvPr>
          <p:cNvSpPr/>
          <p:nvPr/>
        </p:nvSpPr>
        <p:spPr>
          <a:xfrm>
            <a:off x="2467925" y="2730849"/>
            <a:ext cx="5237100" cy="807000"/>
          </a:xfrm>
          <a:prstGeom prst="roundRect">
            <a:avLst>
              <a:gd name="adj" fmla="val 22544"/>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a:solidFill>
                  <a:srgbClr val="91C73E"/>
                </a:solidFill>
                <a:latin typeface="Poppins"/>
                <a:ea typeface="Poppins"/>
                <a:cs typeface="Poppins"/>
                <a:sym typeface="Poppins"/>
              </a:rPr>
              <a:t>b.</a:t>
            </a:r>
            <a:r>
              <a:rPr lang="es">
                <a:solidFill>
                  <a:schemeClr val="lt1"/>
                </a:solidFill>
                <a:latin typeface="Poppins"/>
                <a:ea typeface="Poppins"/>
                <a:cs typeface="Poppins"/>
                <a:sym typeface="Poppins"/>
              </a:rPr>
              <a:t> Debe ser un espacio abierto, para que garantice la adecuada ventilación.</a:t>
            </a:r>
            <a:endParaRPr>
              <a:solidFill>
                <a:srgbClr val="FFFFFF"/>
              </a:solidFill>
              <a:latin typeface="Quicksand"/>
              <a:ea typeface="Quicksand"/>
              <a:cs typeface="Quicksand"/>
              <a:sym typeface="Quicksand"/>
            </a:endParaRPr>
          </a:p>
        </p:txBody>
      </p:sp>
      <p:sp>
        <p:nvSpPr>
          <p:cNvPr id="1769" name="Google Shape;1769;p77"/>
          <p:cNvSpPr/>
          <p:nvPr/>
        </p:nvSpPr>
        <p:spPr>
          <a:xfrm>
            <a:off x="1393094" y="1118525"/>
            <a:ext cx="749700" cy="702600"/>
          </a:xfrm>
          <a:prstGeom prst="ellipse">
            <a:avLst/>
          </a:prstGeom>
          <a:solidFill>
            <a:srgbClr val="6DBCB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600" b="1">
                <a:solidFill>
                  <a:schemeClr val="lt1"/>
                </a:solidFill>
                <a:latin typeface="Poppins"/>
                <a:ea typeface="Poppins"/>
                <a:cs typeface="Poppins"/>
                <a:sym typeface="Poppins"/>
              </a:rPr>
              <a:t>3</a:t>
            </a:r>
            <a:endParaRPr sz="2600" b="1">
              <a:solidFill>
                <a:schemeClr val="lt1"/>
              </a:solidFill>
              <a:latin typeface="Poppins"/>
              <a:ea typeface="Poppins"/>
              <a:cs typeface="Poppins"/>
              <a:sym typeface="Poppins"/>
            </a:endParaRPr>
          </a:p>
        </p:txBody>
      </p:sp>
      <p:sp>
        <p:nvSpPr>
          <p:cNvPr id="1770" name="Google Shape;1770;p77">
            <a:hlinkClick r:id="rId7" action="ppaction://hlinksldjump"/>
          </p:cNvPr>
          <p:cNvSpPr/>
          <p:nvPr/>
        </p:nvSpPr>
        <p:spPr>
          <a:xfrm rot="-5400000">
            <a:off x="8763038" y="2271737"/>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771" name="Google Shape;1771;p77">
            <a:hlinkClick r:id="" action="ppaction://hlinkshowjump?jump=nextslide"/>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72" name="Google Shape;1772;p77"/>
          <p:cNvPicPr preferRelativeResize="0"/>
          <p:nvPr/>
        </p:nvPicPr>
        <p:blipFill>
          <a:blip r:embed="rId8">
            <a:alphaModFix/>
          </a:blip>
          <a:stretch>
            <a:fillRect/>
          </a:stretch>
        </p:blipFill>
        <p:spPr>
          <a:xfrm rot="10800000">
            <a:off x="8904523" y="2471654"/>
            <a:ext cx="145833" cy="218733"/>
          </a:xfrm>
          <a:prstGeom prst="rect">
            <a:avLst/>
          </a:prstGeom>
          <a:noFill/>
          <a:ln>
            <a:noFill/>
          </a:ln>
        </p:spPr>
      </p:pic>
      <p:sp>
        <p:nvSpPr>
          <p:cNvPr id="1773" name="Google Shape;1773;p77">
            <a:hlinkClick r:id="" action="ppaction://hlinkshowjump?jump=previousslide"/>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74" name="Google Shape;1774;p77"/>
          <p:cNvPicPr preferRelativeResize="0"/>
          <p:nvPr/>
        </p:nvPicPr>
        <p:blipFill>
          <a:blip r:embed="rId8">
            <a:alphaModFix/>
          </a:blip>
          <a:stretch>
            <a:fillRect/>
          </a:stretch>
        </p:blipFill>
        <p:spPr>
          <a:xfrm>
            <a:off x="138957" y="2462775"/>
            <a:ext cx="145833" cy="218733"/>
          </a:xfrm>
          <a:prstGeom prst="rect">
            <a:avLst/>
          </a:prstGeom>
          <a:noFill/>
          <a:ln>
            <a:noFill/>
          </a:ln>
        </p:spPr>
      </p:pic>
      <p:sp>
        <p:nvSpPr>
          <p:cNvPr id="1775" name="Google Shape;1775;p77">
            <a:hlinkClick r:id="rId9" action="ppaction://hlinksldjump"/>
          </p:cNvPr>
          <p:cNvSpPr/>
          <p:nvPr/>
        </p:nvSpPr>
        <p:spPr>
          <a:xfrm rot="5400000">
            <a:off x="-99975" y="2262150"/>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776" name="Google Shape;1776;p77">
            <a:hlinkClick r:id="" action="ppaction://hlinkshowjump?jump=previousslide"/>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77" name="Google Shape;1777;p77"/>
          <p:cNvPicPr preferRelativeResize="0"/>
          <p:nvPr/>
        </p:nvPicPr>
        <p:blipFill>
          <a:blip r:embed="rId8">
            <a:alphaModFix/>
          </a:blip>
          <a:stretch>
            <a:fillRect/>
          </a:stretch>
        </p:blipFill>
        <p:spPr>
          <a:xfrm>
            <a:off x="108007" y="2462700"/>
            <a:ext cx="145833" cy="218733"/>
          </a:xfrm>
          <a:prstGeom prst="rect">
            <a:avLst/>
          </a:prstGeom>
          <a:noFill/>
          <a:ln>
            <a:noFill/>
          </a:ln>
        </p:spPr>
      </p:pic>
      <p:sp>
        <p:nvSpPr>
          <p:cNvPr id="1778" name="Google Shape;1778;p77">
            <a:hlinkClick r:id="rId10" action="ppaction://hlinksldjump"/>
          </p:cNvPr>
          <p:cNvSpPr/>
          <p:nvPr/>
        </p:nvSpPr>
        <p:spPr>
          <a:xfrm>
            <a:off x="2467925" y="3696950"/>
            <a:ext cx="5237100" cy="807000"/>
          </a:xfrm>
          <a:prstGeom prst="roundRect">
            <a:avLst>
              <a:gd name="adj" fmla="val 22544"/>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dirty="0">
                <a:solidFill>
                  <a:srgbClr val="91C73E"/>
                </a:solidFill>
                <a:latin typeface="Poppins"/>
                <a:ea typeface="Poppins"/>
                <a:cs typeface="Poppins"/>
                <a:sym typeface="Poppins"/>
              </a:rPr>
              <a:t>c. </a:t>
            </a:r>
            <a:r>
              <a:rPr lang="es" dirty="0">
                <a:solidFill>
                  <a:schemeClr val="lt1"/>
                </a:solidFill>
                <a:latin typeface="Poppins"/>
                <a:ea typeface="Poppins"/>
                <a:cs typeface="Poppins"/>
                <a:sym typeface="Poppins"/>
              </a:rPr>
              <a:t>Debe ser cómodo y contar con acceso a internet para las adolescentes.</a:t>
            </a:r>
            <a:endParaRPr dirty="0">
              <a:solidFill>
                <a:schemeClr val="lt1"/>
              </a:solidFill>
              <a:latin typeface="Poppins"/>
              <a:ea typeface="Poppins"/>
              <a:cs typeface="Poppins"/>
              <a:sym typeface="Poppins"/>
            </a:endParaRPr>
          </a:p>
        </p:txBody>
      </p:sp>
      <p:sp>
        <p:nvSpPr>
          <p:cNvPr id="17" name="Google Shape;1578;p69">
            <a:hlinkClick r:id="rId7" action="ppaction://hlinksldjump"/>
            <a:extLst>
              <a:ext uri="{FF2B5EF4-FFF2-40B4-BE49-F238E27FC236}">
                <a16:creationId xmlns="" xmlns:a16="http://schemas.microsoft.com/office/drawing/2014/main" id="{B156ADCC-0ACE-40D9-BEB9-ECDF381A6FA1}"/>
              </a:ext>
            </a:extLst>
          </p:cNvPr>
          <p:cNvSpPr/>
          <p:nvPr/>
        </p:nvSpPr>
        <p:spPr>
          <a:xfrm>
            <a:off x="8106145" y="618763"/>
            <a:ext cx="319800" cy="319800"/>
          </a:xfrm>
          <a:prstGeom prst="mathMultiply">
            <a:avLst>
              <a:gd name="adj1" fmla="val 23520"/>
            </a:avLst>
          </a:prstGeom>
          <a:solidFill>
            <a:srgbClr val="DE3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82"/>
        <p:cNvGrpSpPr/>
        <p:nvPr/>
      </p:nvGrpSpPr>
      <p:grpSpPr>
        <a:xfrm>
          <a:off x="0" y="0"/>
          <a:ext cx="0" cy="0"/>
          <a:chOff x="0" y="0"/>
          <a:chExt cx="0" cy="0"/>
        </a:xfrm>
      </p:grpSpPr>
      <p:pic>
        <p:nvPicPr>
          <p:cNvPr id="1783" name="Google Shape;1783;p78"/>
          <p:cNvPicPr preferRelativeResize="0"/>
          <p:nvPr/>
        </p:nvPicPr>
        <p:blipFill rotWithShape="1">
          <a:blip r:embed="rId4">
            <a:alphaModFix/>
          </a:blip>
          <a:srcRect/>
          <a:stretch/>
        </p:blipFill>
        <p:spPr>
          <a:xfrm>
            <a:off x="162560" y="194325"/>
            <a:ext cx="8798549" cy="4949176"/>
          </a:xfrm>
          <a:prstGeom prst="rect">
            <a:avLst/>
          </a:prstGeom>
          <a:noFill/>
          <a:ln>
            <a:noFill/>
          </a:ln>
        </p:spPr>
      </p:pic>
      <p:sp>
        <p:nvSpPr>
          <p:cNvPr id="1784" name="Google Shape;1784;p78">
            <a:hlinkClick r:id="rId5" action="ppaction://hlinksldjump"/>
          </p:cNvPr>
          <p:cNvSpPr/>
          <p:nvPr/>
        </p:nvSpPr>
        <p:spPr>
          <a:xfrm>
            <a:off x="8106145" y="618763"/>
            <a:ext cx="319800" cy="319800"/>
          </a:xfrm>
          <a:prstGeom prst="mathMultiply">
            <a:avLst>
              <a:gd name="adj1" fmla="val 23520"/>
            </a:avLst>
          </a:prstGeom>
          <a:solidFill>
            <a:srgbClr val="DE3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78"/>
          <p:cNvSpPr txBox="1">
            <a:spLocks noGrp="1"/>
          </p:cNvSpPr>
          <p:nvPr>
            <p:ph type="title"/>
          </p:nvPr>
        </p:nvSpPr>
        <p:spPr>
          <a:xfrm>
            <a:off x="2332850" y="1118525"/>
            <a:ext cx="5571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800" b="1">
                <a:solidFill>
                  <a:srgbClr val="134F5C"/>
                </a:solidFill>
                <a:latin typeface="Poppins"/>
                <a:ea typeface="Poppins"/>
                <a:cs typeface="Poppins"/>
                <a:sym typeface="Poppins"/>
              </a:rPr>
              <a:t>¿Qué características debe tener el espacio físico para la atención de adolescentes?</a:t>
            </a:r>
            <a:endParaRPr sz="1800" b="1">
              <a:solidFill>
                <a:srgbClr val="134F5C"/>
              </a:solidFill>
              <a:latin typeface="Poppins"/>
              <a:ea typeface="Poppins"/>
              <a:cs typeface="Poppins"/>
              <a:sym typeface="Poppins"/>
            </a:endParaRPr>
          </a:p>
          <a:p>
            <a:pPr marL="0" lvl="0" indent="0" algn="l" rtl="0">
              <a:spcBef>
                <a:spcPts val="0"/>
              </a:spcBef>
              <a:spcAft>
                <a:spcPts val="0"/>
              </a:spcAft>
              <a:buNone/>
            </a:pPr>
            <a:endParaRPr sz="1800" b="1">
              <a:solidFill>
                <a:srgbClr val="134F5C"/>
              </a:solidFill>
              <a:latin typeface="Quicksand"/>
              <a:ea typeface="Quicksand"/>
              <a:cs typeface="Quicksand"/>
              <a:sym typeface="Quicksand"/>
            </a:endParaRPr>
          </a:p>
        </p:txBody>
      </p:sp>
      <p:sp>
        <p:nvSpPr>
          <p:cNvPr id="1786" name="Google Shape;1786;p78"/>
          <p:cNvSpPr/>
          <p:nvPr/>
        </p:nvSpPr>
        <p:spPr>
          <a:xfrm>
            <a:off x="2467925" y="1920450"/>
            <a:ext cx="5237100" cy="651300"/>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marL="0" lvl="0" indent="0" algn="l" rtl="0">
              <a:spcBef>
                <a:spcPts val="0"/>
              </a:spcBef>
              <a:spcAft>
                <a:spcPts val="0"/>
              </a:spcAft>
              <a:buNone/>
            </a:pPr>
            <a:r>
              <a:rPr lang="es">
                <a:solidFill>
                  <a:schemeClr val="lt1"/>
                </a:solidFill>
                <a:latin typeface="Poppins"/>
                <a:ea typeface="Poppins"/>
                <a:cs typeface="Poppins"/>
                <a:sym typeface="Poppins"/>
              </a:rPr>
              <a:t>a. Debe ser un espacio privado, confidencial, seguro, diferenciado, cómodo y con adecuada ventilación.</a:t>
            </a:r>
            <a:endParaRPr>
              <a:solidFill>
                <a:schemeClr val="lt1"/>
              </a:solidFill>
              <a:latin typeface="Poppins"/>
              <a:ea typeface="Poppins"/>
              <a:cs typeface="Poppins"/>
              <a:sym typeface="Poppins"/>
            </a:endParaRPr>
          </a:p>
        </p:txBody>
      </p:sp>
      <p:sp>
        <p:nvSpPr>
          <p:cNvPr id="1787" name="Google Shape;1787;p78"/>
          <p:cNvSpPr/>
          <p:nvPr/>
        </p:nvSpPr>
        <p:spPr>
          <a:xfrm>
            <a:off x="2467925" y="2730849"/>
            <a:ext cx="5237100" cy="807000"/>
          </a:xfrm>
          <a:prstGeom prst="roundRect">
            <a:avLst>
              <a:gd name="adj" fmla="val 22544"/>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a:solidFill>
                  <a:schemeClr val="lt1"/>
                </a:solidFill>
                <a:latin typeface="Poppins"/>
                <a:ea typeface="Poppins"/>
                <a:cs typeface="Poppins"/>
                <a:sym typeface="Poppins"/>
              </a:rPr>
              <a:t>b. Debe ser un espacio abierto, para que garantice la adecuada ventilación.</a:t>
            </a:r>
            <a:endParaRPr>
              <a:solidFill>
                <a:srgbClr val="FFFFFF"/>
              </a:solidFill>
              <a:latin typeface="Quicksand"/>
              <a:ea typeface="Quicksand"/>
              <a:cs typeface="Quicksand"/>
              <a:sym typeface="Quicksand"/>
            </a:endParaRPr>
          </a:p>
        </p:txBody>
      </p:sp>
      <p:sp>
        <p:nvSpPr>
          <p:cNvPr id="1788" name="Google Shape;1788;p78"/>
          <p:cNvSpPr/>
          <p:nvPr/>
        </p:nvSpPr>
        <p:spPr>
          <a:xfrm>
            <a:off x="1393094" y="1118525"/>
            <a:ext cx="749700" cy="702600"/>
          </a:xfrm>
          <a:prstGeom prst="ellipse">
            <a:avLst/>
          </a:prstGeom>
          <a:solidFill>
            <a:srgbClr val="6DBCB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600" b="1">
                <a:solidFill>
                  <a:schemeClr val="lt1"/>
                </a:solidFill>
                <a:latin typeface="Poppins"/>
                <a:ea typeface="Poppins"/>
                <a:cs typeface="Poppins"/>
                <a:sym typeface="Poppins"/>
              </a:rPr>
              <a:t>3</a:t>
            </a:r>
            <a:endParaRPr sz="2600" b="1">
              <a:solidFill>
                <a:schemeClr val="lt1"/>
              </a:solidFill>
              <a:latin typeface="Poppins"/>
              <a:ea typeface="Poppins"/>
              <a:cs typeface="Poppins"/>
              <a:sym typeface="Poppins"/>
            </a:endParaRPr>
          </a:p>
        </p:txBody>
      </p:sp>
      <p:sp>
        <p:nvSpPr>
          <p:cNvPr id="1797" name="Google Shape;1797;p78"/>
          <p:cNvSpPr/>
          <p:nvPr/>
        </p:nvSpPr>
        <p:spPr>
          <a:xfrm>
            <a:off x="2467925" y="3696950"/>
            <a:ext cx="5237100" cy="807000"/>
          </a:xfrm>
          <a:prstGeom prst="roundRect">
            <a:avLst>
              <a:gd name="adj" fmla="val 22544"/>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dirty="0">
                <a:solidFill>
                  <a:schemeClr val="lt1"/>
                </a:solidFill>
                <a:latin typeface="Poppins"/>
                <a:ea typeface="Poppins"/>
                <a:cs typeface="Poppins"/>
                <a:sym typeface="Poppins"/>
              </a:rPr>
              <a:t>c. Debe ser cómodo y contar con acceso a internet para las adolescentes.</a:t>
            </a:r>
            <a:endParaRPr dirty="0">
              <a:solidFill>
                <a:schemeClr val="lt1"/>
              </a:solidFill>
              <a:latin typeface="Poppins"/>
              <a:ea typeface="Poppins"/>
              <a:cs typeface="Poppins"/>
              <a:sym typeface="Poppins"/>
            </a:endParaRPr>
          </a:p>
        </p:txBody>
      </p:sp>
      <p:pic>
        <p:nvPicPr>
          <p:cNvPr id="1798" name="Google Shape;1798;p78"/>
          <p:cNvPicPr preferRelativeResize="0"/>
          <p:nvPr/>
        </p:nvPicPr>
        <p:blipFill rotWithShape="1">
          <a:blip r:embed="rId6">
            <a:alphaModFix amt="65000"/>
          </a:blip>
          <a:srcRect/>
          <a:stretch/>
        </p:blipFill>
        <p:spPr>
          <a:xfrm>
            <a:off x="7200" y="0"/>
            <a:ext cx="9144000" cy="5143500"/>
          </a:xfrm>
          <a:prstGeom prst="rect">
            <a:avLst/>
          </a:prstGeom>
          <a:noFill/>
          <a:ln>
            <a:noFill/>
          </a:ln>
        </p:spPr>
      </p:pic>
      <p:sp>
        <p:nvSpPr>
          <p:cNvPr id="1799" name="Google Shape;1799;p78"/>
          <p:cNvSpPr/>
          <p:nvPr/>
        </p:nvSpPr>
        <p:spPr>
          <a:xfrm>
            <a:off x="1702975" y="2422058"/>
            <a:ext cx="6201600" cy="17310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78"/>
          <p:cNvSpPr txBox="1"/>
          <p:nvPr/>
        </p:nvSpPr>
        <p:spPr>
          <a:xfrm>
            <a:off x="2017975" y="2611000"/>
            <a:ext cx="5571600" cy="831300"/>
          </a:xfrm>
          <a:prstGeom prst="rect">
            <a:avLst/>
          </a:prstGeom>
          <a:noFill/>
          <a:ln>
            <a:noFill/>
          </a:ln>
        </p:spPr>
        <p:txBody>
          <a:bodyPr spcFirstLastPara="1" wrap="square" lIns="91425" tIns="91425" rIns="91425" bIns="91425" anchor="t" anchorCtr="0">
            <a:spAutoFit/>
          </a:bodyPr>
          <a:lstStyle/>
          <a:p>
            <a:pPr marL="89999" marR="81807" lvl="0" indent="0" algn="ctr" rtl="0">
              <a:spcBef>
                <a:spcPts val="0"/>
              </a:spcBef>
              <a:spcAft>
                <a:spcPts val="0"/>
              </a:spcAft>
              <a:buNone/>
            </a:pPr>
            <a:r>
              <a:rPr lang="es" b="1">
                <a:solidFill>
                  <a:srgbClr val="0C5D5E"/>
                </a:solidFill>
                <a:latin typeface="Poppins"/>
                <a:ea typeface="Poppins"/>
                <a:cs typeface="Poppins"/>
                <a:sym typeface="Poppins"/>
              </a:rPr>
              <a:t>¡Muy bien! </a:t>
            </a:r>
            <a:r>
              <a:rPr lang="es">
                <a:solidFill>
                  <a:srgbClr val="0C5D5E"/>
                </a:solidFill>
                <a:latin typeface="Poppins"/>
                <a:ea typeface="Poppins"/>
                <a:cs typeface="Poppins"/>
                <a:sym typeface="Poppins"/>
              </a:rPr>
              <a:t>Siempre que sea posible, el espacio de atención a las adolescentes debe ser un lugar donde ellas se sientan seguras y cómodas al recibir atención.</a:t>
            </a:r>
            <a:endParaRPr b="1">
              <a:solidFill>
                <a:srgbClr val="134F5C"/>
              </a:solidFill>
              <a:latin typeface="Poppins"/>
              <a:ea typeface="Poppins"/>
              <a:cs typeface="Poppins"/>
              <a:sym typeface="Poppins"/>
            </a:endParaRPr>
          </a:p>
        </p:txBody>
      </p:sp>
      <p:sp>
        <p:nvSpPr>
          <p:cNvPr id="1801" name="Google Shape;1801;p78"/>
          <p:cNvSpPr/>
          <p:nvPr/>
        </p:nvSpPr>
        <p:spPr>
          <a:xfrm>
            <a:off x="4643875" y="2238251"/>
            <a:ext cx="319800" cy="2772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78">
            <a:hlinkClick r:id="rId7" action="ppaction://hlinksldjump"/>
          </p:cNvPr>
          <p:cNvSpPr/>
          <p:nvPr/>
        </p:nvSpPr>
        <p:spPr>
          <a:xfrm>
            <a:off x="3996900" y="3537850"/>
            <a:ext cx="1164600" cy="473400"/>
          </a:xfrm>
          <a:prstGeom prst="roundRect">
            <a:avLst>
              <a:gd name="adj" fmla="val 16667"/>
            </a:avLst>
          </a:prstGeom>
          <a:solidFill>
            <a:srgbClr val="88B53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lt1"/>
                </a:solidFill>
              </a:rPr>
              <a:t>Continuar</a:t>
            </a:r>
            <a:endParaRPr>
              <a:solidFill>
                <a:schemeClr val="lt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12"/>
        <p:cNvGrpSpPr/>
        <p:nvPr/>
      </p:nvGrpSpPr>
      <p:grpSpPr>
        <a:xfrm>
          <a:off x="0" y="0"/>
          <a:ext cx="0" cy="0"/>
          <a:chOff x="0" y="0"/>
          <a:chExt cx="0" cy="0"/>
        </a:xfrm>
      </p:grpSpPr>
      <p:pic>
        <p:nvPicPr>
          <p:cNvPr id="1813" name="Google Shape;1813;p79"/>
          <p:cNvPicPr preferRelativeResize="0"/>
          <p:nvPr/>
        </p:nvPicPr>
        <p:blipFill rotWithShape="1">
          <a:blip r:embed="rId4">
            <a:alphaModFix/>
          </a:blip>
          <a:srcRect/>
          <a:stretch/>
        </p:blipFill>
        <p:spPr>
          <a:xfrm>
            <a:off x="162560" y="194325"/>
            <a:ext cx="8798549" cy="4949176"/>
          </a:xfrm>
          <a:prstGeom prst="rect">
            <a:avLst/>
          </a:prstGeom>
          <a:noFill/>
          <a:ln>
            <a:noFill/>
          </a:ln>
        </p:spPr>
      </p:pic>
      <p:sp>
        <p:nvSpPr>
          <p:cNvPr id="1814" name="Google Shape;1814;p79">
            <a:hlinkClick r:id="rId5" action="ppaction://hlinksldjump"/>
          </p:cNvPr>
          <p:cNvSpPr/>
          <p:nvPr/>
        </p:nvSpPr>
        <p:spPr>
          <a:xfrm>
            <a:off x="8106145" y="618763"/>
            <a:ext cx="319800" cy="319800"/>
          </a:xfrm>
          <a:prstGeom prst="mathMultiply">
            <a:avLst>
              <a:gd name="adj1" fmla="val 23520"/>
            </a:avLst>
          </a:prstGeom>
          <a:solidFill>
            <a:srgbClr val="DE3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79"/>
          <p:cNvSpPr txBox="1">
            <a:spLocks noGrp="1"/>
          </p:cNvSpPr>
          <p:nvPr>
            <p:ph type="title"/>
          </p:nvPr>
        </p:nvSpPr>
        <p:spPr>
          <a:xfrm>
            <a:off x="2332850" y="1118525"/>
            <a:ext cx="5571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800" b="1">
                <a:solidFill>
                  <a:srgbClr val="134F5C"/>
                </a:solidFill>
                <a:latin typeface="Poppins"/>
                <a:ea typeface="Poppins"/>
                <a:cs typeface="Poppins"/>
                <a:sym typeface="Poppins"/>
              </a:rPr>
              <a:t>¿Qué características debe tener el espacio físico para la atención de adolescentes?</a:t>
            </a:r>
            <a:endParaRPr sz="1800" b="1">
              <a:solidFill>
                <a:srgbClr val="134F5C"/>
              </a:solidFill>
              <a:latin typeface="Poppins"/>
              <a:ea typeface="Poppins"/>
              <a:cs typeface="Poppins"/>
              <a:sym typeface="Poppins"/>
            </a:endParaRPr>
          </a:p>
          <a:p>
            <a:pPr marL="0" lvl="0" indent="0" algn="l" rtl="0">
              <a:spcBef>
                <a:spcPts val="0"/>
              </a:spcBef>
              <a:spcAft>
                <a:spcPts val="0"/>
              </a:spcAft>
              <a:buNone/>
            </a:pPr>
            <a:endParaRPr sz="1800" b="1">
              <a:solidFill>
                <a:srgbClr val="134F5C"/>
              </a:solidFill>
              <a:latin typeface="Quicksand"/>
              <a:ea typeface="Quicksand"/>
              <a:cs typeface="Quicksand"/>
              <a:sym typeface="Quicksand"/>
            </a:endParaRPr>
          </a:p>
        </p:txBody>
      </p:sp>
      <p:sp>
        <p:nvSpPr>
          <p:cNvPr id="1816" name="Google Shape;1816;p79"/>
          <p:cNvSpPr/>
          <p:nvPr/>
        </p:nvSpPr>
        <p:spPr>
          <a:xfrm>
            <a:off x="2467925" y="1920450"/>
            <a:ext cx="5237100" cy="651300"/>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a:solidFill>
                  <a:schemeClr val="lt1"/>
                </a:solidFill>
                <a:latin typeface="Poppins"/>
                <a:ea typeface="Poppins"/>
                <a:cs typeface="Poppins"/>
                <a:sym typeface="Poppins"/>
              </a:rPr>
              <a:t>a. Debe ser un espacio privado, diferenciado, cómodo y con adecuada ventilación.</a:t>
            </a:r>
            <a:endParaRPr>
              <a:solidFill>
                <a:schemeClr val="lt1"/>
              </a:solidFill>
              <a:latin typeface="Poppins"/>
              <a:ea typeface="Poppins"/>
              <a:cs typeface="Poppins"/>
              <a:sym typeface="Poppins"/>
            </a:endParaRPr>
          </a:p>
        </p:txBody>
      </p:sp>
      <p:sp>
        <p:nvSpPr>
          <p:cNvPr id="1817" name="Google Shape;1817;p79"/>
          <p:cNvSpPr/>
          <p:nvPr/>
        </p:nvSpPr>
        <p:spPr>
          <a:xfrm>
            <a:off x="2467925" y="2730849"/>
            <a:ext cx="5237100" cy="807000"/>
          </a:xfrm>
          <a:prstGeom prst="roundRect">
            <a:avLst>
              <a:gd name="adj" fmla="val 22544"/>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a:solidFill>
                  <a:schemeClr val="lt1"/>
                </a:solidFill>
                <a:latin typeface="Poppins"/>
                <a:ea typeface="Poppins"/>
                <a:cs typeface="Poppins"/>
                <a:sym typeface="Poppins"/>
              </a:rPr>
              <a:t>b. Debe ser un espacio abierto, para que garantice la adecuada ventilación.</a:t>
            </a:r>
            <a:endParaRPr>
              <a:solidFill>
                <a:srgbClr val="FFFFFF"/>
              </a:solidFill>
              <a:latin typeface="Quicksand"/>
              <a:ea typeface="Quicksand"/>
              <a:cs typeface="Quicksand"/>
              <a:sym typeface="Quicksand"/>
            </a:endParaRPr>
          </a:p>
        </p:txBody>
      </p:sp>
      <p:sp>
        <p:nvSpPr>
          <p:cNvPr id="1818" name="Google Shape;1818;p79"/>
          <p:cNvSpPr/>
          <p:nvPr/>
        </p:nvSpPr>
        <p:spPr>
          <a:xfrm>
            <a:off x="1393094" y="1118525"/>
            <a:ext cx="749700" cy="702600"/>
          </a:xfrm>
          <a:prstGeom prst="ellipse">
            <a:avLst/>
          </a:prstGeom>
          <a:solidFill>
            <a:srgbClr val="6DBCB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600" b="1">
                <a:solidFill>
                  <a:schemeClr val="lt1"/>
                </a:solidFill>
                <a:latin typeface="Poppins"/>
                <a:ea typeface="Poppins"/>
                <a:cs typeface="Poppins"/>
                <a:sym typeface="Poppins"/>
              </a:rPr>
              <a:t>3</a:t>
            </a:r>
            <a:endParaRPr sz="2600" b="1">
              <a:solidFill>
                <a:schemeClr val="lt1"/>
              </a:solidFill>
              <a:latin typeface="Poppins"/>
              <a:ea typeface="Poppins"/>
              <a:cs typeface="Poppins"/>
              <a:sym typeface="Poppins"/>
            </a:endParaRPr>
          </a:p>
        </p:txBody>
      </p:sp>
      <p:sp>
        <p:nvSpPr>
          <p:cNvPr id="1827" name="Google Shape;1827;p79"/>
          <p:cNvSpPr/>
          <p:nvPr/>
        </p:nvSpPr>
        <p:spPr>
          <a:xfrm>
            <a:off x="2467925" y="3696950"/>
            <a:ext cx="5237100" cy="807000"/>
          </a:xfrm>
          <a:prstGeom prst="roundRect">
            <a:avLst>
              <a:gd name="adj" fmla="val 22544"/>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dirty="0">
                <a:solidFill>
                  <a:schemeClr val="lt1"/>
                </a:solidFill>
                <a:latin typeface="Poppins"/>
                <a:ea typeface="Poppins"/>
                <a:cs typeface="Poppins"/>
                <a:sym typeface="Poppins"/>
              </a:rPr>
              <a:t>c. Debe ser cómodo y contar con acceso a internet para las adolescentes.</a:t>
            </a:r>
            <a:endParaRPr dirty="0">
              <a:solidFill>
                <a:schemeClr val="lt1"/>
              </a:solidFill>
              <a:latin typeface="Poppins"/>
              <a:ea typeface="Poppins"/>
              <a:cs typeface="Poppins"/>
              <a:sym typeface="Poppins"/>
            </a:endParaRPr>
          </a:p>
        </p:txBody>
      </p:sp>
      <p:pic>
        <p:nvPicPr>
          <p:cNvPr id="1828" name="Google Shape;1828;p79"/>
          <p:cNvPicPr preferRelativeResize="0"/>
          <p:nvPr/>
        </p:nvPicPr>
        <p:blipFill rotWithShape="1">
          <a:blip r:embed="rId6">
            <a:alphaModFix amt="65000"/>
          </a:blip>
          <a:srcRect/>
          <a:stretch/>
        </p:blipFill>
        <p:spPr>
          <a:xfrm>
            <a:off x="-10166" y="0"/>
            <a:ext cx="9144000" cy="5143500"/>
          </a:xfrm>
          <a:prstGeom prst="rect">
            <a:avLst/>
          </a:prstGeom>
          <a:noFill/>
          <a:ln>
            <a:noFill/>
          </a:ln>
        </p:spPr>
      </p:pic>
      <p:sp>
        <p:nvSpPr>
          <p:cNvPr id="1835" name="Google Shape;1835;p79"/>
          <p:cNvSpPr/>
          <p:nvPr/>
        </p:nvSpPr>
        <p:spPr>
          <a:xfrm>
            <a:off x="2025425" y="516074"/>
            <a:ext cx="6122100" cy="24321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79"/>
          <p:cNvSpPr txBox="1"/>
          <p:nvPr/>
        </p:nvSpPr>
        <p:spPr>
          <a:xfrm>
            <a:off x="2257850" y="680625"/>
            <a:ext cx="5729400" cy="1693200"/>
          </a:xfrm>
          <a:prstGeom prst="rect">
            <a:avLst/>
          </a:prstGeom>
          <a:noFill/>
          <a:ln>
            <a:noFill/>
          </a:ln>
        </p:spPr>
        <p:txBody>
          <a:bodyPr spcFirstLastPara="1" wrap="square" lIns="91425" tIns="91425" rIns="91425" bIns="91425" anchor="t" anchorCtr="0">
            <a:spAutoFit/>
          </a:bodyPr>
          <a:lstStyle/>
          <a:p>
            <a:pPr marL="269999" marR="237130" lvl="0" indent="0" algn="ctr" rtl="0">
              <a:spcBef>
                <a:spcPts val="0"/>
              </a:spcBef>
              <a:spcAft>
                <a:spcPts val="0"/>
              </a:spcAft>
              <a:buNone/>
            </a:pPr>
            <a:r>
              <a:rPr lang="es" b="1">
                <a:solidFill>
                  <a:srgbClr val="134F5C"/>
                </a:solidFill>
                <a:latin typeface="Poppins"/>
                <a:ea typeface="Poppins"/>
                <a:cs typeface="Poppins"/>
                <a:sym typeface="Poppins"/>
              </a:rPr>
              <a:t>¡Incorrecto!</a:t>
            </a:r>
            <a:r>
              <a:rPr lang="es">
                <a:solidFill>
                  <a:srgbClr val="134F5C"/>
                </a:solidFill>
                <a:latin typeface="Poppins"/>
                <a:ea typeface="Poppins"/>
                <a:cs typeface="Poppins"/>
                <a:sym typeface="Poppins"/>
              </a:rPr>
              <a:t> La ventilación es un elemento a tomar en cuenta, pero no el único ni el más importante. </a:t>
            </a:r>
            <a:endParaRPr>
              <a:solidFill>
                <a:srgbClr val="134F5C"/>
              </a:solidFill>
              <a:latin typeface="Poppins"/>
              <a:ea typeface="Poppins"/>
              <a:cs typeface="Poppins"/>
              <a:sym typeface="Poppins"/>
            </a:endParaRPr>
          </a:p>
          <a:p>
            <a:pPr marL="269999" marR="237130" lvl="0" indent="0" algn="ctr" rtl="0">
              <a:spcBef>
                <a:spcPts val="0"/>
              </a:spcBef>
              <a:spcAft>
                <a:spcPts val="0"/>
              </a:spcAft>
              <a:buNone/>
            </a:pPr>
            <a:endParaRPr>
              <a:solidFill>
                <a:srgbClr val="134F5C"/>
              </a:solidFill>
              <a:latin typeface="Poppins"/>
              <a:ea typeface="Poppins"/>
              <a:cs typeface="Poppins"/>
              <a:sym typeface="Poppins"/>
            </a:endParaRPr>
          </a:p>
          <a:p>
            <a:pPr marL="269999" marR="237130" lvl="0" indent="0" algn="ctr" rtl="0">
              <a:spcBef>
                <a:spcPts val="0"/>
              </a:spcBef>
              <a:spcAft>
                <a:spcPts val="0"/>
              </a:spcAft>
              <a:buNone/>
            </a:pPr>
            <a:r>
              <a:rPr lang="es" b="1">
                <a:solidFill>
                  <a:srgbClr val="134F5C"/>
                </a:solidFill>
                <a:latin typeface="Poppins"/>
                <a:ea typeface="Poppins"/>
                <a:cs typeface="Poppins"/>
                <a:sym typeface="Poppins"/>
              </a:rPr>
              <a:t>La respuesta correcta es la opción a. Debe ser un espacio privado, diferenciado, cómodo y con adecuada ventilación.</a:t>
            </a:r>
            <a:endParaRPr b="1">
              <a:solidFill>
                <a:srgbClr val="134F5C"/>
              </a:solidFill>
              <a:latin typeface="Poppins"/>
              <a:ea typeface="Poppins"/>
              <a:cs typeface="Poppins"/>
              <a:sym typeface="Poppins"/>
            </a:endParaRPr>
          </a:p>
          <a:p>
            <a:pPr marL="269999" marR="237130" lvl="0" indent="0" algn="ctr" rtl="0">
              <a:spcBef>
                <a:spcPts val="0"/>
              </a:spcBef>
              <a:spcAft>
                <a:spcPts val="0"/>
              </a:spcAft>
              <a:buNone/>
            </a:pPr>
            <a:endParaRPr b="1">
              <a:solidFill>
                <a:srgbClr val="134F5C"/>
              </a:solidFill>
              <a:latin typeface="Poppins"/>
              <a:ea typeface="Poppins"/>
              <a:cs typeface="Poppins"/>
              <a:sym typeface="Poppins"/>
            </a:endParaRPr>
          </a:p>
        </p:txBody>
      </p:sp>
      <p:sp>
        <p:nvSpPr>
          <p:cNvPr id="1837" name="Google Shape;1837;p79">
            <a:hlinkClick r:id="rId7" action="ppaction://hlinksldjump"/>
          </p:cNvPr>
          <p:cNvSpPr/>
          <p:nvPr/>
        </p:nvSpPr>
        <p:spPr>
          <a:xfrm>
            <a:off x="4461338" y="2272828"/>
            <a:ext cx="1164600" cy="473400"/>
          </a:xfrm>
          <a:prstGeom prst="roundRect">
            <a:avLst>
              <a:gd name="adj" fmla="val 16667"/>
            </a:avLst>
          </a:prstGeom>
          <a:solidFill>
            <a:srgbClr val="88B53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lt1"/>
                </a:solidFill>
              </a:rPr>
              <a:t>Continuar</a:t>
            </a:r>
            <a:endParaRPr>
              <a:solidFill>
                <a:schemeClr val="lt1"/>
              </a:solidFill>
            </a:endParaRPr>
          </a:p>
        </p:txBody>
      </p:sp>
      <p:sp>
        <p:nvSpPr>
          <p:cNvPr id="1838" name="Google Shape;1838;p79"/>
          <p:cNvSpPr/>
          <p:nvPr/>
        </p:nvSpPr>
        <p:spPr>
          <a:xfrm rot="10800000">
            <a:off x="4926575" y="2914994"/>
            <a:ext cx="319800" cy="2334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2"/>
        <p:cNvGrpSpPr/>
        <p:nvPr/>
      </p:nvGrpSpPr>
      <p:grpSpPr>
        <a:xfrm>
          <a:off x="0" y="0"/>
          <a:ext cx="0" cy="0"/>
          <a:chOff x="0" y="0"/>
          <a:chExt cx="0" cy="0"/>
        </a:xfrm>
      </p:grpSpPr>
      <p:pic>
        <p:nvPicPr>
          <p:cNvPr id="1843" name="Google Shape;1843;p80"/>
          <p:cNvPicPr preferRelativeResize="0"/>
          <p:nvPr/>
        </p:nvPicPr>
        <p:blipFill rotWithShape="1">
          <a:blip r:embed="rId4">
            <a:alphaModFix/>
          </a:blip>
          <a:srcRect/>
          <a:stretch/>
        </p:blipFill>
        <p:spPr>
          <a:xfrm>
            <a:off x="162560" y="194325"/>
            <a:ext cx="8798549" cy="4949176"/>
          </a:xfrm>
          <a:prstGeom prst="rect">
            <a:avLst/>
          </a:prstGeom>
          <a:noFill/>
          <a:ln>
            <a:noFill/>
          </a:ln>
        </p:spPr>
      </p:pic>
      <p:sp>
        <p:nvSpPr>
          <p:cNvPr id="1844" name="Google Shape;1844;p80">
            <a:hlinkClick r:id="rId5" action="ppaction://hlinksldjump"/>
          </p:cNvPr>
          <p:cNvSpPr/>
          <p:nvPr/>
        </p:nvSpPr>
        <p:spPr>
          <a:xfrm>
            <a:off x="8106145" y="618763"/>
            <a:ext cx="319800" cy="319800"/>
          </a:xfrm>
          <a:prstGeom prst="mathMultiply">
            <a:avLst>
              <a:gd name="adj1" fmla="val 23520"/>
            </a:avLst>
          </a:prstGeom>
          <a:solidFill>
            <a:srgbClr val="DE3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80"/>
          <p:cNvSpPr txBox="1">
            <a:spLocks noGrp="1"/>
          </p:cNvSpPr>
          <p:nvPr>
            <p:ph type="title"/>
          </p:nvPr>
        </p:nvSpPr>
        <p:spPr>
          <a:xfrm>
            <a:off x="2332850" y="1118525"/>
            <a:ext cx="5571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800" b="1">
                <a:solidFill>
                  <a:srgbClr val="134F5C"/>
                </a:solidFill>
                <a:latin typeface="Poppins"/>
                <a:ea typeface="Poppins"/>
                <a:cs typeface="Poppins"/>
                <a:sym typeface="Poppins"/>
              </a:rPr>
              <a:t>¿Qué características debe tener el espacio físico para la atención de adolescentes?</a:t>
            </a:r>
            <a:endParaRPr sz="1800" b="1">
              <a:solidFill>
                <a:srgbClr val="134F5C"/>
              </a:solidFill>
              <a:latin typeface="Poppins"/>
              <a:ea typeface="Poppins"/>
              <a:cs typeface="Poppins"/>
              <a:sym typeface="Poppins"/>
            </a:endParaRPr>
          </a:p>
          <a:p>
            <a:pPr marL="0" lvl="0" indent="0" algn="l" rtl="0">
              <a:spcBef>
                <a:spcPts val="0"/>
              </a:spcBef>
              <a:spcAft>
                <a:spcPts val="0"/>
              </a:spcAft>
              <a:buNone/>
            </a:pPr>
            <a:endParaRPr sz="1800" b="1">
              <a:solidFill>
                <a:srgbClr val="134F5C"/>
              </a:solidFill>
              <a:latin typeface="Quicksand"/>
              <a:ea typeface="Quicksand"/>
              <a:cs typeface="Quicksand"/>
              <a:sym typeface="Quicksand"/>
            </a:endParaRPr>
          </a:p>
        </p:txBody>
      </p:sp>
      <p:sp>
        <p:nvSpPr>
          <p:cNvPr id="1846" name="Google Shape;1846;p80"/>
          <p:cNvSpPr/>
          <p:nvPr/>
        </p:nvSpPr>
        <p:spPr>
          <a:xfrm>
            <a:off x="2467925" y="1920450"/>
            <a:ext cx="5237100" cy="651300"/>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a:solidFill>
                  <a:schemeClr val="lt1"/>
                </a:solidFill>
                <a:latin typeface="Poppins"/>
                <a:ea typeface="Poppins"/>
                <a:cs typeface="Poppins"/>
                <a:sym typeface="Poppins"/>
              </a:rPr>
              <a:t>a. Debe ser un espacio privado, diferenciado, cómodo y con adecuada ventilación.</a:t>
            </a:r>
            <a:endParaRPr>
              <a:solidFill>
                <a:schemeClr val="lt1"/>
              </a:solidFill>
              <a:latin typeface="Poppins"/>
              <a:ea typeface="Poppins"/>
              <a:cs typeface="Poppins"/>
              <a:sym typeface="Poppins"/>
            </a:endParaRPr>
          </a:p>
        </p:txBody>
      </p:sp>
      <p:sp>
        <p:nvSpPr>
          <p:cNvPr id="1847" name="Google Shape;1847;p80"/>
          <p:cNvSpPr/>
          <p:nvPr/>
        </p:nvSpPr>
        <p:spPr>
          <a:xfrm>
            <a:off x="2467925" y="2730849"/>
            <a:ext cx="5237100" cy="807000"/>
          </a:xfrm>
          <a:prstGeom prst="roundRect">
            <a:avLst>
              <a:gd name="adj" fmla="val 22544"/>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a:solidFill>
                  <a:schemeClr val="lt1"/>
                </a:solidFill>
                <a:latin typeface="Poppins"/>
                <a:ea typeface="Poppins"/>
                <a:cs typeface="Poppins"/>
                <a:sym typeface="Poppins"/>
              </a:rPr>
              <a:t>b. Debe ser un espacio abierto, para que garantice la adecuada ventilación.</a:t>
            </a:r>
            <a:endParaRPr>
              <a:solidFill>
                <a:srgbClr val="FFFFFF"/>
              </a:solidFill>
              <a:latin typeface="Quicksand"/>
              <a:ea typeface="Quicksand"/>
              <a:cs typeface="Quicksand"/>
              <a:sym typeface="Quicksand"/>
            </a:endParaRPr>
          </a:p>
        </p:txBody>
      </p:sp>
      <p:sp>
        <p:nvSpPr>
          <p:cNvPr id="1848" name="Google Shape;1848;p80"/>
          <p:cNvSpPr/>
          <p:nvPr/>
        </p:nvSpPr>
        <p:spPr>
          <a:xfrm>
            <a:off x="1393094" y="1118525"/>
            <a:ext cx="749700" cy="702600"/>
          </a:xfrm>
          <a:prstGeom prst="ellipse">
            <a:avLst/>
          </a:prstGeom>
          <a:solidFill>
            <a:srgbClr val="6DBCB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600" b="1">
                <a:solidFill>
                  <a:schemeClr val="lt1"/>
                </a:solidFill>
                <a:latin typeface="Poppins"/>
                <a:ea typeface="Poppins"/>
                <a:cs typeface="Poppins"/>
                <a:sym typeface="Poppins"/>
              </a:rPr>
              <a:t>3</a:t>
            </a:r>
            <a:endParaRPr sz="2600" b="1">
              <a:solidFill>
                <a:schemeClr val="lt1"/>
              </a:solidFill>
              <a:latin typeface="Poppins"/>
              <a:ea typeface="Poppins"/>
              <a:cs typeface="Poppins"/>
              <a:sym typeface="Poppins"/>
            </a:endParaRPr>
          </a:p>
        </p:txBody>
      </p:sp>
      <p:sp>
        <p:nvSpPr>
          <p:cNvPr id="1857" name="Google Shape;1857;p80"/>
          <p:cNvSpPr/>
          <p:nvPr/>
        </p:nvSpPr>
        <p:spPr>
          <a:xfrm>
            <a:off x="2467925" y="3696950"/>
            <a:ext cx="5237100" cy="807000"/>
          </a:xfrm>
          <a:prstGeom prst="roundRect">
            <a:avLst>
              <a:gd name="adj" fmla="val 22544"/>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dirty="0">
                <a:solidFill>
                  <a:schemeClr val="lt1"/>
                </a:solidFill>
                <a:latin typeface="Poppins"/>
                <a:ea typeface="Poppins"/>
                <a:cs typeface="Poppins"/>
                <a:sym typeface="Poppins"/>
              </a:rPr>
              <a:t>c. Debe ser cómodo y contar con acceso a internet para las adolescentes.</a:t>
            </a:r>
            <a:endParaRPr dirty="0">
              <a:solidFill>
                <a:schemeClr val="lt1"/>
              </a:solidFill>
              <a:latin typeface="Poppins"/>
              <a:ea typeface="Poppins"/>
              <a:cs typeface="Poppins"/>
              <a:sym typeface="Poppins"/>
            </a:endParaRPr>
          </a:p>
        </p:txBody>
      </p:sp>
      <p:pic>
        <p:nvPicPr>
          <p:cNvPr id="1858" name="Google Shape;1858;p80"/>
          <p:cNvPicPr preferRelativeResize="0"/>
          <p:nvPr/>
        </p:nvPicPr>
        <p:blipFill rotWithShape="1">
          <a:blip r:embed="rId6">
            <a:alphaModFix amt="65000"/>
          </a:blip>
          <a:srcRect/>
          <a:stretch/>
        </p:blipFill>
        <p:spPr>
          <a:xfrm>
            <a:off x="-10166" y="0"/>
            <a:ext cx="9144000" cy="5143500"/>
          </a:xfrm>
          <a:prstGeom prst="rect">
            <a:avLst/>
          </a:prstGeom>
          <a:noFill/>
          <a:ln>
            <a:noFill/>
          </a:ln>
        </p:spPr>
      </p:pic>
      <p:sp>
        <p:nvSpPr>
          <p:cNvPr id="1865" name="Google Shape;1865;p80"/>
          <p:cNvSpPr/>
          <p:nvPr/>
        </p:nvSpPr>
        <p:spPr>
          <a:xfrm>
            <a:off x="2031375" y="1222250"/>
            <a:ext cx="6122100" cy="24321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80"/>
          <p:cNvSpPr txBox="1"/>
          <p:nvPr/>
        </p:nvSpPr>
        <p:spPr>
          <a:xfrm>
            <a:off x="2257850" y="1366425"/>
            <a:ext cx="5729400" cy="1908600"/>
          </a:xfrm>
          <a:prstGeom prst="rect">
            <a:avLst/>
          </a:prstGeom>
          <a:noFill/>
          <a:ln>
            <a:noFill/>
          </a:ln>
        </p:spPr>
        <p:txBody>
          <a:bodyPr spcFirstLastPara="1" wrap="square" lIns="91425" tIns="91425" rIns="91425" bIns="91425" anchor="t" anchorCtr="0">
            <a:spAutoFit/>
          </a:bodyPr>
          <a:lstStyle/>
          <a:p>
            <a:pPr marL="269999" marR="237130" lvl="0" indent="0" algn="ctr" rtl="0">
              <a:spcBef>
                <a:spcPts val="0"/>
              </a:spcBef>
              <a:spcAft>
                <a:spcPts val="0"/>
              </a:spcAft>
              <a:buNone/>
            </a:pPr>
            <a:r>
              <a:rPr lang="es" b="1">
                <a:solidFill>
                  <a:srgbClr val="134F5C"/>
                </a:solidFill>
                <a:latin typeface="Poppins"/>
                <a:ea typeface="Poppins"/>
                <a:cs typeface="Poppins"/>
                <a:sym typeface="Poppins"/>
              </a:rPr>
              <a:t>¡No necesariamente!</a:t>
            </a:r>
            <a:r>
              <a:rPr lang="es">
                <a:solidFill>
                  <a:srgbClr val="134F5C"/>
                </a:solidFill>
                <a:latin typeface="Poppins"/>
                <a:ea typeface="Poppins"/>
                <a:cs typeface="Poppins"/>
                <a:sym typeface="Poppins"/>
              </a:rPr>
              <a:t> La comodidad no es el único elemento a tomar en cuenta, y el acceso a internet no es clave en la atención a las adolescentes.</a:t>
            </a:r>
            <a:endParaRPr>
              <a:solidFill>
                <a:srgbClr val="134F5C"/>
              </a:solidFill>
              <a:latin typeface="Poppins"/>
              <a:ea typeface="Poppins"/>
              <a:cs typeface="Poppins"/>
              <a:sym typeface="Poppins"/>
            </a:endParaRPr>
          </a:p>
          <a:p>
            <a:pPr marL="269999" marR="237130" lvl="0" indent="0" algn="ctr" rtl="0">
              <a:spcBef>
                <a:spcPts val="0"/>
              </a:spcBef>
              <a:spcAft>
                <a:spcPts val="0"/>
              </a:spcAft>
              <a:buNone/>
            </a:pPr>
            <a:endParaRPr>
              <a:solidFill>
                <a:srgbClr val="134F5C"/>
              </a:solidFill>
              <a:latin typeface="Poppins"/>
              <a:ea typeface="Poppins"/>
              <a:cs typeface="Poppins"/>
              <a:sym typeface="Poppins"/>
            </a:endParaRPr>
          </a:p>
          <a:p>
            <a:pPr marL="269999" marR="237130" lvl="0" indent="0" algn="ctr" rtl="0">
              <a:spcBef>
                <a:spcPts val="0"/>
              </a:spcBef>
              <a:spcAft>
                <a:spcPts val="0"/>
              </a:spcAft>
              <a:buNone/>
            </a:pPr>
            <a:r>
              <a:rPr lang="es" b="1">
                <a:solidFill>
                  <a:srgbClr val="134F5C"/>
                </a:solidFill>
                <a:latin typeface="Poppins"/>
                <a:ea typeface="Poppins"/>
                <a:cs typeface="Poppins"/>
                <a:sym typeface="Poppins"/>
              </a:rPr>
              <a:t>Por ello, la respuesta correcta es la opción a. Debe ser un espacio privado, diferenciado, cómodo y con adecuada ventilación.</a:t>
            </a:r>
            <a:endParaRPr b="1">
              <a:solidFill>
                <a:srgbClr val="134F5C"/>
              </a:solidFill>
              <a:latin typeface="Poppins"/>
              <a:ea typeface="Poppins"/>
              <a:cs typeface="Poppins"/>
              <a:sym typeface="Poppins"/>
            </a:endParaRPr>
          </a:p>
          <a:p>
            <a:pPr marL="269999" marR="237130" lvl="0" indent="0" algn="ctr" rtl="0">
              <a:spcBef>
                <a:spcPts val="0"/>
              </a:spcBef>
              <a:spcAft>
                <a:spcPts val="0"/>
              </a:spcAft>
              <a:buNone/>
            </a:pPr>
            <a:endParaRPr b="1">
              <a:solidFill>
                <a:srgbClr val="134F5C"/>
              </a:solidFill>
              <a:latin typeface="Poppins"/>
              <a:ea typeface="Poppins"/>
              <a:cs typeface="Poppins"/>
              <a:sym typeface="Poppins"/>
            </a:endParaRPr>
          </a:p>
        </p:txBody>
      </p:sp>
      <p:sp>
        <p:nvSpPr>
          <p:cNvPr id="1867" name="Google Shape;1867;p80">
            <a:hlinkClick r:id="rId7" action="ppaction://hlinksldjump"/>
          </p:cNvPr>
          <p:cNvSpPr/>
          <p:nvPr/>
        </p:nvSpPr>
        <p:spPr>
          <a:xfrm>
            <a:off x="4461338" y="3034828"/>
            <a:ext cx="1164600" cy="473400"/>
          </a:xfrm>
          <a:prstGeom prst="roundRect">
            <a:avLst>
              <a:gd name="adj" fmla="val 16667"/>
            </a:avLst>
          </a:prstGeom>
          <a:solidFill>
            <a:srgbClr val="88B53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lt1"/>
                </a:solidFill>
              </a:rPr>
              <a:t>Continuar</a:t>
            </a:r>
            <a:endParaRPr>
              <a:solidFill>
                <a:schemeClr val="lt1"/>
              </a:solidFill>
            </a:endParaRPr>
          </a:p>
        </p:txBody>
      </p:sp>
      <p:sp>
        <p:nvSpPr>
          <p:cNvPr id="1868" name="Google Shape;1868;p80"/>
          <p:cNvSpPr/>
          <p:nvPr/>
        </p:nvSpPr>
        <p:spPr>
          <a:xfrm rot="10800000">
            <a:off x="4926575" y="3600794"/>
            <a:ext cx="319800" cy="2334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2"/>
        <p:cNvGrpSpPr/>
        <p:nvPr/>
      </p:nvGrpSpPr>
      <p:grpSpPr>
        <a:xfrm>
          <a:off x="0" y="0"/>
          <a:ext cx="0" cy="0"/>
          <a:chOff x="0" y="0"/>
          <a:chExt cx="0" cy="0"/>
        </a:xfrm>
      </p:grpSpPr>
      <p:pic>
        <p:nvPicPr>
          <p:cNvPr id="1873" name="Google Shape;1873;p81"/>
          <p:cNvPicPr preferRelativeResize="0"/>
          <p:nvPr/>
        </p:nvPicPr>
        <p:blipFill rotWithShape="1">
          <a:blip r:embed="rId4">
            <a:alphaModFix/>
          </a:blip>
          <a:srcRect/>
          <a:stretch/>
        </p:blipFill>
        <p:spPr>
          <a:xfrm>
            <a:off x="157456" y="97150"/>
            <a:ext cx="8798549" cy="4949176"/>
          </a:xfrm>
          <a:prstGeom prst="rect">
            <a:avLst/>
          </a:prstGeom>
          <a:noFill/>
          <a:ln>
            <a:noFill/>
          </a:ln>
        </p:spPr>
      </p:pic>
      <p:sp>
        <p:nvSpPr>
          <p:cNvPr id="1874" name="Google Shape;1874;p81"/>
          <p:cNvSpPr txBox="1">
            <a:spLocks noGrp="1"/>
          </p:cNvSpPr>
          <p:nvPr>
            <p:ph type="title"/>
          </p:nvPr>
        </p:nvSpPr>
        <p:spPr>
          <a:xfrm>
            <a:off x="2060200" y="1042325"/>
            <a:ext cx="6250800" cy="1039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990"/>
              <a:buNone/>
            </a:pPr>
            <a:r>
              <a:rPr lang="es" sz="1420" b="1" dirty="0">
                <a:solidFill>
                  <a:srgbClr val="134F5C"/>
                </a:solidFill>
                <a:latin typeface="Poppins"/>
                <a:ea typeface="Poppins"/>
                <a:cs typeface="Poppins"/>
                <a:sym typeface="Poppins"/>
              </a:rPr>
              <a:t>Kristel tiene 14 años. Hace 24 horas tuvo relaciones sexuales sin protección por lo que acude al área de emergencias para solicitar el anticonceptivo de emergencias.  ¿Qué puede hacer usted como personal de salud?</a:t>
            </a:r>
            <a:endParaRPr sz="1620" b="1" dirty="0">
              <a:solidFill>
                <a:srgbClr val="134F5C"/>
              </a:solidFill>
              <a:latin typeface="Quicksand"/>
              <a:ea typeface="Quicksand"/>
              <a:cs typeface="Quicksand"/>
              <a:sym typeface="Quicksand"/>
            </a:endParaRPr>
          </a:p>
        </p:txBody>
      </p:sp>
      <p:sp>
        <p:nvSpPr>
          <p:cNvPr id="1875" name="Google Shape;1875;p81"/>
          <p:cNvSpPr/>
          <p:nvPr/>
        </p:nvSpPr>
        <p:spPr>
          <a:xfrm>
            <a:off x="1170619" y="1216625"/>
            <a:ext cx="749700" cy="702600"/>
          </a:xfrm>
          <a:prstGeom prst="ellipse">
            <a:avLst/>
          </a:prstGeom>
          <a:solidFill>
            <a:srgbClr val="6DBCB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600" b="1">
                <a:solidFill>
                  <a:schemeClr val="lt1"/>
                </a:solidFill>
                <a:latin typeface="Poppins"/>
                <a:ea typeface="Poppins"/>
                <a:cs typeface="Poppins"/>
                <a:sym typeface="Poppins"/>
              </a:rPr>
              <a:t>4</a:t>
            </a:r>
            <a:endParaRPr sz="2600" b="1">
              <a:solidFill>
                <a:schemeClr val="lt1"/>
              </a:solidFill>
              <a:latin typeface="Poppins"/>
              <a:ea typeface="Poppins"/>
              <a:cs typeface="Poppins"/>
              <a:sym typeface="Poppins"/>
            </a:endParaRPr>
          </a:p>
        </p:txBody>
      </p:sp>
      <p:sp>
        <p:nvSpPr>
          <p:cNvPr id="1876" name="Google Shape;1876;p81">
            <a:hlinkClick r:id="rId5" action="ppaction://hlinksldjump"/>
          </p:cNvPr>
          <p:cNvSpPr/>
          <p:nvPr/>
        </p:nvSpPr>
        <p:spPr>
          <a:xfrm rot="-5400000">
            <a:off x="8763038" y="2271737"/>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877" name="Google Shape;1877;p81">
            <a:hlinkClick r:id="" action="ppaction://hlinkshowjump?jump=nextslide"/>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78" name="Google Shape;1878;p81"/>
          <p:cNvPicPr preferRelativeResize="0"/>
          <p:nvPr/>
        </p:nvPicPr>
        <p:blipFill>
          <a:blip r:embed="rId6">
            <a:alphaModFix/>
          </a:blip>
          <a:stretch>
            <a:fillRect/>
          </a:stretch>
        </p:blipFill>
        <p:spPr>
          <a:xfrm rot="10800000">
            <a:off x="8904523" y="2471654"/>
            <a:ext cx="145833" cy="218733"/>
          </a:xfrm>
          <a:prstGeom prst="rect">
            <a:avLst/>
          </a:prstGeom>
          <a:noFill/>
          <a:ln>
            <a:noFill/>
          </a:ln>
        </p:spPr>
      </p:pic>
      <p:sp>
        <p:nvSpPr>
          <p:cNvPr id="1879" name="Google Shape;1879;p81">
            <a:hlinkClick r:id="" action="ppaction://hlinkshowjump?jump=previousslide"/>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0" name="Google Shape;1880;p81"/>
          <p:cNvPicPr preferRelativeResize="0"/>
          <p:nvPr/>
        </p:nvPicPr>
        <p:blipFill>
          <a:blip r:embed="rId6">
            <a:alphaModFix/>
          </a:blip>
          <a:stretch>
            <a:fillRect/>
          </a:stretch>
        </p:blipFill>
        <p:spPr>
          <a:xfrm>
            <a:off x="138957" y="2462775"/>
            <a:ext cx="145833" cy="218733"/>
          </a:xfrm>
          <a:prstGeom prst="rect">
            <a:avLst/>
          </a:prstGeom>
          <a:noFill/>
          <a:ln>
            <a:noFill/>
          </a:ln>
        </p:spPr>
      </p:pic>
      <p:sp>
        <p:nvSpPr>
          <p:cNvPr id="1881" name="Google Shape;1881;p81">
            <a:hlinkClick r:id="" action="ppaction://hlinkshowjump?jump=previousslide"/>
          </p:cNvPr>
          <p:cNvSpPr/>
          <p:nvPr/>
        </p:nvSpPr>
        <p:spPr>
          <a:xfrm rot="5400000">
            <a:off x="-99975" y="2262150"/>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882" name="Google Shape;1882;p81">
            <a:hlinkClick r:id="" action="ppaction://hlinkshowjump?jump=previousslide"/>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3" name="Google Shape;1883;p81"/>
          <p:cNvPicPr preferRelativeResize="0"/>
          <p:nvPr/>
        </p:nvPicPr>
        <p:blipFill>
          <a:blip r:embed="rId6">
            <a:alphaModFix/>
          </a:blip>
          <a:stretch>
            <a:fillRect/>
          </a:stretch>
        </p:blipFill>
        <p:spPr>
          <a:xfrm>
            <a:off x="108007" y="2462700"/>
            <a:ext cx="145833" cy="218733"/>
          </a:xfrm>
          <a:prstGeom prst="rect">
            <a:avLst/>
          </a:prstGeom>
          <a:noFill/>
          <a:ln>
            <a:noFill/>
          </a:ln>
        </p:spPr>
      </p:pic>
      <p:sp>
        <p:nvSpPr>
          <p:cNvPr id="1885" name="Google Shape;1885;p81">
            <a:hlinkClick r:id="rId7" action="ppaction://hlinksldjump"/>
          </p:cNvPr>
          <p:cNvSpPr/>
          <p:nvPr/>
        </p:nvSpPr>
        <p:spPr>
          <a:xfrm>
            <a:off x="2060200" y="2169900"/>
            <a:ext cx="6105900" cy="651300"/>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marL="0" marR="0" lvl="0" indent="0" algn="just" rtl="0">
              <a:lnSpc>
                <a:spcPct val="100000"/>
              </a:lnSpc>
              <a:spcBef>
                <a:spcPts val="0"/>
              </a:spcBef>
              <a:spcAft>
                <a:spcPts val="0"/>
              </a:spcAft>
              <a:buNone/>
            </a:pPr>
            <a:r>
              <a:rPr lang="es" dirty="0">
                <a:solidFill>
                  <a:srgbClr val="91C73E"/>
                </a:solidFill>
                <a:latin typeface="Poppins"/>
                <a:ea typeface="Poppins"/>
                <a:cs typeface="Poppins"/>
                <a:sym typeface="Poppins"/>
              </a:rPr>
              <a:t>a.</a:t>
            </a:r>
            <a:r>
              <a:rPr lang="es" dirty="0">
                <a:solidFill>
                  <a:schemeClr val="lt1"/>
                </a:solidFill>
                <a:latin typeface="Poppins"/>
                <a:ea typeface="Poppins"/>
                <a:cs typeface="Poppins"/>
                <a:sym typeface="Poppins"/>
              </a:rPr>
              <a:t> </a:t>
            </a:r>
            <a:r>
              <a:rPr lang="es" sz="1200" dirty="0">
                <a:solidFill>
                  <a:schemeClr val="lt1"/>
                </a:solidFill>
                <a:latin typeface="Poppins"/>
                <a:ea typeface="Poppins"/>
                <a:cs typeface="Poppins"/>
                <a:sym typeface="Poppins"/>
              </a:rPr>
              <a:t>Le indico que no sé si en esa área de salud hay anticonceptivos de emergencia y le recomiendo ir a otro lugar. </a:t>
            </a:r>
            <a:endParaRPr dirty="0">
              <a:solidFill>
                <a:schemeClr val="lt1"/>
              </a:solidFill>
              <a:latin typeface="Poppins"/>
              <a:ea typeface="Poppins"/>
              <a:cs typeface="Poppins"/>
              <a:sym typeface="Poppins"/>
            </a:endParaRPr>
          </a:p>
        </p:txBody>
      </p:sp>
      <p:sp>
        <p:nvSpPr>
          <p:cNvPr id="1886" name="Google Shape;1886;p81">
            <a:hlinkClick r:id="rId8" action="ppaction://hlinksldjump"/>
          </p:cNvPr>
          <p:cNvSpPr/>
          <p:nvPr/>
        </p:nvSpPr>
        <p:spPr>
          <a:xfrm>
            <a:off x="2033525" y="2908974"/>
            <a:ext cx="6105900" cy="758900"/>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marL="0" marR="0" lvl="0" indent="0" algn="just" rtl="0">
              <a:lnSpc>
                <a:spcPct val="100000"/>
              </a:lnSpc>
              <a:spcBef>
                <a:spcPts val="0"/>
              </a:spcBef>
              <a:spcAft>
                <a:spcPts val="0"/>
              </a:spcAft>
              <a:buNone/>
            </a:pPr>
            <a:r>
              <a:rPr lang="es" sz="1500" dirty="0">
                <a:solidFill>
                  <a:srgbClr val="91C73E"/>
                </a:solidFill>
                <a:latin typeface="Poppins"/>
                <a:ea typeface="Poppins"/>
                <a:cs typeface="Poppins"/>
                <a:sym typeface="Poppins"/>
              </a:rPr>
              <a:t>b.</a:t>
            </a:r>
            <a:r>
              <a:rPr lang="es" dirty="0">
                <a:solidFill>
                  <a:srgbClr val="91C73E"/>
                </a:solidFill>
                <a:latin typeface="Poppins"/>
                <a:ea typeface="Poppins"/>
                <a:cs typeface="Poppins"/>
                <a:sym typeface="Poppins"/>
              </a:rPr>
              <a:t> </a:t>
            </a:r>
            <a:r>
              <a:rPr lang="es" sz="1100" dirty="0">
                <a:solidFill>
                  <a:schemeClr val="lt1"/>
                </a:solidFill>
                <a:latin typeface="Poppins"/>
                <a:ea typeface="Poppins"/>
                <a:cs typeface="Poppins"/>
                <a:sym typeface="Poppins"/>
              </a:rPr>
              <a:t>Atiendo a la adolescente y le prescribo la anticoncepción de emergencia si está dentro de las primeras 120 horas posteriores a la relación sexual sin protección y le brindo consejería para que adopte un método anticonceptivo regular.  Y procedo a referirla a una consulta a un primer nivel de atención. </a:t>
            </a:r>
            <a:endParaRPr dirty="0">
              <a:solidFill>
                <a:schemeClr val="lt1"/>
              </a:solidFill>
              <a:latin typeface="Poppins"/>
              <a:ea typeface="Poppins"/>
              <a:cs typeface="Poppins"/>
              <a:sym typeface="Poppins"/>
            </a:endParaRPr>
          </a:p>
        </p:txBody>
      </p:sp>
      <p:sp>
        <p:nvSpPr>
          <p:cNvPr id="1887" name="Google Shape;1887;p81">
            <a:hlinkClick r:id="rId9" action="ppaction://hlinksldjump"/>
          </p:cNvPr>
          <p:cNvSpPr/>
          <p:nvPr/>
        </p:nvSpPr>
        <p:spPr>
          <a:xfrm>
            <a:off x="2033525" y="3753495"/>
            <a:ext cx="6105900" cy="1039800"/>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marL="0" marR="0" lvl="0" indent="0" algn="just" rtl="0">
              <a:lnSpc>
                <a:spcPct val="100000"/>
              </a:lnSpc>
              <a:spcBef>
                <a:spcPts val="0"/>
              </a:spcBef>
              <a:spcAft>
                <a:spcPts val="0"/>
              </a:spcAft>
              <a:buNone/>
            </a:pPr>
            <a:r>
              <a:rPr lang="es" dirty="0">
                <a:solidFill>
                  <a:srgbClr val="91C73E"/>
                </a:solidFill>
                <a:latin typeface="Poppins"/>
                <a:ea typeface="Poppins"/>
                <a:cs typeface="Poppins"/>
                <a:sym typeface="Poppins"/>
              </a:rPr>
              <a:t>c. </a:t>
            </a:r>
            <a:r>
              <a:rPr lang="es" sz="1200" dirty="0">
                <a:solidFill>
                  <a:schemeClr val="lt1"/>
                </a:solidFill>
                <a:latin typeface="Poppins"/>
                <a:ea typeface="Poppins"/>
                <a:cs typeface="Poppins"/>
                <a:sym typeface="Poppins"/>
              </a:rPr>
              <a:t>Reconozco que cualquier mujer en edad fértil tiene acceso a la anticoncepción de emergencia durante las primeras 72 horas, por lo que la guía para que reciba asesoría sobre los diferentes métodos anticonceptivos.</a:t>
            </a:r>
            <a:endParaRPr dirty="0">
              <a:solidFill>
                <a:schemeClr val="lt1"/>
              </a:solidFill>
              <a:latin typeface="Poppins"/>
              <a:ea typeface="Poppins"/>
              <a:cs typeface="Poppins"/>
              <a:sym typeface="Poppins"/>
            </a:endParaRPr>
          </a:p>
        </p:txBody>
      </p:sp>
      <p:sp>
        <p:nvSpPr>
          <p:cNvPr id="17" name="Google Shape;1578;p69">
            <a:hlinkClick r:id="rId10" action="ppaction://hlinksldjump"/>
            <a:extLst>
              <a:ext uri="{FF2B5EF4-FFF2-40B4-BE49-F238E27FC236}">
                <a16:creationId xmlns="" xmlns:a16="http://schemas.microsoft.com/office/drawing/2014/main" id="{8AFDE3F2-DC40-4116-9E02-F4CE9F1D3363}"/>
              </a:ext>
            </a:extLst>
          </p:cNvPr>
          <p:cNvSpPr/>
          <p:nvPr/>
        </p:nvSpPr>
        <p:spPr>
          <a:xfrm>
            <a:off x="8106145" y="618763"/>
            <a:ext cx="319800" cy="319800"/>
          </a:xfrm>
          <a:prstGeom prst="mathMultiply">
            <a:avLst>
              <a:gd name="adj1" fmla="val 23520"/>
            </a:avLst>
          </a:prstGeom>
          <a:solidFill>
            <a:srgbClr val="DE3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91"/>
        <p:cNvGrpSpPr/>
        <p:nvPr/>
      </p:nvGrpSpPr>
      <p:grpSpPr>
        <a:xfrm>
          <a:off x="0" y="0"/>
          <a:ext cx="0" cy="0"/>
          <a:chOff x="0" y="0"/>
          <a:chExt cx="0" cy="0"/>
        </a:xfrm>
      </p:grpSpPr>
      <p:pic>
        <p:nvPicPr>
          <p:cNvPr id="1892" name="Google Shape;1892;p82"/>
          <p:cNvPicPr preferRelativeResize="0"/>
          <p:nvPr/>
        </p:nvPicPr>
        <p:blipFill rotWithShape="1">
          <a:blip r:embed="rId4">
            <a:alphaModFix/>
          </a:blip>
          <a:srcRect/>
          <a:stretch/>
        </p:blipFill>
        <p:spPr>
          <a:xfrm>
            <a:off x="172735" y="106763"/>
            <a:ext cx="8798549" cy="4949176"/>
          </a:xfrm>
          <a:prstGeom prst="rect">
            <a:avLst/>
          </a:prstGeom>
          <a:noFill/>
          <a:ln>
            <a:noFill/>
          </a:ln>
        </p:spPr>
      </p:pic>
      <p:sp>
        <p:nvSpPr>
          <p:cNvPr id="1893" name="Google Shape;1893;p82"/>
          <p:cNvSpPr txBox="1">
            <a:spLocks noGrp="1"/>
          </p:cNvSpPr>
          <p:nvPr>
            <p:ph type="title"/>
          </p:nvPr>
        </p:nvSpPr>
        <p:spPr>
          <a:xfrm>
            <a:off x="2060200" y="1042325"/>
            <a:ext cx="6250800" cy="1039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990"/>
              <a:buNone/>
            </a:pPr>
            <a:r>
              <a:rPr lang="es" sz="1420" b="1">
                <a:solidFill>
                  <a:srgbClr val="134F5C"/>
                </a:solidFill>
                <a:latin typeface="Poppins"/>
                <a:ea typeface="Poppins"/>
                <a:cs typeface="Poppins"/>
                <a:sym typeface="Poppins"/>
              </a:rPr>
              <a:t>Kristel tiene 14 años. Hace 24 horas tuvo relaciones sexuales sin protección por lo que acude al área de emergencias para solicitar el anticonceptivo de emergencias.  ¿Qué puede hacer usted como personal de salud?</a:t>
            </a:r>
            <a:endParaRPr sz="1620" b="1">
              <a:solidFill>
                <a:srgbClr val="134F5C"/>
              </a:solidFill>
              <a:latin typeface="Quicksand"/>
              <a:ea typeface="Quicksand"/>
              <a:cs typeface="Quicksand"/>
              <a:sym typeface="Quicksand"/>
            </a:endParaRPr>
          </a:p>
        </p:txBody>
      </p:sp>
      <p:sp>
        <p:nvSpPr>
          <p:cNvPr id="1894" name="Google Shape;1894;p82"/>
          <p:cNvSpPr/>
          <p:nvPr/>
        </p:nvSpPr>
        <p:spPr>
          <a:xfrm>
            <a:off x="1170619" y="1216625"/>
            <a:ext cx="749700" cy="702600"/>
          </a:xfrm>
          <a:prstGeom prst="ellipse">
            <a:avLst/>
          </a:prstGeom>
          <a:solidFill>
            <a:srgbClr val="6DBCB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600" b="1">
                <a:solidFill>
                  <a:schemeClr val="lt1"/>
                </a:solidFill>
                <a:latin typeface="Poppins"/>
                <a:ea typeface="Poppins"/>
                <a:cs typeface="Poppins"/>
                <a:sym typeface="Poppins"/>
              </a:rPr>
              <a:t>4</a:t>
            </a:r>
            <a:endParaRPr sz="2600" b="1">
              <a:solidFill>
                <a:schemeClr val="lt1"/>
              </a:solidFill>
              <a:latin typeface="Poppins"/>
              <a:ea typeface="Poppins"/>
              <a:cs typeface="Poppins"/>
              <a:sym typeface="Poppins"/>
            </a:endParaRPr>
          </a:p>
        </p:txBody>
      </p:sp>
      <p:sp>
        <p:nvSpPr>
          <p:cNvPr id="1903" name="Google Shape;1903;p82">
            <a:hlinkClick r:id="rId5" action="ppaction://hlinksldjump"/>
          </p:cNvPr>
          <p:cNvSpPr/>
          <p:nvPr/>
        </p:nvSpPr>
        <p:spPr>
          <a:xfrm>
            <a:off x="8106145" y="618763"/>
            <a:ext cx="319800" cy="319800"/>
          </a:xfrm>
          <a:prstGeom prst="mathMultiply">
            <a:avLst>
              <a:gd name="adj1" fmla="val 23520"/>
            </a:avLst>
          </a:prstGeom>
          <a:solidFill>
            <a:srgbClr val="DE3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82"/>
          <p:cNvSpPr/>
          <p:nvPr/>
        </p:nvSpPr>
        <p:spPr>
          <a:xfrm>
            <a:off x="1787703" y="2169900"/>
            <a:ext cx="6378397" cy="651300"/>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lvl="0" algn="just"/>
            <a:r>
              <a:rPr lang="es-ES" dirty="0">
                <a:solidFill>
                  <a:srgbClr val="91C73E"/>
                </a:solidFill>
                <a:latin typeface="Poppins"/>
                <a:ea typeface="Poppins"/>
                <a:cs typeface="Poppins"/>
                <a:sym typeface="Poppins"/>
              </a:rPr>
              <a:t>a.</a:t>
            </a:r>
            <a:r>
              <a:rPr lang="es-ES" dirty="0">
                <a:solidFill>
                  <a:schemeClr val="lt1"/>
                </a:solidFill>
                <a:latin typeface="Poppins"/>
                <a:ea typeface="Poppins"/>
                <a:cs typeface="Poppins"/>
                <a:sym typeface="Poppins"/>
              </a:rPr>
              <a:t> Le indico que no sé si en esa área de salud hay anticonceptivos de emergencia y le recomiendo ir a otro lugar. </a:t>
            </a:r>
            <a:endParaRPr lang="es-ES" dirty="0">
              <a:solidFill>
                <a:schemeClr val="lt1"/>
              </a:solidFill>
              <a:latin typeface="Poppins"/>
              <a:ea typeface="Poppins"/>
              <a:cs typeface="Poppins"/>
              <a:sym typeface="Poppins"/>
            </a:endParaRPr>
          </a:p>
        </p:txBody>
      </p:sp>
      <p:sp>
        <p:nvSpPr>
          <p:cNvPr id="1905" name="Google Shape;1905;p82"/>
          <p:cNvSpPr/>
          <p:nvPr/>
        </p:nvSpPr>
        <p:spPr>
          <a:xfrm>
            <a:off x="1787703" y="2908975"/>
            <a:ext cx="6351722" cy="940154"/>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lvl="0" algn="just"/>
            <a:r>
              <a:rPr lang="es-ES" sz="1200" dirty="0">
                <a:solidFill>
                  <a:srgbClr val="91C73E"/>
                </a:solidFill>
                <a:latin typeface="Poppins"/>
                <a:ea typeface="Poppins"/>
                <a:cs typeface="Poppins"/>
                <a:sym typeface="Poppins"/>
              </a:rPr>
              <a:t>b. </a:t>
            </a:r>
            <a:r>
              <a:rPr lang="es-ES" sz="1200" dirty="0">
                <a:solidFill>
                  <a:schemeClr val="lt1"/>
                </a:solidFill>
                <a:latin typeface="Poppins"/>
                <a:ea typeface="Poppins"/>
                <a:cs typeface="Poppins"/>
                <a:sym typeface="Poppins"/>
              </a:rPr>
              <a:t>Atiendo a la adolescente y le prescribo la anticoncepción de emergencia si está dentro de las primeras 120 horas posteriores a la relación sexual sin protección y le brindo consejería para que adopte un método anticonceptivo regular.  Y procedo a referirla a una consulta a un primer nivel de atención</a:t>
            </a:r>
            <a:r>
              <a:rPr lang="es-ES" sz="1600" dirty="0">
                <a:solidFill>
                  <a:schemeClr val="lt1"/>
                </a:solidFill>
                <a:latin typeface="Poppins"/>
                <a:ea typeface="Poppins"/>
                <a:cs typeface="Poppins"/>
                <a:sym typeface="Poppins"/>
              </a:rPr>
              <a:t>. </a:t>
            </a:r>
            <a:endParaRPr lang="es-ES" sz="1600" dirty="0">
              <a:solidFill>
                <a:schemeClr val="lt1"/>
              </a:solidFill>
              <a:latin typeface="Poppins"/>
              <a:ea typeface="Poppins"/>
              <a:cs typeface="Poppins"/>
              <a:sym typeface="Poppins"/>
            </a:endParaRPr>
          </a:p>
        </p:txBody>
      </p:sp>
      <p:sp>
        <p:nvSpPr>
          <p:cNvPr id="1906" name="Google Shape;1906;p82"/>
          <p:cNvSpPr/>
          <p:nvPr/>
        </p:nvSpPr>
        <p:spPr>
          <a:xfrm>
            <a:off x="1787703" y="3955551"/>
            <a:ext cx="6349430" cy="898106"/>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lvl="0" algn="just"/>
            <a:r>
              <a:rPr lang="es-ES" sz="1200" dirty="0">
                <a:solidFill>
                  <a:srgbClr val="91C73E"/>
                </a:solidFill>
                <a:latin typeface="Poppins"/>
                <a:ea typeface="Poppins"/>
                <a:cs typeface="Poppins"/>
                <a:sym typeface="Poppins"/>
              </a:rPr>
              <a:t>c. </a:t>
            </a:r>
            <a:r>
              <a:rPr lang="es-ES" sz="1200" dirty="0">
                <a:solidFill>
                  <a:schemeClr val="lt1"/>
                </a:solidFill>
                <a:latin typeface="Poppins"/>
                <a:ea typeface="Poppins"/>
                <a:cs typeface="Poppins"/>
                <a:sym typeface="Poppins"/>
              </a:rPr>
              <a:t>Reconozco que cualquier mujer en edad fértil tiene acceso a la anticoncepción de emergencia durante las primeras 72 horas, por lo que la guía para que reciba asesoría sobre los diferentes métodos anticonceptivos.</a:t>
            </a:r>
            <a:endParaRPr lang="es-ES" sz="1200" dirty="0">
              <a:solidFill>
                <a:schemeClr val="lt1"/>
              </a:solidFill>
              <a:latin typeface="Poppins"/>
              <a:ea typeface="Poppins"/>
              <a:cs typeface="Poppins"/>
              <a:sym typeface="Poppins"/>
            </a:endParaRPr>
          </a:p>
        </p:txBody>
      </p:sp>
      <p:pic>
        <p:nvPicPr>
          <p:cNvPr id="1907" name="Google Shape;1907;p82"/>
          <p:cNvPicPr preferRelativeResize="0"/>
          <p:nvPr/>
        </p:nvPicPr>
        <p:blipFill rotWithShape="1">
          <a:blip r:embed="rId6">
            <a:alphaModFix amt="65000"/>
          </a:blip>
          <a:srcRect/>
          <a:stretch/>
        </p:blipFill>
        <p:spPr>
          <a:xfrm>
            <a:off x="0" y="0"/>
            <a:ext cx="9144000" cy="5143500"/>
          </a:xfrm>
          <a:prstGeom prst="rect">
            <a:avLst/>
          </a:prstGeom>
          <a:noFill/>
          <a:ln>
            <a:noFill/>
          </a:ln>
        </p:spPr>
      </p:pic>
      <p:sp>
        <p:nvSpPr>
          <p:cNvPr id="1914" name="Google Shape;1914;p82"/>
          <p:cNvSpPr/>
          <p:nvPr/>
        </p:nvSpPr>
        <p:spPr>
          <a:xfrm>
            <a:off x="1984045" y="1162888"/>
            <a:ext cx="6122100" cy="20688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82"/>
          <p:cNvSpPr txBox="1"/>
          <p:nvPr/>
        </p:nvSpPr>
        <p:spPr>
          <a:xfrm>
            <a:off x="2180395" y="1305813"/>
            <a:ext cx="5729400" cy="1477500"/>
          </a:xfrm>
          <a:prstGeom prst="rect">
            <a:avLst/>
          </a:prstGeom>
          <a:noFill/>
          <a:ln>
            <a:noFill/>
          </a:ln>
        </p:spPr>
        <p:txBody>
          <a:bodyPr spcFirstLastPara="1" wrap="square" lIns="91425" tIns="91425" rIns="91425" bIns="91425" anchor="t" anchorCtr="0">
            <a:spAutoFit/>
          </a:bodyPr>
          <a:lstStyle/>
          <a:p>
            <a:pPr marL="269999" marR="237130" lvl="0" indent="0" algn="ctr" rtl="0">
              <a:spcBef>
                <a:spcPts val="0"/>
              </a:spcBef>
              <a:spcAft>
                <a:spcPts val="0"/>
              </a:spcAft>
              <a:buClr>
                <a:schemeClr val="dk1"/>
              </a:buClr>
              <a:buSzPts val="1100"/>
              <a:buFont typeface="Arial"/>
              <a:buNone/>
            </a:pPr>
            <a:r>
              <a:rPr lang="es" b="1" dirty="0">
                <a:solidFill>
                  <a:srgbClr val="134F5C"/>
                </a:solidFill>
                <a:latin typeface="Poppins"/>
                <a:ea typeface="Poppins"/>
                <a:cs typeface="Poppins"/>
                <a:sym typeface="Poppins"/>
              </a:rPr>
              <a:t>¡Incorrecto!</a:t>
            </a:r>
            <a:r>
              <a:rPr lang="es" dirty="0">
                <a:solidFill>
                  <a:srgbClr val="134F5C"/>
                </a:solidFill>
                <a:latin typeface="Poppins"/>
                <a:ea typeface="Poppins"/>
                <a:cs typeface="Poppins"/>
                <a:sym typeface="Poppins"/>
              </a:rPr>
              <a:t> Todas las adolescentes tienen derecho a ser atendidas y recibir consejería sobre métodos anticonceptivos.</a:t>
            </a:r>
            <a:endParaRPr dirty="0">
              <a:solidFill>
                <a:srgbClr val="134F5C"/>
              </a:solidFill>
              <a:latin typeface="Poppins"/>
              <a:ea typeface="Poppins"/>
              <a:cs typeface="Poppins"/>
              <a:sym typeface="Poppins"/>
            </a:endParaRPr>
          </a:p>
          <a:p>
            <a:pPr marL="269999" marR="237130" lvl="0" indent="0" algn="ctr" rtl="0">
              <a:spcBef>
                <a:spcPts val="0"/>
              </a:spcBef>
              <a:spcAft>
                <a:spcPts val="0"/>
              </a:spcAft>
              <a:buClr>
                <a:schemeClr val="dk1"/>
              </a:buClr>
              <a:buSzPts val="1100"/>
              <a:buFont typeface="Arial"/>
              <a:buNone/>
            </a:pPr>
            <a:endParaRPr dirty="0">
              <a:solidFill>
                <a:srgbClr val="134F5C"/>
              </a:solidFill>
              <a:latin typeface="Poppins"/>
              <a:ea typeface="Poppins"/>
              <a:cs typeface="Poppins"/>
              <a:sym typeface="Poppins"/>
            </a:endParaRPr>
          </a:p>
          <a:p>
            <a:pPr marL="269999" marR="237130" lvl="0" indent="0" algn="ctr" rtl="0">
              <a:spcBef>
                <a:spcPts val="0"/>
              </a:spcBef>
              <a:spcAft>
                <a:spcPts val="0"/>
              </a:spcAft>
              <a:buClr>
                <a:schemeClr val="dk1"/>
              </a:buClr>
              <a:buSzPts val="1100"/>
              <a:buFont typeface="Arial"/>
              <a:buNone/>
            </a:pPr>
            <a:r>
              <a:rPr lang="es" b="1" dirty="0">
                <a:solidFill>
                  <a:srgbClr val="134F5C"/>
                </a:solidFill>
                <a:latin typeface="Poppins"/>
                <a:ea typeface="Poppins"/>
                <a:cs typeface="Poppins"/>
                <a:sym typeface="Poppins"/>
              </a:rPr>
              <a:t>Por ello, la respuesta correcta es la opción b</a:t>
            </a:r>
            <a:r>
              <a:rPr lang="es" b="1" dirty="0" smtClean="0">
                <a:solidFill>
                  <a:srgbClr val="134F5C"/>
                </a:solidFill>
                <a:latin typeface="Poppins"/>
                <a:ea typeface="Poppins"/>
                <a:cs typeface="Poppins"/>
                <a:sym typeface="Poppins"/>
              </a:rPr>
              <a:t>.</a:t>
            </a:r>
            <a:endParaRPr b="1" dirty="0">
              <a:solidFill>
                <a:srgbClr val="134F5C"/>
              </a:solidFill>
              <a:latin typeface="Poppins"/>
              <a:ea typeface="Poppins"/>
              <a:cs typeface="Poppins"/>
              <a:sym typeface="Poppins"/>
            </a:endParaRPr>
          </a:p>
          <a:p>
            <a:pPr marL="269999" marR="237130" lvl="0" indent="0" algn="ctr" rtl="0">
              <a:spcBef>
                <a:spcPts val="0"/>
              </a:spcBef>
              <a:spcAft>
                <a:spcPts val="0"/>
              </a:spcAft>
              <a:buNone/>
            </a:pPr>
            <a:endParaRPr b="1" dirty="0">
              <a:solidFill>
                <a:srgbClr val="134F5C"/>
              </a:solidFill>
              <a:latin typeface="Poppins"/>
              <a:ea typeface="Poppins"/>
              <a:cs typeface="Poppins"/>
              <a:sym typeface="Poppins"/>
            </a:endParaRPr>
          </a:p>
        </p:txBody>
      </p:sp>
      <p:sp>
        <p:nvSpPr>
          <p:cNvPr id="1916" name="Google Shape;1916;p82">
            <a:hlinkClick r:id="rId7" action="ppaction://hlinksldjump"/>
          </p:cNvPr>
          <p:cNvSpPr/>
          <p:nvPr/>
        </p:nvSpPr>
        <p:spPr>
          <a:xfrm>
            <a:off x="4256828" y="2536550"/>
            <a:ext cx="1164600" cy="473400"/>
          </a:xfrm>
          <a:prstGeom prst="roundRect">
            <a:avLst>
              <a:gd name="adj" fmla="val 16667"/>
            </a:avLst>
          </a:prstGeom>
          <a:solidFill>
            <a:srgbClr val="88B53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lt1"/>
                </a:solidFill>
              </a:rPr>
              <a:t>Continuar</a:t>
            </a:r>
            <a:endParaRPr>
              <a:solidFill>
                <a:schemeClr val="lt1"/>
              </a:solidFill>
            </a:endParaRPr>
          </a:p>
        </p:txBody>
      </p:sp>
      <p:sp>
        <p:nvSpPr>
          <p:cNvPr id="1917" name="Google Shape;1917;p82"/>
          <p:cNvSpPr/>
          <p:nvPr/>
        </p:nvSpPr>
        <p:spPr>
          <a:xfrm rot="10800000">
            <a:off x="4817001" y="3125630"/>
            <a:ext cx="319800" cy="2334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1"/>
        <p:cNvGrpSpPr/>
        <p:nvPr/>
      </p:nvGrpSpPr>
      <p:grpSpPr>
        <a:xfrm>
          <a:off x="0" y="0"/>
          <a:ext cx="0" cy="0"/>
          <a:chOff x="0" y="0"/>
          <a:chExt cx="0" cy="0"/>
        </a:xfrm>
      </p:grpSpPr>
      <p:pic>
        <p:nvPicPr>
          <p:cNvPr id="1922" name="Google Shape;1922;p83"/>
          <p:cNvPicPr preferRelativeResize="0"/>
          <p:nvPr/>
        </p:nvPicPr>
        <p:blipFill rotWithShape="1">
          <a:blip r:embed="rId4">
            <a:alphaModFix/>
          </a:blip>
          <a:srcRect/>
          <a:stretch/>
        </p:blipFill>
        <p:spPr>
          <a:xfrm>
            <a:off x="172735" y="106763"/>
            <a:ext cx="8798549" cy="4949176"/>
          </a:xfrm>
          <a:prstGeom prst="rect">
            <a:avLst/>
          </a:prstGeom>
          <a:noFill/>
          <a:ln>
            <a:noFill/>
          </a:ln>
        </p:spPr>
      </p:pic>
      <p:sp>
        <p:nvSpPr>
          <p:cNvPr id="1923" name="Google Shape;1923;p83"/>
          <p:cNvSpPr txBox="1">
            <a:spLocks noGrp="1"/>
          </p:cNvSpPr>
          <p:nvPr>
            <p:ph type="title"/>
          </p:nvPr>
        </p:nvSpPr>
        <p:spPr>
          <a:xfrm>
            <a:off x="2060200" y="1042325"/>
            <a:ext cx="6250800" cy="1039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990"/>
              <a:buNone/>
            </a:pPr>
            <a:r>
              <a:rPr lang="es" sz="1420" b="1">
                <a:solidFill>
                  <a:srgbClr val="134F5C"/>
                </a:solidFill>
                <a:latin typeface="Poppins"/>
                <a:ea typeface="Poppins"/>
                <a:cs typeface="Poppins"/>
                <a:sym typeface="Poppins"/>
              </a:rPr>
              <a:t>Kristel tiene 14 años. Hace 24 horas tuvo relaciones sexuales sin protección por lo que acude al área de emergencias para solicitar el anticonceptivo de emergencias.  ¿Qué puede hacer usted como personal de salud?</a:t>
            </a:r>
            <a:endParaRPr sz="1620" b="1">
              <a:solidFill>
                <a:srgbClr val="134F5C"/>
              </a:solidFill>
              <a:latin typeface="Quicksand"/>
              <a:ea typeface="Quicksand"/>
              <a:cs typeface="Quicksand"/>
              <a:sym typeface="Quicksand"/>
            </a:endParaRPr>
          </a:p>
        </p:txBody>
      </p:sp>
      <p:sp>
        <p:nvSpPr>
          <p:cNvPr id="1924" name="Google Shape;1924;p83"/>
          <p:cNvSpPr/>
          <p:nvPr/>
        </p:nvSpPr>
        <p:spPr>
          <a:xfrm>
            <a:off x="1170619" y="1216625"/>
            <a:ext cx="749700" cy="702600"/>
          </a:xfrm>
          <a:prstGeom prst="ellipse">
            <a:avLst/>
          </a:prstGeom>
          <a:solidFill>
            <a:srgbClr val="6DBCB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600" b="1">
                <a:solidFill>
                  <a:schemeClr val="lt1"/>
                </a:solidFill>
                <a:latin typeface="Poppins"/>
                <a:ea typeface="Poppins"/>
                <a:cs typeface="Poppins"/>
                <a:sym typeface="Poppins"/>
              </a:rPr>
              <a:t>4</a:t>
            </a:r>
            <a:endParaRPr sz="2600" b="1">
              <a:solidFill>
                <a:schemeClr val="lt1"/>
              </a:solidFill>
              <a:latin typeface="Poppins"/>
              <a:ea typeface="Poppins"/>
              <a:cs typeface="Poppins"/>
              <a:sym typeface="Poppins"/>
            </a:endParaRPr>
          </a:p>
        </p:txBody>
      </p:sp>
      <p:sp>
        <p:nvSpPr>
          <p:cNvPr id="1933" name="Google Shape;1933;p83">
            <a:hlinkClick r:id="rId5" action="ppaction://hlinksldjump"/>
          </p:cNvPr>
          <p:cNvSpPr/>
          <p:nvPr/>
        </p:nvSpPr>
        <p:spPr>
          <a:xfrm>
            <a:off x="8106145" y="618763"/>
            <a:ext cx="319800" cy="319800"/>
          </a:xfrm>
          <a:prstGeom prst="mathMultiply">
            <a:avLst>
              <a:gd name="adj1" fmla="val 23520"/>
            </a:avLst>
          </a:prstGeom>
          <a:solidFill>
            <a:srgbClr val="DE3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83"/>
          <p:cNvSpPr/>
          <p:nvPr/>
        </p:nvSpPr>
        <p:spPr>
          <a:xfrm>
            <a:off x="2060200" y="2169900"/>
            <a:ext cx="6105900" cy="651300"/>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marL="0" marR="0" lvl="0" indent="0" algn="just" rtl="0">
              <a:lnSpc>
                <a:spcPct val="100000"/>
              </a:lnSpc>
              <a:spcBef>
                <a:spcPts val="0"/>
              </a:spcBef>
              <a:spcAft>
                <a:spcPts val="0"/>
              </a:spcAft>
              <a:buNone/>
            </a:pPr>
            <a:r>
              <a:rPr lang="es">
                <a:solidFill>
                  <a:srgbClr val="91C73E"/>
                </a:solidFill>
                <a:latin typeface="Poppins"/>
                <a:ea typeface="Poppins"/>
                <a:cs typeface="Poppins"/>
                <a:sym typeface="Poppins"/>
              </a:rPr>
              <a:t>a.</a:t>
            </a:r>
            <a:r>
              <a:rPr lang="es">
                <a:solidFill>
                  <a:schemeClr val="lt1"/>
                </a:solidFill>
                <a:latin typeface="Poppins"/>
                <a:ea typeface="Poppins"/>
                <a:cs typeface="Poppins"/>
                <a:sym typeface="Poppins"/>
              </a:rPr>
              <a:t> Le indico que no sé si en esa área de salud se facilita el anticonceptivo de emergencia y le recomiendo ir a otro lugar. </a:t>
            </a:r>
            <a:endParaRPr>
              <a:solidFill>
                <a:schemeClr val="lt1"/>
              </a:solidFill>
              <a:latin typeface="Poppins"/>
              <a:ea typeface="Poppins"/>
              <a:cs typeface="Poppins"/>
              <a:sym typeface="Poppins"/>
            </a:endParaRPr>
          </a:p>
        </p:txBody>
      </p:sp>
      <p:sp>
        <p:nvSpPr>
          <p:cNvPr id="1947" name="Google Shape;1947;p83"/>
          <p:cNvSpPr/>
          <p:nvPr/>
        </p:nvSpPr>
        <p:spPr>
          <a:xfrm rot="10800000">
            <a:off x="4926575" y="2991194"/>
            <a:ext cx="319800" cy="2334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887;p81">
            <a:hlinkClick r:id="rId6" action="ppaction://hlinksldjump"/>
          </p:cNvPr>
          <p:cNvSpPr/>
          <p:nvPr/>
        </p:nvSpPr>
        <p:spPr>
          <a:xfrm>
            <a:off x="2033525" y="3753495"/>
            <a:ext cx="6105900" cy="1039800"/>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marL="0" marR="0" lvl="0" indent="0" algn="just" rtl="0">
              <a:lnSpc>
                <a:spcPct val="100000"/>
              </a:lnSpc>
              <a:spcBef>
                <a:spcPts val="0"/>
              </a:spcBef>
              <a:spcAft>
                <a:spcPts val="0"/>
              </a:spcAft>
              <a:buNone/>
            </a:pPr>
            <a:r>
              <a:rPr lang="es" dirty="0">
                <a:solidFill>
                  <a:srgbClr val="91C73E"/>
                </a:solidFill>
                <a:latin typeface="Poppins"/>
                <a:ea typeface="Poppins"/>
                <a:cs typeface="Poppins"/>
                <a:sym typeface="Poppins"/>
              </a:rPr>
              <a:t>c. </a:t>
            </a:r>
            <a:r>
              <a:rPr lang="es" sz="1200" dirty="0">
                <a:solidFill>
                  <a:schemeClr val="lt1"/>
                </a:solidFill>
                <a:latin typeface="Poppins"/>
                <a:ea typeface="Poppins"/>
                <a:cs typeface="Poppins"/>
                <a:sym typeface="Poppins"/>
              </a:rPr>
              <a:t>Reconozco que cualquier mujer en edad fértil tiene acceso a la anticoncepción de emergencia durante las primeras 72 horas, por lo que la guía para que reciba asesoría sobre los diferentes métodos anticonceptivos.</a:t>
            </a:r>
            <a:endParaRPr dirty="0">
              <a:solidFill>
                <a:schemeClr val="lt1"/>
              </a:solidFill>
              <a:latin typeface="Poppins"/>
              <a:ea typeface="Poppins"/>
              <a:cs typeface="Poppins"/>
              <a:sym typeface="Poppins"/>
            </a:endParaRPr>
          </a:p>
        </p:txBody>
      </p:sp>
      <p:sp>
        <p:nvSpPr>
          <p:cNvPr id="15" name="Google Shape;1886;p81">
            <a:hlinkClick r:id="rId7" action="ppaction://hlinksldjump"/>
          </p:cNvPr>
          <p:cNvSpPr/>
          <p:nvPr/>
        </p:nvSpPr>
        <p:spPr>
          <a:xfrm>
            <a:off x="2033525" y="2908974"/>
            <a:ext cx="6105900" cy="758900"/>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marL="0" marR="0" lvl="0" indent="0" algn="just" rtl="0">
              <a:lnSpc>
                <a:spcPct val="100000"/>
              </a:lnSpc>
              <a:spcBef>
                <a:spcPts val="0"/>
              </a:spcBef>
              <a:spcAft>
                <a:spcPts val="0"/>
              </a:spcAft>
              <a:buNone/>
            </a:pPr>
            <a:r>
              <a:rPr lang="es" sz="1500" dirty="0">
                <a:solidFill>
                  <a:srgbClr val="91C73E"/>
                </a:solidFill>
                <a:latin typeface="Poppins"/>
                <a:ea typeface="Poppins"/>
                <a:cs typeface="Poppins"/>
                <a:sym typeface="Poppins"/>
              </a:rPr>
              <a:t>b.</a:t>
            </a:r>
            <a:r>
              <a:rPr lang="es" dirty="0">
                <a:solidFill>
                  <a:srgbClr val="91C73E"/>
                </a:solidFill>
                <a:latin typeface="Poppins"/>
                <a:ea typeface="Poppins"/>
                <a:cs typeface="Poppins"/>
                <a:sym typeface="Poppins"/>
              </a:rPr>
              <a:t> </a:t>
            </a:r>
            <a:r>
              <a:rPr lang="es" sz="1100" dirty="0">
                <a:solidFill>
                  <a:schemeClr val="lt1"/>
                </a:solidFill>
                <a:latin typeface="Poppins"/>
                <a:ea typeface="Poppins"/>
                <a:cs typeface="Poppins"/>
                <a:sym typeface="Poppins"/>
              </a:rPr>
              <a:t>Atiendo a la adolescente y le prescribo la anticoncepción de emergencia si está dentro de las primeras 120 horas posteriores a la relación sexual sin protección y le brindo consejería para que adopte un método anticonceptivo regular.  Y procedo a referirla a una consulta a un primer nivel de atención. </a:t>
            </a:r>
            <a:endParaRPr dirty="0">
              <a:solidFill>
                <a:schemeClr val="lt1"/>
              </a:solidFill>
              <a:latin typeface="Poppins"/>
              <a:ea typeface="Poppins"/>
              <a:cs typeface="Poppins"/>
              <a:sym typeface="Poppins"/>
            </a:endParaRPr>
          </a:p>
        </p:txBody>
      </p:sp>
      <p:pic>
        <p:nvPicPr>
          <p:cNvPr id="1937" name="Google Shape;1937;p83"/>
          <p:cNvPicPr preferRelativeResize="0"/>
          <p:nvPr/>
        </p:nvPicPr>
        <p:blipFill rotWithShape="1">
          <a:blip r:embed="rId8">
            <a:alphaModFix amt="65000"/>
          </a:blip>
          <a:srcRect/>
          <a:stretch/>
        </p:blipFill>
        <p:spPr>
          <a:xfrm>
            <a:off x="9" y="-2310"/>
            <a:ext cx="9144000" cy="5143500"/>
          </a:xfrm>
          <a:prstGeom prst="rect">
            <a:avLst/>
          </a:prstGeom>
          <a:noFill/>
          <a:ln>
            <a:noFill/>
          </a:ln>
        </p:spPr>
      </p:pic>
      <p:sp>
        <p:nvSpPr>
          <p:cNvPr id="1944" name="Google Shape;1944;p83"/>
          <p:cNvSpPr/>
          <p:nvPr/>
        </p:nvSpPr>
        <p:spPr>
          <a:xfrm>
            <a:off x="2008682" y="989327"/>
            <a:ext cx="6122100" cy="20688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83"/>
          <p:cNvSpPr txBox="1"/>
          <p:nvPr/>
        </p:nvSpPr>
        <p:spPr>
          <a:xfrm>
            <a:off x="1971837" y="1092143"/>
            <a:ext cx="5729400" cy="1477297"/>
          </a:xfrm>
          <a:prstGeom prst="rect">
            <a:avLst/>
          </a:prstGeom>
          <a:noFill/>
          <a:ln>
            <a:noFill/>
          </a:ln>
        </p:spPr>
        <p:txBody>
          <a:bodyPr spcFirstLastPara="1" wrap="square" lIns="91425" tIns="91425" rIns="91425" bIns="91425" anchor="t" anchorCtr="0">
            <a:spAutoFit/>
          </a:bodyPr>
          <a:lstStyle/>
          <a:p>
            <a:pPr marL="269999" marR="237130" lvl="0" indent="0" algn="ctr" rtl="0">
              <a:spcBef>
                <a:spcPts val="0"/>
              </a:spcBef>
              <a:spcAft>
                <a:spcPts val="0"/>
              </a:spcAft>
              <a:buNone/>
            </a:pPr>
            <a:r>
              <a:rPr lang="es" b="1" dirty="0">
                <a:solidFill>
                  <a:srgbClr val="134F5C"/>
                </a:solidFill>
                <a:latin typeface="Poppins"/>
                <a:ea typeface="Poppins"/>
                <a:cs typeface="Poppins"/>
                <a:sym typeface="Poppins"/>
              </a:rPr>
              <a:t>¡Correcto!</a:t>
            </a:r>
            <a:r>
              <a:rPr lang="es" dirty="0">
                <a:solidFill>
                  <a:srgbClr val="134F5C"/>
                </a:solidFill>
                <a:latin typeface="Poppins"/>
                <a:ea typeface="Poppins"/>
                <a:cs typeface="Poppins"/>
                <a:sym typeface="Poppins"/>
              </a:rPr>
              <a:t> Al ser una cita para la anticoncepción de emergencia, ésta debe prescribirse dentro de las primeras 120 horas de la relación sexual sin protección.</a:t>
            </a:r>
            <a:endParaRPr dirty="0">
              <a:solidFill>
                <a:srgbClr val="134F5C"/>
              </a:solidFill>
              <a:latin typeface="Poppins"/>
              <a:ea typeface="Poppins"/>
              <a:cs typeface="Poppins"/>
              <a:sym typeface="Poppins"/>
            </a:endParaRPr>
          </a:p>
          <a:p>
            <a:pPr marL="269999" marR="237130" lvl="0" indent="0" algn="ctr" rtl="0">
              <a:spcBef>
                <a:spcPts val="0"/>
              </a:spcBef>
              <a:spcAft>
                <a:spcPts val="0"/>
              </a:spcAft>
              <a:buNone/>
            </a:pPr>
            <a:endParaRPr dirty="0">
              <a:solidFill>
                <a:srgbClr val="134F5C"/>
              </a:solidFill>
              <a:latin typeface="Poppins"/>
              <a:ea typeface="Poppins"/>
              <a:cs typeface="Poppins"/>
              <a:sym typeface="Poppins"/>
            </a:endParaRPr>
          </a:p>
          <a:p>
            <a:pPr marL="269999" marR="237130" lvl="0" indent="0" algn="ctr" rtl="0">
              <a:spcBef>
                <a:spcPts val="0"/>
              </a:spcBef>
              <a:spcAft>
                <a:spcPts val="0"/>
              </a:spcAft>
              <a:buNone/>
            </a:pPr>
            <a:r>
              <a:rPr lang="es" b="1" dirty="0">
                <a:solidFill>
                  <a:srgbClr val="134F5C"/>
                </a:solidFill>
                <a:latin typeface="Poppins"/>
                <a:ea typeface="Poppins"/>
                <a:cs typeface="Poppins"/>
                <a:sym typeface="Poppins"/>
              </a:rPr>
              <a:t>Por ello, la respuesta correcta es la opción b.</a:t>
            </a:r>
            <a:endParaRPr b="1" dirty="0">
              <a:solidFill>
                <a:srgbClr val="134F5C"/>
              </a:solidFill>
              <a:latin typeface="Poppins"/>
              <a:ea typeface="Poppins"/>
              <a:cs typeface="Poppins"/>
              <a:sym typeface="Poppins"/>
            </a:endParaRPr>
          </a:p>
          <a:p>
            <a:pPr marL="269999" marR="237130" lvl="0" indent="0" algn="ctr" rtl="0">
              <a:spcBef>
                <a:spcPts val="0"/>
              </a:spcBef>
              <a:spcAft>
                <a:spcPts val="0"/>
              </a:spcAft>
              <a:buNone/>
            </a:pPr>
            <a:endParaRPr b="1" dirty="0">
              <a:solidFill>
                <a:srgbClr val="134F5C"/>
              </a:solidFill>
              <a:latin typeface="Poppins"/>
              <a:ea typeface="Poppins"/>
              <a:cs typeface="Poppins"/>
              <a:sym typeface="Poppins"/>
            </a:endParaRPr>
          </a:p>
        </p:txBody>
      </p:sp>
      <p:sp>
        <p:nvSpPr>
          <p:cNvPr id="1946" name="Google Shape;1946;p83">
            <a:hlinkClick r:id="rId9" action="ppaction://hlinksldjump"/>
          </p:cNvPr>
          <p:cNvSpPr/>
          <p:nvPr/>
        </p:nvSpPr>
        <p:spPr>
          <a:xfrm>
            <a:off x="4572009" y="2458620"/>
            <a:ext cx="1164600" cy="473400"/>
          </a:xfrm>
          <a:prstGeom prst="roundRect">
            <a:avLst>
              <a:gd name="adj" fmla="val 16667"/>
            </a:avLst>
          </a:prstGeom>
          <a:solidFill>
            <a:srgbClr val="88B53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chemeClr val="lt1"/>
                </a:solidFill>
              </a:rPr>
              <a:t>Continuar</a:t>
            </a:r>
            <a:endParaRPr dirty="0">
              <a:solidFill>
                <a:schemeClr val="lt1"/>
              </a:solidFill>
            </a:endParaRPr>
          </a:p>
        </p:txBody>
      </p:sp>
      <p:sp>
        <p:nvSpPr>
          <p:cNvPr id="16" name="Google Shape;1917;p82"/>
          <p:cNvSpPr/>
          <p:nvPr/>
        </p:nvSpPr>
        <p:spPr>
          <a:xfrm rot="10800000">
            <a:off x="5097855" y="3012900"/>
            <a:ext cx="319800" cy="2334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9"/>
        <p:cNvGrpSpPr/>
        <p:nvPr/>
      </p:nvGrpSpPr>
      <p:grpSpPr>
        <a:xfrm>
          <a:off x="0" y="0"/>
          <a:ext cx="0" cy="0"/>
          <a:chOff x="0" y="0"/>
          <a:chExt cx="0" cy="0"/>
        </a:xfrm>
      </p:grpSpPr>
      <p:sp>
        <p:nvSpPr>
          <p:cNvPr id="210" name="Google Shape;210;p19"/>
          <p:cNvSpPr/>
          <p:nvPr/>
        </p:nvSpPr>
        <p:spPr>
          <a:xfrm>
            <a:off x="675175" y="1282575"/>
            <a:ext cx="7787700" cy="3566100"/>
          </a:xfrm>
          <a:prstGeom prst="rect">
            <a:avLst/>
          </a:prstGeom>
          <a:solidFill>
            <a:srgbClr val="FFFFFF"/>
          </a:solidFill>
          <a:ln w="19050" cap="flat" cmpd="sng">
            <a:solidFill>
              <a:srgbClr val="AAE5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11" name="Google Shape;211;p19"/>
          <p:cNvSpPr txBox="1"/>
          <p:nvPr/>
        </p:nvSpPr>
        <p:spPr>
          <a:xfrm>
            <a:off x="548075" y="264875"/>
            <a:ext cx="52662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100" b="1">
                <a:solidFill>
                  <a:schemeClr val="lt1"/>
                </a:solidFill>
                <a:latin typeface="Poppins"/>
                <a:ea typeface="Poppins"/>
                <a:cs typeface="Poppins"/>
                <a:sym typeface="Poppins"/>
              </a:rPr>
              <a:t>Adolescentes mujeres en Costa Rica</a:t>
            </a:r>
            <a:endParaRPr sz="2100" b="1">
              <a:solidFill>
                <a:schemeClr val="lt1"/>
              </a:solidFill>
              <a:latin typeface="Poppins"/>
              <a:ea typeface="Poppins"/>
              <a:cs typeface="Poppins"/>
              <a:sym typeface="Poppins"/>
            </a:endParaRPr>
          </a:p>
        </p:txBody>
      </p:sp>
      <p:sp>
        <p:nvSpPr>
          <p:cNvPr id="212" name="Google Shape;212;p19"/>
          <p:cNvSpPr/>
          <p:nvPr/>
        </p:nvSpPr>
        <p:spPr>
          <a:xfrm>
            <a:off x="604375" y="772775"/>
            <a:ext cx="3756300" cy="400200"/>
          </a:xfrm>
          <a:prstGeom prst="roundRect">
            <a:avLst>
              <a:gd name="adj" fmla="val 50000"/>
            </a:avLst>
          </a:prstGeom>
          <a:solidFill>
            <a:srgbClr val="91C73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lt1"/>
                </a:solidFill>
                <a:latin typeface="Poppins"/>
                <a:ea typeface="Poppins"/>
                <a:cs typeface="Poppins"/>
                <a:sym typeface="Poppins"/>
              </a:rPr>
              <a:t>Violencia en los servicios de salud</a:t>
            </a:r>
            <a:endParaRPr>
              <a:solidFill>
                <a:schemeClr val="lt1"/>
              </a:solidFill>
              <a:latin typeface="Poppins"/>
              <a:ea typeface="Poppins"/>
              <a:cs typeface="Poppins"/>
              <a:sym typeface="Poppins"/>
            </a:endParaRPr>
          </a:p>
        </p:txBody>
      </p:sp>
      <p:sp>
        <p:nvSpPr>
          <p:cNvPr id="213" name="Google Shape;213;p19"/>
          <p:cNvSpPr/>
          <p:nvPr/>
        </p:nvSpPr>
        <p:spPr>
          <a:xfrm>
            <a:off x="4035362" y="4939379"/>
            <a:ext cx="4513500" cy="244200"/>
          </a:xfrm>
          <a:prstGeom prst="roundRect">
            <a:avLst>
              <a:gd name="adj" fmla="val 0"/>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s" sz="900">
                <a:solidFill>
                  <a:srgbClr val="FFFFFF"/>
                </a:solidFill>
                <a:latin typeface="Poppins"/>
                <a:ea typeface="Poppins"/>
                <a:cs typeface="Poppins"/>
                <a:sym typeface="Poppins"/>
              </a:rPr>
              <a:t>Fuente: Encuesta de mujer niñez y adolescencia (EMNA), Costa Rica 2018.</a:t>
            </a:r>
            <a:endParaRPr sz="900">
              <a:solidFill>
                <a:srgbClr val="FFFFFF"/>
              </a:solidFill>
              <a:latin typeface="Poppins"/>
              <a:ea typeface="Poppins"/>
              <a:cs typeface="Poppins"/>
              <a:sym typeface="Poppins"/>
            </a:endParaRPr>
          </a:p>
        </p:txBody>
      </p:sp>
      <p:sp>
        <p:nvSpPr>
          <p:cNvPr id="214" name="Google Shape;214;p19"/>
          <p:cNvSpPr txBox="1"/>
          <p:nvPr/>
        </p:nvSpPr>
        <p:spPr>
          <a:xfrm>
            <a:off x="973350" y="1340950"/>
            <a:ext cx="6460500" cy="3849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s" sz="1300" b="1">
                <a:solidFill>
                  <a:srgbClr val="0B8F92"/>
                </a:solidFill>
                <a:latin typeface="Poppins"/>
                <a:ea typeface="Poppins"/>
                <a:cs typeface="Poppins"/>
                <a:sym typeface="Poppins"/>
              </a:rPr>
              <a:t>Tipos de violencia que reportaron las adolescentes:</a:t>
            </a:r>
            <a:endParaRPr sz="1300" b="1">
              <a:solidFill>
                <a:srgbClr val="0B8F92"/>
              </a:solidFill>
              <a:latin typeface="Poppins"/>
              <a:ea typeface="Poppins"/>
              <a:cs typeface="Poppins"/>
              <a:sym typeface="Poppins"/>
            </a:endParaRPr>
          </a:p>
        </p:txBody>
      </p:sp>
      <p:sp>
        <p:nvSpPr>
          <p:cNvPr id="223" name="Google Shape;223;p19"/>
          <p:cNvSpPr/>
          <p:nvPr/>
        </p:nvSpPr>
        <p:spPr>
          <a:xfrm rot="-8100000">
            <a:off x="765321" y="1443242"/>
            <a:ext cx="180312" cy="180312"/>
          </a:xfrm>
          <a:prstGeom prst="rtTriangle">
            <a:avLst/>
          </a:prstGeom>
          <a:solidFill>
            <a:srgbClr val="91C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04E23"/>
              </a:solidFill>
            </a:endParaRPr>
          </a:p>
        </p:txBody>
      </p:sp>
      <p:sp>
        <p:nvSpPr>
          <p:cNvPr id="224" name="Google Shape;224;p19"/>
          <p:cNvSpPr/>
          <p:nvPr/>
        </p:nvSpPr>
        <p:spPr>
          <a:xfrm>
            <a:off x="1126465" y="1818631"/>
            <a:ext cx="1588632" cy="1376133"/>
          </a:xfrm>
          <a:custGeom>
            <a:avLst/>
            <a:gdLst/>
            <a:ahLst/>
            <a:cxnLst/>
            <a:rect l="l" t="t" r="r" b="b"/>
            <a:pathLst>
              <a:path w="47221" h="47233" extrusionOk="0">
                <a:moveTo>
                  <a:pt x="0" y="1"/>
                </a:moveTo>
                <a:lnTo>
                  <a:pt x="0" y="47233"/>
                </a:lnTo>
                <a:lnTo>
                  <a:pt x="47220" y="47233"/>
                </a:lnTo>
                <a:lnTo>
                  <a:pt x="47220"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a:ea typeface="Poppins"/>
              <a:cs typeface="Poppins"/>
              <a:sym typeface="Poppins"/>
            </a:endParaRPr>
          </a:p>
        </p:txBody>
      </p:sp>
      <p:sp>
        <p:nvSpPr>
          <p:cNvPr id="225" name="Google Shape;225;p19"/>
          <p:cNvSpPr/>
          <p:nvPr/>
        </p:nvSpPr>
        <p:spPr>
          <a:xfrm rot="10800000">
            <a:off x="1524621" y="1818623"/>
            <a:ext cx="792326" cy="396178"/>
          </a:xfrm>
          <a:custGeom>
            <a:avLst/>
            <a:gdLst/>
            <a:ahLst/>
            <a:cxnLst/>
            <a:rect l="l" t="t" r="r" b="b"/>
            <a:pathLst>
              <a:path w="27195" h="13598" extrusionOk="0">
                <a:moveTo>
                  <a:pt x="13597" y="0"/>
                </a:moveTo>
                <a:cubicBezTo>
                  <a:pt x="6084" y="0"/>
                  <a:pt x="0" y="6084"/>
                  <a:pt x="0" y="13597"/>
                </a:cubicBezTo>
                <a:lnTo>
                  <a:pt x="27194" y="13597"/>
                </a:lnTo>
                <a:cubicBezTo>
                  <a:pt x="27194" y="6084"/>
                  <a:pt x="21110" y="0"/>
                  <a:pt x="13597" y="0"/>
                </a:cubicBezTo>
                <a:close/>
              </a:path>
            </a:pathLst>
          </a:custGeom>
          <a:solidFill>
            <a:srgbClr val="F04E23"/>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sz="2200">
              <a:solidFill>
                <a:srgbClr val="FFFFFF"/>
              </a:solidFill>
              <a:latin typeface="Poppins Medium"/>
              <a:ea typeface="Poppins Medium"/>
              <a:cs typeface="Poppins Medium"/>
              <a:sym typeface="Poppins Medium"/>
            </a:endParaRPr>
          </a:p>
        </p:txBody>
      </p:sp>
      <p:sp>
        <p:nvSpPr>
          <p:cNvPr id="226" name="Google Shape;226;p19"/>
          <p:cNvSpPr txBox="1"/>
          <p:nvPr/>
        </p:nvSpPr>
        <p:spPr>
          <a:xfrm>
            <a:off x="1130175" y="2333675"/>
            <a:ext cx="1584900" cy="78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b="1">
                <a:solidFill>
                  <a:srgbClr val="434343"/>
                </a:solidFill>
                <a:latin typeface="Poppins"/>
                <a:ea typeface="Poppins"/>
                <a:cs typeface="Poppins"/>
                <a:sym typeface="Poppins"/>
              </a:rPr>
              <a:t>No se le consultó </a:t>
            </a:r>
            <a:r>
              <a:rPr lang="es" sz="1200">
                <a:solidFill>
                  <a:srgbClr val="434343"/>
                </a:solidFill>
                <a:latin typeface="Poppins"/>
                <a:ea typeface="Poppins"/>
                <a:cs typeface="Poppins"/>
                <a:sym typeface="Poppins"/>
              </a:rPr>
              <a:t>sobre aplicarle medicamentos o procedimientos.</a:t>
            </a:r>
            <a:endParaRPr sz="1200">
              <a:solidFill>
                <a:srgbClr val="434343"/>
              </a:solidFill>
              <a:latin typeface="Poppins"/>
              <a:ea typeface="Poppins"/>
              <a:cs typeface="Poppins"/>
              <a:sym typeface="Poppins"/>
            </a:endParaRPr>
          </a:p>
        </p:txBody>
      </p:sp>
      <p:sp>
        <p:nvSpPr>
          <p:cNvPr id="227" name="Google Shape;227;p19"/>
          <p:cNvSpPr/>
          <p:nvPr/>
        </p:nvSpPr>
        <p:spPr>
          <a:xfrm>
            <a:off x="2893948" y="1818631"/>
            <a:ext cx="1588632" cy="1376133"/>
          </a:xfrm>
          <a:custGeom>
            <a:avLst/>
            <a:gdLst/>
            <a:ahLst/>
            <a:cxnLst/>
            <a:rect l="l" t="t" r="r" b="b"/>
            <a:pathLst>
              <a:path w="47221" h="47233" extrusionOk="0">
                <a:moveTo>
                  <a:pt x="0" y="1"/>
                </a:moveTo>
                <a:lnTo>
                  <a:pt x="0" y="47233"/>
                </a:lnTo>
                <a:lnTo>
                  <a:pt x="47220" y="47233"/>
                </a:lnTo>
                <a:lnTo>
                  <a:pt x="47220"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a:ea typeface="Poppins"/>
              <a:cs typeface="Poppins"/>
              <a:sym typeface="Poppins"/>
            </a:endParaRPr>
          </a:p>
        </p:txBody>
      </p:sp>
      <p:sp>
        <p:nvSpPr>
          <p:cNvPr id="228" name="Google Shape;228;p19"/>
          <p:cNvSpPr txBox="1"/>
          <p:nvPr/>
        </p:nvSpPr>
        <p:spPr>
          <a:xfrm>
            <a:off x="2894019" y="2464161"/>
            <a:ext cx="1584900" cy="40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rgbClr val="434343"/>
                </a:solidFill>
                <a:latin typeface="Poppins"/>
                <a:ea typeface="Poppins"/>
                <a:cs typeface="Poppins"/>
                <a:sym typeface="Poppins"/>
              </a:rPr>
              <a:t>No le dieron </a:t>
            </a:r>
            <a:r>
              <a:rPr lang="es" sz="1200" b="1">
                <a:solidFill>
                  <a:srgbClr val="434343"/>
                </a:solidFill>
                <a:latin typeface="Poppins"/>
                <a:ea typeface="Poppins"/>
                <a:cs typeface="Poppins"/>
                <a:sym typeface="Poppins"/>
              </a:rPr>
              <a:t>explicaciones </a:t>
            </a:r>
            <a:r>
              <a:rPr lang="es" sz="1200">
                <a:solidFill>
                  <a:srgbClr val="434343"/>
                </a:solidFill>
                <a:latin typeface="Poppins"/>
                <a:ea typeface="Poppins"/>
                <a:cs typeface="Poppins"/>
                <a:sym typeface="Poppins"/>
              </a:rPr>
              <a:t>que entendió.</a:t>
            </a:r>
            <a:endParaRPr sz="1200">
              <a:solidFill>
                <a:srgbClr val="434343"/>
              </a:solidFill>
              <a:latin typeface="Poppins"/>
              <a:ea typeface="Poppins"/>
              <a:cs typeface="Poppins"/>
              <a:sym typeface="Poppins"/>
            </a:endParaRPr>
          </a:p>
        </p:txBody>
      </p:sp>
      <p:sp>
        <p:nvSpPr>
          <p:cNvPr id="229" name="Google Shape;229;p19"/>
          <p:cNvSpPr/>
          <p:nvPr/>
        </p:nvSpPr>
        <p:spPr>
          <a:xfrm>
            <a:off x="4661444" y="1818631"/>
            <a:ext cx="1588632" cy="1376133"/>
          </a:xfrm>
          <a:custGeom>
            <a:avLst/>
            <a:gdLst/>
            <a:ahLst/>
            <a:cxnLst/>
            <a:rect l="l" t="t" r="r" b="b"/>
            <a:pathLst>
              <a:path w="47221" h="47233" extrusionOk="0">
                <a:moveTo>
                  <a:pt x="0" y="1"/>
                </a:moveTo>
                <a:lnTo>
                  <a:pt x="0" y="47233"/>
                </a:lnTo>
                <a:lnTo>
                  <a:pt x="47220" y="47233"/>
                </a:lnTo>
                <a:lnTo>
                  <a:pt x="47220"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a:ea typeface="Poppins"/>
              <a:cs typeface="Poppins"/>
              <a:sym typeface="Poppins"/>
            </a:endParaRPr>
          </a:p>
        </p:txBody>
      </p:sp>
      <p:sp>
        <p:nvSpPr>
          <p:cNvPr id="230" name="Google Shape;230;p19"/>
          <p:cNvSpPr txBox="1"/>
          <p:nvPr/>
        </p:nvSpPr>
        <p:spPr>
          <a:xfrm>
            <a:off x="4661474" y="2464161"/>
            <a:ext cx="1584900" cy="40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rgbClr val="434343"/>
                </a:solidFill>
                <a:latin typeface="Poppins"/>
                <a:ea typeface="Poppins"/>
                <a:cs typeface="Poppins"/>
                <a:sym typeface="Poppins"/>
              </a:rPr>
              <a:t>Le </a:t>
            </a:r>
            <a:r>
              <a:rPr lang="es" sz="1200" b="1">
                <a:solidFill>
                  <a:srgbClr val="434343"/>
                </a:solidFill>
                <a:latin typeface="Poppins"/>
                <a:ea typeface="Poppins"/>
                <a:cs typeface="Poppins"/>
                <a:sym typeface="Poppins"/>
              </a:rPr>
              <a:t>gritaron </a:t>
            </a:r>
            <a:r>
              <a:rPr lang="es" sz="1200">
                <a:solidFill>
                  <a:srgbClr val="434343"/>
                </a:solidFill>
                <a:latin typeface="Poppins"/>
                <a:ea typeface="Poppins"/>
                <a:cs typeface="Poppins"/>
                <a:sym typeface="Poppins"/>
              </a:rPr>
              <a:t>o la regañaron.</a:t>
            </a:r>
            <a:endParaRPr sz="1200">
              <a:solidFill>
                <a:srgbClr val="434343"/>
              </a:solidFill>
              <a:latin typeface="Poppins"/>
              <a:ea typeface="Poppins"/>
              <a:cs typeface="Poppins"/>
              <a:sym typeface="Poppins"/>
            </a:endParaRPr>
          </a:p>
        </p:txBody>
      </p:sp>
      <p:sp>
        <p:nvSpPr>
          <p:cNvPr id="231" name="Google Shape;231;p19"/>
          <p:cNvSpPr/>
          <p:nvPr/>
        </p:nvSpPr>
        <p:spPr>
          <a:xfrm>
            <a:off x="6428913" y="1818631"/>
            <a:ext cx="1588632" cy="1376133"/>
          </a:xfrm>
          <a:custGeom>
            <a:avLst/>
            <a:gdLst/>
            <a:ahLst/>
            <a:cxnLst/>
            <a:rect l="l" t="t" r="r" b="b"/>
            <a:pathLst>
              <a:path w="47221" h="47233" extrusionOk="0">
                <a:moveTo>
                  <a:pt x="0" y="1"/>
                </a:moveTo>
                <a:lnTo>
                  <a:pt x="0" y="47233"/>
                </a:lnTo>
                <a:lnTo>
                  <a:pt x="47220" y="47233"/>
                </a:lnTo>
                <a:lnTo>
                  <a:pt x="47220"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a:ea typeface="Poppins"/>
              <a:cs typeface="Poppins"/>
              <a:sym typeface="Poppins"/>
            </a:endParaRPr>
          </a:p>
        </p:txBody>
      </p:sp>
      <p:sp>
        <p:nvSpPr>
          <p:cNvPr id="232" name="Google Shape;232;p19"/>
          <p:cNvSpPr txBox="1"/>
          <p:nvPr/>
        </p:nvSpPr>
        <p:spPr>
          <a:xfrm>
            <a:off x="6428950" y="2296876"/>
            <a:ext cx="1584900" cy="71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rgbClr val="434343"/>
                </a:solidFill>
                <a:latin typeface="Poppins"/>
                <a:ea typeface="Poppins"/>
                <a:cs typeface="Poppins"/>
                <a:sym typeface="Poppins"/>
              </a:rPr>
              <a:t>Fue </a:t>
            </a:r>
            <a:r>
              <a:rPr lang="es" sz="1200" b="1">
                <a:solidFill>
                  <a:srgbClr val="434343"/>
                </a:solidFill>
                <a:latin typeface="Poppins"/>
                <a:ea typeface="Poppins"/>
                <a:cs typeface="Poppins"/>
                <a:sym typeface="Poppins"/>
              </a:rPr>
              <a:t>criticada</a:t>
            </a:r>
            <a:r>
              <a:rPr lang="es" sz="1200">
                <a:solidFill>
                  <a:srgbClr val="434343"/>
                </a:solidFill>
                <a:latin typeface="Poppins"/>
                <a:ea typeface="Poppins"/>
                <a:cs typeface="Poppins"/>
                <a:sym typeface="Poppins"/>
              </a:rPr>
              <a:t>, recibió comentarios despectivos.</a:t>
            </a:r>
            <a:endParaRPr sz="1200">
              <a:solidFill>
                <a:srgbClr val="434343"/>
              </a:solidFill>
              <a:latin typeface="Poppins"/>
              <a:ea typeface="Poppins"/>
              <a:cs typeface="Poppins"/>
              <a:sym typeface="Poppins"/>
            </a:endParaRPr>
          </a:p>
        </p:txBody>
      </p:sp>
      <p:sp>
        <p:nvSpPr>
          <p:cNvPr id="233" name="Google Shape;233;p19"/>
          <p:cNvSpPr/>
          <p:nvPr/>
        </p:nvSpPr>
        <p:spPr>
          <a:xfrm>
            <a:off x="1964665" y="3357849"/>
            <a:ext cx="1588632" cy="1376133"/>
          </a:xfrm>
          <a:custGeom>
            <a:avLst/>
            <a:gdLst/>
            <a:ahLst/>
            <a:cxnLst/>
            <a:rect l="l" t="t" r="r" b="b"/>
            <a:pathLst>
              <a:path w="47221" h="47233" extrusionOk="0">
                <a:moveTo>
                  <a:pt x="0" y="1"/>
                </a:moveTo>
                <a:lnTo>
                  <a:pt x="0" y="47233"/>
                </a:lnTo>
                <a:lnTo>
                  <a:pt x="47220" y="47233"/>
                </a:lnTo>
                <a:lnTo>
                  <a:pt x="47220"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a:ea typeface="Poppins"/>
              <a:cs typeface="Poppins"/>
              <a:sym typeface="Poppins"/>
            </a:endParaRPr>
          </a:p>
        </p:txBody>
      </p:sp>
      <p:sp>
        <p:nvSpPr>
          <p:cNvPr id="234" name="Google Shape;234;p19"/>
          <p:cNvSpPr txBox="1"/>
          <p:nvPr/>
        </p:nvSpPr>
        <p:spPr>
          <a:xfrm>
            <a:off x="1968375" y="3999899"/>
            <a:ext cx="1584900" cy="507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rgbClr val="434343"/>
                </a:solidFill>
                <a:latin typeface="Poppins"/>
                <a:ea typeface="Poppins"/>
                <a:cs typeface="Poppins"/>
                <a:sym typeface="Poppins"/>
              </a:rPr>
              <a:t>Se le </a:t>
            </a:r>
            <a:r>
              <a:rPr lang="es" sz="1200" b="1">
                <a:solidFill>
                  <a:srgbClr val="434343"/>
                </a:solidFill>
                <a:latin typeface="Poppins"/>
                <a:ea typeface="Poppins"/>
                <a:cs typeface="Poppins"/>
                <a:sym typeface="Poppins"/>
              </a:rPr>
              <a:t>obligó </a:t>
            </a:r>
            <a:r>
              <a:rPr lang="es" sz="1200">
                <a:solidFill>
                  <a:srgbClr val="434343"/>
                </a:solidFill>
                <a:latin typeface="Poppins"/>
                <a:ea typeface="Poppins"/>
                <a:cs typeface="Poppins"/>
                <a:sym typeface="Poppins"/>
              </a:rPr>
              <a:t>a pujar sin ser necesario hacerlo.</a:t>
            </a:r>
            <a:endParaRPr sz="1200">
              <a:solidFill>
                <a:srgbClr val="434343"/>
              </a:solidFill>
              <a:latin typeface="Poppins"/>
              <a:ea typeface="Poppins"/>
              <a:cs typeface="Poppins"/>
              <a:sym typeface="Poppins"/>
            </a:endParaRPr>
          </a:p>
        </p:txBody>
      </p:sp>
      <p:sp>
        <p:nvSpPr>
          <p:cNvPr id="235" name="Google Shape;235;p19"/>
          <p:cNvSpPr/>
          <p:nvPr/>
        </p:nvSpPr>
        <p:spPr>
          <a:xfrm>
            <a:off x="3732148" y="3357849"/>
            <a:ext cx="1588632" cy="1376133"/>
          </a:xfrm>
          <a:custGeom>
            <a:avLst/>
            <a:gdLst/>
            <a:ahLst/>
            <a:cxnLst/>
            <a:rect l="l" t="t" r="r" b="b"/>
            <a:pathLst>
              <a:path w="47221" h="47233" extrusionOk="0">
                <a:moveTo>
                  <a:pt x="0" y="1"/>
                </a:moveTo>
                <a:lnTo>
                  <a:pt x="0" y="47233"/>
                </a:lnTo>
                <a:lnTo>
                  <a:pt x="47220" y="47233"/>
                </a:lnTo>
                <a:lnTo>
                  <a:pt x="47220"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a:ea typeface="Poppins"/>
              <a:cs typeface="Poppins"/>
              <a:sym typeface="Poppins"/>
            </a:endParaRPr>
          </a:p>
        </p:txBody>
      </p:sp>
      <p:sp>
        <p:nvSpPr>
          <p:cNvPr id="236" name="Google Shape;236;p19"/>
          <p:cNvSpPr/>
          <p:nvPr/>
        </p:nvSpPr>
        <p:spPr>
          <a:xfrm rot="10800000" flipH="1">
            <a:off x="4172864" y="3357843"/>
            <a:ext cx="792326" cy="396178"/>
          </a:xfrm>
          <a:custGeom>
            <a:avLst/>
            <a:gdLst/>
            <a:ahLst/>
            <a:cxnLst/>
            <a:rect l="l" t="t" r="r" b="b"/>
            <a:pathLst>
              <a:path w="27195" h="13598" extrusionOk="0">
                <a:moveTo>
                  <a:pt x="13597" y="1"/>
                </a:moveTo>
                <a:cubicBezTo>
                  <a:pt x="6084" y="1"/>
                  <a:pt x="0" y="6085"/>
                  <a:pt x="0" y="13598"/>
                </a:cubicBezTo>
                <a:lnTo>
                  <a:pt x="27194" y="13598"/>
                </a:lnTo>
                <a:cubicBezTo>
                  <a:pt x="27194" y="6085"/>
                  <a:pt x="21110" y="1"/>
                  <a:pt x="13597" y="1"/>
                </a:cubicBezTo>
                <a:close/>
              </a:path>
            </a:pathLst>
          </a:custGeom>
          <a:solidFill>
            <a:srgbClr val="F04E23"/>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300">
              <a:solidFill>
                <a:schemeClr val="lt1"/>
              </a:solidFill>
              <a:latin typeface="Poppins Medium"/>
              <a:ea typeface="Poppins Medium"/>
              <a:cs typeface="Poppins Medium"/>
              <a:sym typeface="Poppins Medium"/>
            </a:endParaRPr>
          </a:p>
        </p:txBody>
      </p:sp>
      <p:sp>
        <p:nvSpPr>
          <p:cNvPr id="237" name="Google Shape;237;p19"/>
          <p:cNvSpPr txBox="1"/>
          <p:nvPr/>
        </p:nvSpPr>
        <p:spPr>
          <a:xfrm>
            <a:off x="3732219" y="4003380"/>
            <a:ext cx="1584900" cy="40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b="1">
                <a:solidFill>
                  <a:srgbClr val="434343"/>
                </a:solidFill>
                <a:latin typeface="Poppins"/>
                <a:ea typeface="Poppins"/>
                <a:cs typeface="Poppins"/>
                <a:sym typeface="Poppins"/>
              </a:rPr>
              <a:t>No se le apoyó</a:t>
            </a:r>
            <a:r>
              <a:rPr lang="es" sz="1200">
                <a:solidFill>
                  <a:srgbClr val="434343"/>
                </a:solidFill>
                <a:latin typeface="Poppins"/>
                <a:ea typeface="Poppins"/>
                <a:cs typeface="Poppins"/>
                <a:sym typeface="Poppins"/>
              </a:rPr>
              <a:t> de forma adecuada.</a:t>
            </a:r>
            <a:endParaRPr sz="1200">
              <a:solidFill>
                <a:srgbClr val="434343"/>
              </a:solidFill>
              <a:latin typeface="Poppins"/>
              <a:ea typeface="Poppins"/>
              <a:cs typeface="Poppins"/>
              <a:sym typeface="Poppins"/>
            </a:endParaRPr>
          </a:p>
        </p:txBody>
      </p:sp>
      <p:sp>
        <p:nvSpPr>
          <p:cNvPr id="238" name="Google Shape;238;p19"/>
          <p:cNvSpPr/>
          <p:nvPr/>
        </p:nvSpPr>
        <p:spPr>
          <a:xfrm>
            <a:off x="5499644" y="3357849"/>
            <a:ext cx="1588632" cy="1376133"/>
          </a:xfrm>
          <a:custGeom>
            <a:avLst/>
            <a:gdLst/>
            <a:ahLst/>
            <a:cxnLst/>
            <a:rect l="l" t="t" r="r" b="b"/>
            <a:pathLst>
              <a:path w="47221" h="47233" extrusionOk="0">
                <a:moveTo>
                  <a:pt x="0" y="1"/>
                </a:moveTo>
                <a:lnTo>
                  <a:pt x="0" y="47233"/>
                </a:lnTo>
                <a:lnTo>
                  <a:pt x="47220" y="47233"/>
                </a:lnTo>
                <a:lnTo>
                  <a:pt x="47220"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a:ea typeface="Poppins"/>
              <a:cs typeface="Poppins"/>
              <a:sym typeface="Poppins"/>
            </a:endParaRPr>
          </a:p>
        </p:txBody>
      </p:sp>
      <p:sp>
        <p:nvSpPr>
          <p:cNvPr id="239" name="Google Shape;239;p19"/>
          <p:cNvSpPr/>
          <p:nvPr/>
        </p:nvSpPr>
        <p:spPr>
          <a:xfrm rot="10800000">
            <a:off x="5897773" y="3357843"/>
            <a:ext cx="792326" cy="396178"/>
          </a:xfrm>
          <a:custGeom>
            <a:avLst/>
            <a:gdLst/>
            <a:ahLst/>
            <a:cxnLst/>
            <a:rect l="l" t="t" r="r" b="b"/>
            <a:pathLst>
              <a:path w="27195" h="13598" extrusionOk="0">
                <a:moveTo>
                  <a:pt x="13597" y="1"/>
                </a:moveTo>
                <a:cubicBezTo>
                  <a:pt x="6084" y="1"/>
                  <a:pt x="0" y="6085"/>
                  <a:pt x="0" y="13598"/>
                </a:cubicBezTo>
                <a:lnTo>
                  <a:pt x="27194" y="13598"/>
                </a:lnTo>
                <a:cubicBezTo>
                  <a:pt x="27194" y="6085"/>
                  <a:pt x="21110" y="1"/>
                  <a:pt x="13597" y="1"/>
                </a:cubicBezTo>
                <a:close/>
              </a:path>
            </a:pathLst>
          </a:custGeom>
          <a:solidFill>
            <a:srgbClr val="F04E23"/>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300">
              <a:solidFill>
                <a:schemeClr val="lt1"/>
              </a:solidFill>
              <a:latin typeface="Poppins Medium"/>
              <a:ea typeface="Poppins Medium"/>
              <a:cs typeface="Poppins Medium"/>
              <a:sym typeface="Poppins Medium"/>
            </a:endParaRPr>
          </a:p>
        </p:txBody>
      </p:sp>
      <p:sp>
        <p:nvSpPr>
          <p:cNvPr id="240" name="Google Shape;240;p19"/>
          <p:cNvSpPr txBox="1"/>
          <p:nvPr/>
        </p:nvSpPr>
        <p:spPr>
          <a:xfrm>
            <a:off x="5499674" y="4003380"/>
            <a:ext cx="1584900" cy="40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rgbClr val="434343"/>
                </a:solidFill>
                <a:latin typeface="Poppins"/>
                <a:ea typeface="Poppins"/>
                <a:cs typeface="Poppins"/>
                <a:sym typeface="Poppins"/>
              </a:rPr>
              <a:t>Le </a:t>
            </a:r>
            <a:r>
              <a:rPr lang="es" sz="1200" b="1">
                <a:solidFill>
                  <a:srgbClr val="434343"/>
                </a:solidFill>
                <a:latin typeface="Poppins"/>
                <a:ea typeface="Poppins"/>
                <a:cs typeface="Poppins"/>
                <a:sym typeface="Poppins"/>
              </a:rPr>
              <a:t>pegaron </a:t>
            </a:r>
            <a:r>
              <a:rPr lang="es" sz="1200">
                <a:solidFill>
                  <a:srgbClr val="434343"/>
                </a:solidFill>
                <a:latin typeface="Poppins"/>
                <a:ea typeface="Poppins"/>
                <a:cs typeface="Poppins"/>
                <a:sym typeface="Poppins"/>
              </a:rPr>
              <a:t>o agredieron físicamente.</a:t>
            </a:r>
            <a:endParaRPr sz="1200">
              <a:solidFill>
                <a:srgbClr val="434343"/>
              </a:solidFill>
              <a:latin typeface="Poppins"/>
              <a:ea typeface="Poppins"/>
              <a:cs typeface="Poppins"/>
              <a:sym typeface="Poppins"/>
            </a:endParaRPr>
          </a:p>
        </p:txBody>
      </p:sp>
      <p:grpSp>
        <p:nvGrpSpPr>
          <p:cNvPr id="241" name="Google Shape;241;p19"/>
          <p:cNvGrpSpPr/>
          <p:nvPr/>
        </p:nvGrpSpPr>
        <p:grpSpPr>
          <a:xfrm>
            <a:off x="2362821" y="3357843"/>
            <a:ext cx="792326" cy="405845"/>
            <a:chOff x="2362846" y="4337793"/>
            <a:chExt cx="792326" cy="405845"/>
          </a:xfrm>
        </p:grpSpPr>
        <p:sp>
          <p:nvSpPr>
            <p:cNvPr id="242" name="Google Shape;242;p19"/>
            <p:cNvSpPr/>
            <p:nvPr/>
          </p:nvSpPr>
          <p:spPr>
            <a:xfrm rot="10800000">
              <a:off x="2362846" y="4337793"/>
              <a:ext cx="792326" cy="396178"/>
            </a:xfrm>
            <a:custGeom>
              <a:avLst/>
              <a:gdLst/>
              <a:ahLst/>
              <a:cxnLst/>
              <a:rect l="l" t="t" r="r" b="b"/>
              <a:pathLst>
                <a:path w="27195" h="13598" extrusionOk="0">
                  <a:moveTo>
                    <a:pt x="13597" y="1"/>
                  </a:moveTo>
                  <a:cubicBezTo>
                    <a:pt x="6084" y="1"/>
                    <a:pt x="0" y="6085"/>
                    <a:pt x="0" y="13598"/>
                  </a:cubicBezTo>
                  <a:lnTo>
                    <a:pt x="27194" y="13598"/>
                  </a:lnTo>
                  <a:cubicBezTo>
                    <a:pt x="27194" y="6085"/>
                    <a:pt x="21110" y="1"/>
                    <a:pt x="13597" y="1"/>
                  </a:cubicBezTo>
                  <a:close/>
                </a:path>
              </a:pathLst>
            </a:custGeom>
            <a:solidFill>
              <a:srgbClr val="F04E23"/>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a:solidFill>
                  <a:schemeClr val="lt1"/>
                </a:solidFill>
                <a:latin typeface="Poppins Medium"/>
                <a:ea typeface="Poppins Medium"/>
                <a:cs typeface="Poppins Medium"/>
                <a:sym typeface="Poppins Medium"/>
              </a:endParaRPr>
            </a:p>
          </p:txBody>
        </p:sp>
        <p:sp>
          <p:nvSpPr>
            <p:cNvPr id="243" name="Google Shape;243;p19"/>
            <p:cNvSpPr txBox="1"/>
            <p:nvPr/>
          </p:nvSpPr>
          <p:spPr>
            <a:xfrm>
              <a:off x="2404303" y="4343438"/>
              <a:ext cx="705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a:solidFill>
                    <a:schemeClr val="lt1"/>
                  </a:solidFill>
                  <a:latin typeface="Poppins Medium"/>
                  <a:ea typeface="Poppins Medium"/>
                  <a:cs typeface="Poppins Medium"/>
                  <a:sym typeface="Poppins Medium"/>
                </a:rPr>
                <a:t>5,1 %</a:t>
              </a:r>
              <a:endParaRPr>
                <a:solidFill>
                  <a:schemeClr val="lt1"/>
                </a:solidFill>
                <a:latin typeface="Poppins Medium"/>
                <a:ea typeface="Poppins Medium"/>
                <a:cs typeface="Poppins Medium"/>
                <a:sym typeface="Poppins Medium"/>
              </a:endParaRPr>
            </a:p>
          </p:txBody>
        </p:sp>
      </p:grpSp>
      <p:sp>
        <p:nvSpPr>
          <p:cNvPr id="244" name="Google Shape;244;p19"/>
          <p:cNvSpPr txBox="1"/>
          <p:nvPr/>
        </p:nvSpPr>
        <p:spPr>
          <a:xfrm>
            <a:off x="4219053" y="3363488"/>
            <a:ext cx="705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a:solidFill>
                  <a:schemeClr val="lt1"/>
                </a:solidFill>
                <a:latin typeface="Poppins Medium"/>
                <a:ea typeface="Poppins Medium"/>
                <a:cs typeface="Poppins Medium"/>
                <a:sym typeface="Poppins Medium"/>
              </a:rPr>
              <a:t>4,8 %</a:t>
            </a:r>
            <a:endParaRPr>
              <a:solidFill>
                <a:schemeClr val="lt1"/>
              </a:solidFill>
              <a:latin typeface="Poppins Medium"/>
              <a:ea typeface="Poppins Medium"/>
              <a:cs typeface="Poppins Medium"/>
              <a:sym typeface="Poppins Medium"/>
            </a:endParaRPr>
          </a:p>
        </p:txBody>
      </p:sp>
      <p:sp>
        <p:nvSpPr>
          <p:cNvPr id="245" name="Google Shape;245;p19"/>
          <p:cNvSpPr txBox="1"/>
          <p:nvPr/>
        </p:nvSpPr>
        <p:spPr>
          <a:xfrm>
            <a:off x="5941016" y="3363475"/>
            <a:ext cx="705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a:solidFill>
                  <a:schemeClr val="lt1"/>
                </a:solidFill>
                <a:latin typeface="Poppins Medium"/>
                <a:ea typeface="Poppins Medium"/>
                <a:cs typeface="Poppins Medium"/>
                <a:sym typeface="Poppins Medium"/>
              </a:rPr>
              <a:t>2,1 %</a:t>
            </a:r>
            <a:endParaRPr>
              <a:solidFill>
                <a:schemeClr val="lt1"/>
              </a:solidFill>
              <a:latin typeface="Poppins Medium"/>
              <a:ea typeface="Poppins Medium"/>
              <a:cs typeface="Poppins Medium"/>
              <a:sym typeface="Poppins Medium"/>
            </a:endParaRPr>
          </a:p>
        </p:txBody>
      </p:sp>
      <p:sp>
        <p:nvSpPr>
          <p:cNvPr id="246" name="Google Shape;246;p19"/>
          <p:cNvSpPr/>
          <p:nvPr/>
        </p:nvSpPr>
        <p:spPr>
          <a:xfrm rot="10800000">
            <a:off x="3290309" y="1822398"/>
            <a:ext cx="792326" cy="396178"/>
          </a:xfrm>
          <a:custGeom>
            <a:avLst/>
            <a:gdLst/>
            <a:ahLst/>
            <a:cxnLst/>
            <a:rect l="l" t="t" r="r" b="b"/>
            <a:pathLst>
              <a:path w="27195" h="13598" extrusionOk="0">
                <a:moveTo>
                  <a:pt x="13597" y="0"/>
                </a:moveTo>
                <a:cubicBezTo>
                  <a:pt x="6084" y="0"/>
                  <a:pt x="0" y="6084"/>
                  <a:pt x="0" y="13597"/>
                </a:cubicBezTo>
                <a:lnTo>
                  <a:pt x="27194" y="13597"/>
                </a:lnTo>
                <a:cubicBezTo>
                  <a:pt x="27194" y="6084"/>
                  <a:pt x="21110" y="0"/>
                  <a:pt x="13597" y="0"/>
                </a:cubicBezTo>
                <a:close/>
              </a:path>
            </a:pathLst>
          </a:custGeom>
          <a:solidFill>
            <a:srgbClr val="F04E23"/>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sz="2200">
              <a:solidFill>
                <a:srgbClr val="FFFFFF"/>
              </a:solidFill>
              <a:latin typeface="Poppins Medium"/>
              <a:ea typeface="Poppins Medium"/>
              <a:cs typeface="Poppins Medium"/>
              <a:sym typeface="Poppins Medium"/>
            </a:endParaRPr>
          </a:p>
        </p:txBody>
      </p:sp>
      <p:sp>
        <p:nvSpPr>
          <p:cNvPr id="247" name="Google Shape;247;p19"/>
          <p:cNvSpPr/>
          <p:nvPr/>
        </p:nvSpPr>
        <p:spPr>
          <a:xfrm rot="10800000">
            <a:off x="5059584" y="1822398"/>
            <a:ext cx="792326" cy="396178"/>
          </a:xfrm>
          <a:custGeom>
            <a:avLst/>
            <a:gdLst/>
            <a:ahLst/>
            <a:cxnLst/>
            <a:rect l="l" t="t" r="r" b="b"/>
            <a:pathLst>
              <a:path w="27195" h="13598" extrusionOk="0">
                <a:moveTo>
                  <a:pt x="13597" y="0"/>
                </a:moveTo>
                <a:cubicBezTo>
                  <a:pt x="6084" y="0"/>
                  <a:pt x="0" y="6084"/>
                  <a:pt x="0" y="13597"/>
                </a:cubicBezTo>
                <a:lnTo>
                  <a:pt x="27194" y="13597"/>
                </a:lnTo>
                <a:cubicBezTo>
                  <a:pt x="27194" y="6084"/>
                  <a:pt x="21110" y="0"/>
                  <a:pt x="13597" y="0"/>
                </a:cubicBezTo>
                <a:close/>
              </a:path>
            </a:pathLst>
          </a:custGeom>
          <a:solidFill>
            <a:srgbClr val="F04E23"/>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sz="2200">
              <a:solidFill>
                <a:srgbClr val="FFFFFF"/>
              </a:solidFill>
              <a:latin typeface="Poppins Medium"/>
              <a:ea typeface="Poppins Medium"/>
              <a:cs typeface="Poppins Medium"/>
              <a:sym typeface="Poppins Medium"/>
            </a:endParaRPr>
          </a:p>
        </p:txBody>
      </p:sp>
      <p:sp>
        <p:nvSpPr>
          <p:cNvPr id="248" name="Google Shape;248;p19"/>
          <p:cNvSpPr/>
          <p:nvPr/>
        </p:nvSpPr>
        <p:spPr>
          <a:xfrm rot="10800000">
            <a:off x="6828909" y="1822398"/>
            <a:ext cx="792326" cy="396178"/>
          </a:xfrm>
          <a:custGeom>
            <a:avLst/>
            <a:gdLst/>
            <a:ahLst/>
            <a:cxnLst/>
            <a:rect l="l" t="t" r="r" b="b"/>
            <a:pathLst>
              <a:path w="27195" h="13598" extrusionOk="0">
                <a:moveTo>
                  <a:pt x="13597" y="0"/>
                </a:moveTo>
                <a:cubicBezTo>
                  <a:pt x="6084" y="0"/>
                  <a:pt x="0" y="6084"/>
                  <a:pt x="0" y="13597"/>
                </a:cubicBezTo>
                <a:lnTo>
                  <a:pt x="27194" y="13597"/>
                </a:lnTo>
                <a:cubicBezTo>
                  <a:pt x="27194" y="6084"/>
                  <a:pt x="21110" y="0"/>
                  <a:pt x="13597" y="0"/>
                </a:cubicBezTo>
                <a:close/>
              </a:path>
            </a:pathLst>
          </a:custGeom>
          <a:solidFill>
            <a:srgbClr val="F04E23"/>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sz="2200">
              <a:solidFill>
                <a:srgbClr val="FFFFFF"/>
              </a:solidFill>
              <a:latin typeface="Poppins Medium"/>
              <a:ea typeface="Poppins Medium"/>
              <a:cs typeface="Poppins Medium"/>
              <a:sym typeface="Poppins Medium"/>
            </a:endParaRPr>
          </a:p>
        </p:txBody>
      </p:sp>
      <p:sp>
        <p:nvSpPr>
          <p:cNvPr id="249" name="Google Shape;249;p19"/>
          <p:cNvSpPr txBox="1"/>
          <p:nvPr/>
        </p:nvSpPr>
        <p:spPr>
          <a:xfrm>
            <a:off x="1569678" y="1824250"/>
            <a:ext cx="705900" cy="4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a:solidFill>
                  <a:schemeClr val="lt1"/>
                </a:solidFill>
                <a:latin typeface="Poppins Medium"/>
                <a:ea typeface="Poppins Medium"/>
                <a:cs typeface="Poppins Medium"/>
                <a:sym typeface="Poppins Medium"/>
              </a:rPr>
              <a:t>39%</a:t>
            </a:r>
            <a:endParaRPr>
              <a:solidFill>
                <a:schemeClr val="lt1"/>
              </a:solidFill>
              <a:latin typeface="Poppins Medium"/>
              <a:ea typeface="Poppins Medium"/>
              <a:cs typeface="Poppins Medium"/>
              <a:sym typeface="Poppins Medium"/>
            </a:endParaRPr>
          </a:p>
        </p:txBody>
      </p:sp>
      <p:sp>
        <p:nvSpPr>
          <p:cNvPr id="250" name="Google Shape;250;p19"/>
          <p:cNvSpPr txBox="1"/>
          <p:nvPr/>
        </p:nvSpPr>
        <p:spPr>
          <a:xfrm>
            <a:off x="3335328" y="1833675"/>
            <a:ext cx="705900" cy="4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a:solidFill>
                  <a:schemeClr val="lt1"/>
                </a:solidFill>
                <a:latin typeface="Poppins Medium"/>
                <a:ea typeface="Poppins Medium"/>
                <a:cs typeface="Poppins Medium"/>
                <a:sym typeface="Poppins Medium"/>
              </a:rPr>
              <a:t>27,8%</a:t>
            </a:r>
            <a:endParaRPr>
              <a:solidFill>
                <a:schemeClr val="lt1"/>
              </a:solidFill>
              <a:latin typeface="Poppins Medium"/>
              <a:ea typeface="Poppins Medium"/>
              <a:cs typeface="Poppins Medium"/>
              <a:sym typeface="Poppins Medium"/>
            </a:endParaRPr>
          </a:p>
        </p:txBody>
      </p:sp>
      <p:sp>
        <p:nvSpPr>
          <p:cNvPr id="251" name="Google Shape;251;p19"/>
          <p:cNvSpPr txBox="1"/>
          <p:nvPr/>
        </p:nvSpPr>
        <p:spPr>
          <a:xfrm>
            <a:off x="5102816" y="1833675"/>
            <a:ext cx="705900" cy="4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a:solidFill>
                  <a:schemeClr val="lt1"/>
                </a:solidFill>
                <a:latin typeface="Poppins Medium"/>
                <a:ea typeface="Poppins Medium"/>
                <a:cs typeface="Poppins Medium"/>
                <a:sym typeface="Poppins Medium"/>
              </a:rPr>
              <a:t>13%</a:t>
            </a:r>
            <a:endParaRPr>
              <a:solidFill>
                <a:schemeClr val="lt1"/>
              </a:solidFill>
              <a:latin typeface="Poppins Medium"/>
              <a:ea typeface="Poppins Medium"/>
              <a:cs typeface="Poppins Medium"/>
              <a:sym typeface="Poppins Medium"/>
            </a:endParaRPr>
          </a:p>
        </p:txBody>
      </p:sp>
      <p:sp>
        <p:nvSpPr>
          <p:cNvPr id="252" name="Google Shape;252;p19"/>
          <p:cNvSpPr txBox="1"/>
          <p:nvPr/>
        </p:nvSpPr>
        <p:spPr>
          <a:xfrm>
            <a:off x="6870291" y="1833675"/>
            <a:ext cx="705900" cy="4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a:solidFill>
                  <a:schemeClr val="lt1"/>
                </a:solidFill>
                <a:latin typeface="Poppins Medium"/>
                <a:ea typeface="Poppins Medium"/>
                <a:cs typeface="Poppins Medium"/>
                <a:sym typeface="Poppins Medium"/>
              </a:rPr>
              <a:t>7,4%</a:t>
            </a:r>
            <a:endParaRPr>
              <a:solidFill>
                <a:schemeClr val="lt1"/>
              </a:solidFill>
              <a:latin typeface="Poppins Medium"/>
              <a:ea typeface="Poppins Medium"/>
              <a:cs typeface="Poppins Medium"/>
              <a:sym typeface="Poppins Medium"/>
            </a:endParaRPr>
          </a:p>
        </p:txBody>
      </p:sp>
      <p:sp>
        <p:nvSpPr>
          <p:cNvPr id="45" name="Google Shape;96;p14">
            <a:hlinkClick r:id="" action="ppaction://hlinkshowjump?jump=nextslide"/>
            <a:extLst>
              <a:ext uri="{FF2B5EF4-FFF2-40B4-BE49-F238E27FC236}">
                <a16:creationId xmlns="" xmlns:a16="http://schemas.microsoft.com/office/drawing/2014/main" id="{B0C25AB2-28AA-4FCB-8A5A-1BBE05BA731C}"/>
              </a:ext>
            </a:extLst>
          </p:cNvPr>
          <p:cNvSpPr/>
          <p:nvPr/>
        </p:nvSpPr>
        <p:spPr>
          <a:xfrm rot="-5400000">
            <a:off x="8763038" y="2271737"/>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46" name="Google Shape;97;p14">
            <a:hlinkClick r:id="" action="ppaction://hlinkshowjump?jump=nextslide"/>
            <a:extLst>
              <a:ext uri="{FF2B5EF4-FFF2-40B4-BE49-F238E27FC236}">
                <a16:creationId xmlns="" xmlns:a16="http://schemas.microsoft.com/office/drawing/2014/main" id="{287FFDC7-BEEA-4766-85A1-B49052205728}"/>
              </a:ext>
            </a:extLst>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98;p14">
            <a:hlinkClick r:id="" action="ppaction://hlinkshowjump?jump=nextslide"/>
            <a:extLst>
              <a:ext uri="{FF2B5EF4-FFF2-40B4-BE49-F238E27FC236}">
                <a16:creationId xmlns="" xmlns:a16="http://schemas.microsoft.com/office/drawing/2014/main" id="{26D7C40A-E6E8-46D0-ACAD-19AC3F5D2D6E}"/>
              </a:ext>
            </a:extLst>
          </p:cNvPr>
          <p:cNvPicPr preferRelativeResize="0"/>
          <p:nvPr/>
        </p:nvPicPr>
        <p:blipFill>
          <a:blip r:embed="rId4">
            <a:alphaModFix/>
          </a:blip>
          <a:stretch>
            <a:fillRect/>
          </a:stretch>
        </p:blipFill>
        <p:spPr>
          <a:xfrm rot="10800000">
            <a:off x="8904523" y="2471654"/>
            <a:ext cx="145833" cy="218733"/>
          </a:xfrm>
          <a:prstGeom prst="rect">
            <a:avLst/>
          </a:prstGeom>
          <a:noFill/>
          <a:ln>
            <a:noFill/>
          </a:ln>
        </p:spPr>
      </p:pic>
      <p:sp>
        <p:nvSpPr>
          <p:cNvPr id="48" name="Google Shape;105;p15">
            <a:hlinkClick r:id="" action="ppaction://hlinkshowjump?jump=previousslide"/>
            <a:extLst>
              <a:ext uri="{FF2B5EF4-FFF2-40B4-BE49-F238E27FC236}">
                <a16:creationId xmlns="" xmlns:a16="http://schemas.microsoft.com/office/drawing/2014/main" id="{788786D6-F7F3-4DBD-BCFB-3D218C5C8EA3}"/>
              </a:ext>
            </a:extLst>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 name="Google Shape;106;p15">
            <a:extLst>
              <a:ext uri="{FF2B5EF4-FFF2-40B4-BE49-F238E27FC236}">
                <a16:creationId xmlns="" xmlns:a16="http://schemas.microsoft.com/office/drawing/2014/main" id="{C44223C3-28C0-40CD-9283-06570BE844CD}"/>
              </a:ext>
            </a:extLst>
          </p:cNvPr>
          <p:cNvPicPr preferRelativeResize="0"/>
          <p:nvPr/>
        </p:nvPicPr>
        <p:blipFill>
          <a:blip r:embed="rId4">
            <a:alphaModFix/>
          </a:blip>
          <a:stretch>
            <a:fillRect/>
          </a:stretch>
        </p:blipFill>
        <p:spPr>
          <a:xfrm>
            <a:off x="138957" y="2462775"/>
            <a:ext cx="145833" cy="218733"/>
          </a:xfrm>
          <a:prstGeom prst="rect">
            <a:avLst/>
          </a:prstGeom>
          <a:noFill/>
          <a:ln>
            <a:noFill/>
          </a:ln>
        </p:spPr>
      </p:pic>
      <p:sp>
        <p:nvSpPr>
          <p:cNvPr id="50" name="Google Shape;107;p15">
            <a:hlinkClick r:id="" action="ppaction://hlinkshowjump?jump=previousslide"/>
            <a:extLst>
              <a:ext uri="{FF2B5EF4-FFF2-40B4-BE49-F238E27FC236}">
                <a16:creationId xmlns="" xmlns:a16="http://schemas.microsoft.com/office/drawing/2014/main" id="{9C8FA4B5-4582-4613-B22F-1F253503F6B5}"/>
              </a:ext>
            </a:extLst>
          </p:cNvPr>
          <p:cNvSpPr/>
          <p:nvPr/>
        </p:nvSpPr>
        <p:spPr>
          <a:xfrm rot="5400000">
            <a:off x="-99975" y="2262150"/>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51" name="Google Shape;108;p15">
            <a:hlinkClick r:id="" action="ppaction://hlinkshowjump?jump=previousslide"/>
            <a:extLst>
              <a:ext uri="{FF2B5EF4-FFF2-40B4-BE49-F238E27FC236}">
                <a16:creationId xmlns="" xmlns:a16="http://schemas.microsoft.com/office/drawing/2014/main" id="{160942EB-A482-4106-80CB-94B5AF797191}"/>
              </a:ext>
            </a:extLst>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 name="Google Shape;109;p15">
            <a:hlinkClick r:id="" action="ppaction://hlinkshowjump?jump=previousslide"/>
            <a:extLst>
              <a:ext uri="{FF2B5EF4-FFF2-40B4-BE49-F238E27FC236}">
                <a16:creationId xmlns="" xmlns:a16="http://schemas.microsoft.com/office/drawing/2014/main" id="{0A41E561-4A69-4D84-981A-5662FE81B540}"/>
              </a:ext>
            </a:extLst>
          </p:cNvPr>
          <p:cNvPicPr preferRelativeResize="0"/>
          <p:nvPr/>
        </p:nvPicPr>
        <p:blipFill>
          <a:blip r:embed="rId4">
            <a:alphaModFix/>
          </a:blip>
          <a:stretch>
            <a:fillRect/>
          </a:stretch>
        </p:blipFill>
        <p:spPr>
          <a:xfrm>
            <a:off x="108007" y="2462700"/>
            <a:ext cx="145833" cy="218733"/>
          </a:xfrm>
          <a:prstGeom prst="rect">
            <a:avLst/>
          </a:prstGeom>
          <a:noFill/>
          <a:ln>
            <a:noFill/>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51"/>
        <p:cNvGrpSpPr/>
        <p:nvPr/>
      </p:nvGrpSpPr>
      <p:grpSpPr>
        <a:xfrm>
          <a:off x="0" y="0"/>
          <a:ext cx="0" cy="0"/>
          <a:chOff x="0" y="0"/>
          <a:chExt cx="0" cy="0"/>
        </a:xfrm>
      </p:grpSpPr>
      <p:pic>
        <p:nvPicPr>
          <p:cNvPr id="1952" name="Google Shape;1952;p84"/>
          <p:cNvPicPr preferRelativeResize="0"/>
          <p:nvPr/>
        </p:nvPicPr>
        <p:blipFill rotWithShape="1">
          <a:blip r:embed="rId4">
            <a:alphaModFix/>
          </a:blip>
          <a:srcRect/>
          <a:stretch/>
        </p:blipFill>
        <p:spPr>
          <a:xfrm>
            <a:off x="172735" y="106763"/>
            <a:ext cx="8798549" cy="4949176"/>
          </a:xfrm>
          <a:prstGeom prst="rect">
            <a:avLst/>
          </a:prstGeom>
          <a:noFill/>
          <a:ln>
            <a:noFill/>
          </a:ln>
        </p:spPr>
      </p:pic>
      <p:sp>
        <p:nvSpPr>
          <p:cNvPr id="1953" name="Google Shape;1953;p84"/>
          <p:cNvSpPr txBox="1">
            <a:spLocks noGrp="1"/>
          </p:cNvSpPr>
          <p:nvPr>
            <p:ph type="title"/>
          </p:nvPr>
        </p:nvSpPr>
        <p:spPr>
          <a:xfrm>
            <a:off x="2060200" y="1042325"/>
            <a:ext cx="6250800" cy="1039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990"/>
              <a:buNone/>
            </a:pPr>
            <a:r>
              <a:rPr lang="es" sz="1420" b="1">
                <a:solidFill>
                  <a:srgbClr val="134F5C"/>
                </a:solidFill>
                <a:latin typeface="Poppins"/>
                <a:ea typeface="Poppins"/>
                <a:cs typeface="Poppins"/>
                <a:sym typeface="Poppins"/>
              </a:rPr>
              <a:t>Kristel tiene 14 años. Hace 24 horas tuvo relaciones sexuales sin protección por lo que acude al área de emergencias para solicitar el anticonceptivo de emergencias.  ¿Qué puede hacer usted como personal de salud?</a:t>
            </a:r>
            <a:endParaRPr sz="1620" b="1">
              <a:solidFill>
                <a:srgbClr val="134F5C"/>
              </a:solidFill>
              <a:latin typeface="Quicksand"/>
              <a:ea typeface="Quicksand"/>
              <a:cs typeface="Quicksand"/>
              <a:sym typeface="Quicksand"/>
            </a:endParaRPr>
          </a:p>
        </p:txBody>
      </p:sp>
      <p:sp>
        <p:nvSpPr>
          <p:cNvPr id="1954" name="Google Shape;1954;p84"/>
          <p:cNvSpPr/>
          <p:nvPr/>
        </p:nvSpPr>
        <p:spPr>
          <a:xfrm>
            <a:off x="1170619" y="1216625"/>
            <a:ext cx="749700" cy="702600"/>
          </a:xfrm>
          <a:prstGeom prst="ellipse">
            <a:avLst/>
          </a:prstGeom>
          <a:solidFill>
            <a:srgbClr val="6DBCB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600" b="1">
                <a:solidFill>
                  <a:schemeClr val="lt1"/>
                </a:solidFill>
                <a:latin typeface="Poppins"/>
                <a:ea typeface="Poppins"/>
                <a:cs typeface="Poppins"/>
                <a:sym typeface="Poppins"/>
              </a:rPr>
              <a:t>4</a:t>
            </a:r>
            <a:endParaRPr sz="2600" b="1">
              <a:solidFill>
                <a:schemeClr val="lt1"/>
              </a:solidFill>
              <a:latin typeface="Poppins"/>
              <a:ea typeface="Poppins"/>
              <a:cs typeface="Poppins"/>
              <a:sym typeface="Poppins"/>
            </a:endParaRPr>
          </a:p>
        </p:txBody>
      </p:sp>
      <p:sp>
        <p:nvSpPr>
          <p:cNvPr id="1963" name="Google Shape;1963;p84">
            <a:hlinkClick r:id="rId5" action="ppaction://hlinksldjump"/>
          </p:cNvPr>
          <p:cNvSpPr/>
          <p:nvPr/>
        </p:nvSpPr>
        <p:spPr>
          <a:xfrm>
            <a:off x="8106145" y="618763"/>
            <a:ext cx="319800" cy="319800"/>
          </a:xfrm>
          <a:prstGeom prst="mathMultiply">
            <a:avLst>
              <a:gd name="adj1" fmla="val 23520"/>
            </a:avLst>
          </a:prstGeom>
          <a:solidFill>
            <a:srgbClr val="DE3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84"/>
          <p:cNvSpPr/>
          <p:nvPr/>
        </p:nvSpPr>
        <p:spPr>
          <a:xfrm>
            <a:off x="2060200" y="2169900"/>
            <a:ext cx="6105900" cy="651300"/>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marL="0" marR="0" lvl="0" indent="0" algn="just" rtl="0">
              <a:lnSpc>
                <a:spcPct val="100000"/>
              </a:lnSpc>
              <a:spcBef>
                <a:spcPts val="0"/>
              </a:spcBef>
              <a:spcAft>
                <a:spcPts val="0"/>
              </a:spcAft>
              <a:buNone/>
            </a:pPr>
            <a:r>
              <a:rPr lang="es">
                <a:solidFill>
                  <a:srgbClr val="91C73E"/>
                </a:solidFill>
                <a:latin typeface="Poppins"/>
                <a:ea typeface="Poppins"/>
                <a:cs typeface="Poppins"/>
                <a:sym typeface="Poppins"/>
              </a:rPr>
              <a:t>a.</a:t>
            </a:r>
            <a:r>
              <a:rPr lang="es">
                <a:solidFill>
                  <a:schemeClr val="lt1"/>
                </a:solidFill>
                <a:latin typeface="Poppins"/>
                <a:ea typeface="Poppins"/>
                <a:cs typeface="Poppins"/>
                <a:sym typeface="Poppins"/>
              </a:rPr>
              <a:t> Le indico que no sé si en esa área de salud se facilita el anticonceptivo de emergencia y le recomiendo ir a otro lugar. </a:t>
            </a:r>
            <a:endParaRPr>
              <a:solidFill>
                <a:schemeClr val="lt1"/>
              </a:solidFill>
              <a:latin typeface="Poppins"/>
              <a:ea typeface="Poppins"/>
              <a:cs typeface="Poppins"/>
              <a:sym typeface="Poppins"/>
            </a:endParaRPr>
          </a:p>
        </p:txBody>
      </p:sp>
      <p:sp>
        <p:nvSpPr>
          <p:cNvPr id="1965" name="Google Shape;1965;p84"/>
          <p:cNvSpPr/>
          <p:nvPr/>
        </p:nvSpPr>
        <p:spPr>
          <a:xfrm>
            <a:off x="2033525" y="2908975"/>
            <a:ext cx="6105900" cy="702600"/>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marL="0" marR="0" lvl="0" indent="0" algn="just" rtl="0">
              <a:lnSpc>
                <a:spcPct val="100000"/>
              </a:lnSpc>
              <a:spcBef>
                <a:spcPts val="0"/>
              </a:spcBef>
              <a:spcAft>
                <a:spcPts val="0"/>
              </a:spcAft>
              <a:buNone/>
            </a:pPr>
            <a:r>
              <a:rPr lang="es" sz="1500">
                <a:solidFill>
                  <a:srgbClr val="91C73E"/>
                </a:solidFill>
                <a:latin typeface="Poppins"/>
                <a:ea typeface="Poppins"/>
                <a:cs typeface="Poppins"/>
                <a:sym typeface="Poppins"/>
              </a:rPr>
              <a:t>b. </a:t>
            </a:r>
            <a:r>
              <a:rPr lang="es" sz="1500">
                <a:solidFill>
                  <a:schemeClr val="lt1"/>
                </a:solidFill>
                <a:latin typeface="Poppins"/>
                <a:ea typeface="Poppins"/>
                <a:cs typeface="Poppins"/>
                <a:sym typeface="Poppins"/>
              </a:rPr>
              <a:t>Atiendo a la adolescente y le brindo una cita para que acceda a la pastilla dentro de las 120 horas posteriores a la relación sexual sin protección. </a:t>
            </a:r>
            <a:endParaRPr sz="1500">
              <a:solidFill>
                <a:schemeClr val="lt1"/>
              </a:solidFill>
              <a:latin typeface="Poppins"/>
              <a:ea typeface="Poppins"/>
              <a:cs typeface="Poppins"/>
              <a:sym typeface="Poppins"/>
            </a:endParaRPr>
          </a:p>
        </p:txBody>
      </p:sp>
      <p:sp>
        <p:nvSpPr>
          <p:cNvPr id="14" name="Google Shape;1887;p81">
            <a:hlinkClick r:id="rId6" action="ppaction://hlinksldjump"/>
          </p:cNvPr>
          <p:cNvSpPr/>
          <p:nvPr/>
        </p:nvSpPr>
        <p:spPr>
          <a:xfrm>
            <a:off x="2033525" y="3753495"/>
            <a:ext cx="6105900" cy="1039800"/>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marL="0" marR="0" lvl="0" indent="0" algn="just" rtl="0">
              <a:lnSpc>
                <a:spcPct val="100000"/>
              </a:lnSpc>
              <a:spcBef>
                <a:spcPts val="0"/>
              </a:spcBef>
              <a:spcAft>
                <a:spcPts val="0"/>
              </a:spcAft>
              <a:buNone/>
            </a:pPr>
            <a:r>
              <a:rPr lang="es" dirty="0">
                <a:solidFill>
                  <a:srgbClr val="91C73E"/>
                </a:solidFill>
                <a:latin typeface="Poppins"/>
                <a:ea typeface="Poppins"/>
                <a:cs typeface="Poppins"/>
                <a:sym typeface="Poppins"/>
              </a:rPr>
              <a:t>c. </a:t>
            </a:r>
            <a:r>
              <a:rPr lang="es" sz="1200" dirty="0">
                <a:solidFill>
                  <a:schemeClr val="lt1"/>
                </a:solidFill>
                <a:latin typeface="Poppins"/>
                <a:ea typeface="Poppins"/>
                <a:cs typeface="Poppins"/>
                <a:sym typeface="Poppins"/>
              </a:rPr>
              <a:t>Reconozco que cualquier mujer en edad fértil tiene acceso a la anticoncepción de emergencia durante las primeras 72 horas, por lo que la guía para que reciba asesoría sobre los diferentes métodos anticonceptivos.</a:t>
            </a:r>
            <a:endParaRPr dirty="0">
              <a:solidFill>
                <a:schemeClr val="lt1"/>
              </a:solidFill>
              <a:latin typeface="Poppins"/>
              <a:ea typeface="Poppins"/>
              <a:cs typeface="Poppins"/>
              <a:sym typeface="Poppins"/>
            </a:endParaRPr>
          </a:p>
        </p:txBody>
      </p:sp>
      <p:pic>
        <p:nvPicPr>
          <p:cNvPr id="1967" name="Google Shape;1967;p84"/>
          <p:cNvPicPr preferRelativeResize="0"/>
          <p:nvPr/>
        </p:nvPicPr>
        <p:blipFill rotWithShape="1">
          <a:blip r:embed="rId7">
            <a:alphaModFix amt="65000"/>
          </a:blip>
          <a:srcRect/>
          <a:stretch/>
        </p:blipFill>
        <p:spPr>
          <a:xfrm>
            <a:off x="0" y="0"/>
            <a:ext cx="9144000" cy="5143500"/>
          </a:xfrm>
          <a:prstGeom prst="rect">
            <a:avLst/>
          </a:prstGeom>
          <a:noFill/>
          <a:ln>
            <a:noFill/>
          </a:ln>
        </p:spPr>
      </p:pic>
      <p:sp>
        <p:nvSpPr>
          <p:cNvPr id="1977" name="Google Shape;1977;p84"/>
          <p:cNvSpPr/>
          <p:nvPr/>
        </p:nvSpPr>
        <p:spPr>
          <a:xfrm rot="10800000">
            <a:off x="4926575" y="3753194"/>
            <a:ext cx="319800" cy="2334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84"/>
          <p:cNvSpPr/>
          <p:nvPr/>
        </p:nvSpPr>
        <p:spPr>
          <a:xfrm>
            <a:off x="2044000" y="1733876"/>
            <a:ext cx="6122100" cy="20688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84"/>
          <p:cNvSpPr txBox="1"/>
          <p:nvPr/>
        </p:nvSpPr>
        <p:spPr>
          <a:xfrm>
            <a:off x="2221775" y="2079900"/>
            <a:ext cx="5729400" cy="1261854"/>
          </a:xfrm>
          <a:prstGeom prst="rect">
            <a:avLst/>
          </a:prstGeom>
          <a:noFill/>
          <a:ln>
            <a:noFill/>
          </a:ln>
        </p:spPr>
        <p:txBody>
          <a:bodyPr spcFirstLastPara="1" wrap="square" lIns="91425" tIns="91425" rIns="91425" bIns="91425" anchor="t" anchorCtr="0">
            <a:spAutoFit/>
          </a:bodyPr>
          <a:lstStyle/>
          <a:p>
            <a:pPr marL="269999" marR="237130" lvl="0" indent="0" algn="ctr" rtl="0">
              <a:spcBef>
                <a:spcPts val="0"/>
              </a:spcBef>
              <a:spcAft>
                <a:spcPts val="0"/>
              </a:spcAft>
              <a:buNone/>
            </a:pPr>
            <a:r>
              <a:rPr lang="es" b="1" dirty="0">
                <a:solidFill>
                  <a:srgbClr val="134F5C"/>
                </a:solidFill>
                <a:latin typeface="Poppins"/>
                <a:ea typeface="Poppins"/>
                <a:cs typeface="Poppins"/>
                <a:sym typeface="Poppins"/>
              </a:rPr>
              <a:t>¡Incorrecto!</a:t>
            </a:r>
            <a:r>
              <a:rPr lang="es" dirty="0">
                <a:solidFill>
                  <a:srgbClr val="134F5C"/>
                </a:solidFill>
                <a:latin typeface="Poppins"/>
                <a:ea typeface="Poppins"/>
                <a:cs typeface="Poppins"/>
                <a:sym typeface="Poppins"/>
              </a:rPr>
              <a:t> Al ser una situación de emergencia debe prescribirse la anticoncepción en el momento de solicitarlo</a:t>
            </a:r>
            <a:r>
              <a:rPr lang="es" dirty="0" smtClean="0">
                <a:solidFill>
                  <a:srgbClr val="134F5C"/>
                </a:solidFill>
                <a:latin typeface="Poppins"/>
                <a:ea typeface="Poppins"/>
                <a:cs typeface="Poppins"/>
                <a:sym typeface="Poppins"/>
              </a:rPr>
              <a:t>.</a:t>
            </a:r>
          </a:p>
          <a:p>
            <a:pPr marL="269999" marR="237130" algn="ctr"/>
            <a:r>
              <a:rPr lang="es-ES" b="1" dirty="0" smtClean="0">
                <a:solidFill>
                  <a:srgbClr val="134F5C"/>
                </a:solidFill>
                <a:latin typeface="Poppins"/>
                <a:ea typeface="Poppins"/>
                <a:cs typeface="Poppins"/>
                <a:sym typeface="Poppins"/>
              </a:rPr>
              <a:t>Por </a:t>
            </a:r>
            <a:r>
              <a:rPr lang="es-ES" b="1" dirty="0">
                <a:solidFill>
                  <a:srgbClr val="134F5C"/>
                </a:solidFill>
                <a:latin typeface="Poppins"/>
                <a:ea typeface="Poppins"/>
                <a:cs typeface="Poppins"/>
                <a:sym typeface="Poppins"/>
              </a:rPr>
              <a:t>ello, la respuesta correcta es la opción b.</a:t>
            </a:r>
          </a:p>
          <a:p>
            <a:pPr marL="269999" marR="237130" lvl="0" indent="0" algn="ctr" rtl="0">
              <a:spcBef>
                <a:spcPts val="0"/>
              </a:spcBef>
              <a:spcAft>
                <a:spcPts val="0"/>
              </a:spcAft>
              <a:buNone/>
            </a:pPr>
            <a:endParaRPr b="1" dirty="0">
              <a:solidFill>
                <a:srgbClr val="134F5C"/>
              </a:solidFill>
              <a:latin typeface="Poppins"/>
              <a:ea typeface="Poppins"/>
              <a:cs typeface="Poppins"/>
              <a:sym typeface="Poppins"/>
            </a:endParaRPr>
          </a:p>
        </p:txBody>
      </p:sp>
      <p:sp>
        <p:nvSpPr>
          <p:cNvPr id="1976" name="Google Shape;1976;p84">
            <a:hlinkClick r:id="rId8" action="ppaction://hlinksldjump"/>
          </p:cNvPr>
          <p:cNvSpPr/>
          <p:nvPr/>
        </p:nvSpPr>
        <p:spPr>
          <a:xfrm>
            <a:off x="4461338" y="3187228"/>
            <a:ext cx="1164600" cy="473400"/>
          </a:xfrm>
          <a:prstGeom prst="roundRect">
            <a:avLst>
              <a:gd name="adj" fmla="val 16667"/>
            </a:avLst>
          </a:prstGeom>
          <a:solidFill>
            <a:srgbClr val="88B53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chemeClr val="lt1"/>
                </a:solidFill>
              </a:rPr>
              <a:t>Continuar</a:t>
            </a:r>
            <a:endParaRPr dirty="0">
              <a:solidFill>
                <a:schemeClr val="lt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1"/>
        <p:cNvGrpSpPr/>
        <p:nvPr/>
      </p:nvGrpSpPr>
      <p:grpSpPr>
        <a:xfrm>
          <a:off x="0" y="0"/>
          <a:ext cx="0" cy="0"/>
          <a:chOff x="0" y="0"/>
          <a:chExt cx="0" cy="0"/>
        </a:xfrm>
      </p:grpSpPr>
      <p:pic>
        <p:nvPicPr>
          <p:cNvPr id="1982" name="Google Shape;1982;p85"/>
          <p:cNvPicPr preferRelativeResize="0"/>
          <p:nvPr/>
        </p:nvPicPr>
        <p:blipFill rotWithShape="1">
          <a:blip r:embed="rId4">
            <a:alphaModFix/>
          </a:blip>
          <a:srcRect/>
          <a:stretch/>
        </p:blipFill>
        <p:spPr>
          <a:xfrm>
            <a:off x="162560" y="194325"/>
            <a:ext cx="8798549" cy="4949176"/>
          </a:xfrm>
          <a:prstGeom prst="rect">
            <a:avLst/>
          </a:prstGeom>
          <a:noFill/>
          <a:ln>
            <a:noFill/>
          </a:ln>
        </p:spPr>
      </p:pic>
      <p:sp>
        <p:nvSpPr>
          <p:cNvPr id="1983" name="Google Shape;1983;p85"/>
          <p:cNvSpPr txBox="1">
            <a:spLocks noGrp="1"/>
          </p:cNvSpPr>
          <p:nvPr>
            <p:ph type="title"/>
          </p:nvPr>
        </p:nvSpPr>
        <p:spPr>
          <a:xfrm>
            <a:off x="2116250" y="1104525"/>
            <a:ext cx="6250800" cy="1039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990"/>
              <a:buNone/>
            </a:pPr>
            <a:r>
              <a:rPr lang="es" sz="1420" b="1">
                <a:solidFill>
                  <a:srgbClr val="134F5C"/>
                </a:solidFill>
                <a:latin typeface="Poppins"/>
                <a:ea typeface="Poppins"/>
                <a:cs typeface="Poppins"/>
                <a:sym typeface="Poppins"/>
              </a:rPr>
              <a:t>Allison tiene 12 años y su novio 15. Ella desea conocer sobre métodos anticonceptivos, así que asiste a la clínica para que le den consejería. ¿Qué puede hacer usted como personal de salud?</a:t>
            </a:r>
            <a:endParaRPr sz="1620" b="1">
              <a:solidFill>
                <a:srgbClr val="134F5C"/>
              </a:solidFill>
              <a:latin typeface="Quicksand"/>
              <a:ea typeface="Quicksand"/>
              <a:cs typeface="Quicksand"/>
              <a:sym typeface="Quicksand"/>
            </a:endParaRPr>
          </a:p>
        </p:txBody>
      </p:sp>
      <p:sp>
        <p:nvSpPr>
          <p:cNvPr id="1984" name="Google Shape;1984;p85"/>
          <p:cNvSpPr/>
          <p:nvPr/>
        </p:nvSpPr>
        <p:spPr>
          <a:xfrm>
            <a:off x="1170619" y="1216625"/>
            <a:ext cx="749700" cy="702600"/>
          </a:xfrm>
          <a:prstGeom prst="ellipse">
            <a:avLst/>
          </a:prstGeom>
          <a:solidFill>
            <a:srgbClr val="6DBCB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600" b="1">
                <a:solidFill>
                  <a:schemeClr val="lt1"/>
                </a:solidFill>
                <a:latin typeface="Poppins"/>
                <a:ea typeface="Poppins"/>
                <a:cs typeface="Poppins"/>
                <a:sym typeface="Poppins"/>
              </a:rPr>
              <a:t>5</a:t>
            </a:r>
            <a:endParaRPr sz="2600" b="1">
              <a:solidFill>
                <a:schemeClr val="lt1"/>
              </a:solidFill>
              <a:latin typeface="Poppins"/>
              <a:ea typeface="Poppins"/>
              <a:cs typeface="Poppins"/>
              <a:sym typeface="Poppins"/>
            </a:endParaRPr>
          </a:p>
        </p:txBody>
      </p:sp>
      <p:sp>
        <p:nvSpPr>
          <p:cNvPr id="1985" name="Google Shape;1985;p85">
            <a:hlinkClick r:id="rId5" action="ppaction://hlinksldjump"/>
          </p:cNvPr>
          <p:cNvSpPr/>
          <p:nvPr/>
        </p:nvSpPr>
        <p:spPr>
          <a:xfrm rot="-5400000">
            <a:off x="8763038" y="2271737"/>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986" name="Google Shape;1986;p85">
            <a:hlinkClick r:id="" action="ppaction://hlinkshowjump?jump=nextslide"/>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87" name="Google Shape;1987;p85"/>
          <p:cNvPicPr preferRelativeResize="0"/>
          <p:nvPr/>
        </p:nvPicPr>
        <p:blipFill>
          <a:blip r:embed="rId6">
            <a:alphaModFix/>
          </a:blip>
          <a:stretch>
            <a:fillRect/>
          </a:stretch>
        </p:blipFill>
        <p:spPr>
          <a:xfrm rot="10800000">
            <a:off x="8904523" y="2471654"/>
            <a:ext cx="145833" cy="218733"/>
          </a:xfrm>
          <a:prstGeom prst="rect">
            <a:avLst/>
          </a:prstGeom>
          <a:noFill/>
          <a:ln>
            <a:noFill/>
          </a:ln>
        </p:spPr>
      </p:pic>
      <p:sp>
        <p:nvSpPr>
          <p:cNvPr id="1988" name="Google Shape;1988;p85">
            <a:hlinkClick r:id="" action="ppaction://hlinkshowjump?jump=previousslide"/>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89" name="Google Shape;1989;p85"/>
          <p:cNvPicPr preferRelativeResize="0"/>
          <p:nvPr/>
        </p:nvPicPr>
        <p:blipFill>
          <a:blip r:embed="rId6">
            <a:alphaModFix/>
          </a:blip>
          <a:stretch>
            <a:fillRect/>
          </a:stretch>
        </p:blipFill>
        <p:spPr>
          <a:xfrm>
            <a:off x="138957" y="2462775"/>
            <a:ext cx="145833" cy="218733"/>
          </a:xfrm>
          <a:prstGeom prst="rect">
            <a:avLst/>
          </a:prstGeom>
          <a:noFill/>
          <a:ln>
            <a:noFill/>
          </a:ln>
        </p:spPr>
      </p:pic>
      <p:sp>
        <p:nvSpPr>
          <p:cNvPr id="1990" name="Google Shape;1990;p85">
            <a:hlinkClick r:id="" action="ppaction://hlinkshowjump?jump=previousslide"/>
          </p:cNvPr>
          <p:cNvSpPr/>
          <p:nvPr/>
        </p:nvSpPr>
        <p:spPr>
          <a:xfrm rot="5400000">
            <a:off x="-99975" y="2262150"/>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991" name="Google Shape;1991;p85">
            <a:hlinkClick r:id="" action="ppaction://hlinkshowjump?jump=previousslide"/>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92" name="Google Shape;1992;p85"/>
          <p:cNvPicPr preferRelativeResize="0"/>
          <p:nvPr/>
        </p:nvPicPr>
        <p:blipFill>
          <a:blip r:embed="rId6">
            <a:alphaModFix/>
          </a:blip>
          <a:stretch>
            <a:fillRect/>
          </a:stretch>
        </p:blipFill>
        <p:spPr>
          <a:xfrm>
            <a:off x="108007" y="2462700"/>
            <a:ext cx="145833" cy="218733"/>
          </a:xfrm>
          <a:prstGeom prst="rect">
            <a:avLst/>
          </a:prstGeom>
          <a:noFill/>
          <a:ln>
            <a:noFill/>
          </a:ln>
        </p:spPr>
      </p:pic>
      <p:sp>
        <p:nvSpPr>
          <p:cNvPr id="1994" name="Google Shape;1994;p85">
            <a:hlinkClick r:id="rId7" action="ppaction://hlinksldjump"/>
          </p:cNvPr>
          <p:cNvSpPr/>
          <p:nvPr/>
        </p:nvSpPr>
        <p:spPr>
          <a:xfrm>
            <a:off x="2060200" y="2267075"/>
            <a:ext cx="6105900" cy="651300"/>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dirty="0">
                <a:solidFill>
                  <a:srgbClr val="BCB621"/>
                </a:solidFill>
                <a:latin typeface="Poppins"/>
                <a:ea typeface="Poppins"/>
                <a:cs typeface="Poppins"/>
                <a:sym typeface="Poppins"/>
              </a:rPr>
              <a:t>a. </a:t>
            </a:r>
            <a:r>
              <a:rPr lang="es" dirty="0">
                <a:solidFill>
                  <a:schemeClr val="lt1"/>
                </a:solidFill>
                <a:latin typeface="Poppins"/>
                <a:ea typeface="Poppins"/>
                <a:cs typeface="Poppins"/>
                <a:sym typeface="Poppins"/>
              </a:rPr>
              <a:t>Le indico que no es posible facilitarle un método anticonceptivo porque es menor de 15 años.</a:t>
            </a:r>
            <a:endParaRPr dirty="0">
              <a:solidFill>
                <a:schemeClr val="lt1"/>
              </a:solidFill>
              <a:latin typeface="Poppins"/>
              <a:ea typeface="Poppins"/>
              <a:cs typeface="Poppins"/>
              <a:sym typeface="Poppins"/>
            </a:endParaRPr>
          </a:p>
        </p:txBody>
      </p:sp>
      <p:sp>
        <p:nvSpPr>
          <p:cNvPr id="1995" name="Google Shape;1995;p85">
            <a:hlinkClick r:id="rId8" action="ppaction://hlinksldjump"/>
          </p:cNvPr>
          <p:cNvSpPr/>
          <p:nvPr/>
        </p:nvSpPr>
        <p:spPr>
          <a:xfrm>
            <a:off x="2033525" y="3066025"/>
            <a:ext cx="6105900" cy="702600"/>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a:solidFill>
                  <a:srgbClr val="BCB621"/>
                </a:solidFill>
                <a:latin typeface="Poppins"/>
                <a:ea typeface="Poppins"/>
                <a:cs typeface="Poppins"/>
                <a:sym typeface="Poppins"/>
              </a:rPr>
              <a:t>b. </a:t>
            </a:r>
            <a:r>
              <a:rPr lang="es">
                <a:solidFill>
                  <a:schemeClr val="lt1"/>
                </a:solidFill>
                <a:latin typeface="Poppins"/>
                <a:ea typeface="Poppins"/>
                <a:cs typeface="Poppins"/>
                <a:sym typeface="Poppins"/>
              </a:rPr>
              <a:t>Le facilito una cita para que reciba consejería sobre la aplicación de algún método anticonceptivo aunque no esté acompañada de un adulto.</a:t>
            </a:r>
            <a:endParaRPr>
              <a:solidFill>
                <a:schemeClr val="lt1"/>
              </a:solidFill>
              <a:latin typeface="Poppins"/>
              <a:ea typeface="Poppins"/>
              <a:cs typeface="Poppins"/>
              <a:sym typeface="Poppins"/>
            </a:endParaRPr>
          </a:p>
        </p:txBody>
      </p:sp>
      <p:sp>
        <p:nvSpPr>
          <p:cNvPr id="1996" name="Google Shape;1996;p85">
            <a:hlinkClick r:id="rId9" action="ppaction://hlinksldjump"/>
          </p:cNvPr>
          <p:cNvSpPr/>
          <p:nvPr/>
        </p:nvSpPr>
        <p:spPr>
          <a:xfrm>
            <a:off x="2060200" y="3960675"/>
            <a:ext cx="6105900" cy="702600"/>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dirty="0">
                <a:solidFill>
                  <a:srgbClr val="BCB621"/>
                </a:solidFill>
                <a:latin typeface="Poppins"/>
                <a:ea typeface="Poppins"/>
                <a:cs typeface="Poppins"/>
                <a:sym typeface="Poppins"/>
              </a:rPr>
              <a:t>c.</a:t>
            </a:r>
            <a:r>
              <a:rPr lang="es" dirty="0">
                <a:solidFill>
                  <a:srgbClr val="76B215"/>
                </a:solidFill>
                <a:latin typeface="Poppins"/>
                <a:ea typeface="Poppins"/>
                <a:cs typeface="Poppins"/>
                <a:sym typeface="Poppins"/>
              </a:rPr>
              <a:t> </a:t>
            </a:r>
            <a:r>
              <a:rPr lang="es" dirty="0">
                <a:solidFill>
                  <a:schemeClr val="lt1"/>
                </a:solidFill>
                <a:latin typeface="Poppins"/>
                <a:ea typeface="Poppins"/>
                <a:cs typeface="Poppins"/>
                <a:sym typeface="Poppins"/>
              </a:rPr>
              <a:t>Le indico que la consejería solo se le puede dar si viene con sus padres, docentes, tutores, o una persona adulta de confianza.</a:t>
            </a:r>
            <a:endParaRPr dirty="0">
              <a:solidFill>
                <a:schemeClr val="lt1"/>
              </a:solidFill>
              <a:latin typeface="Poppins"/>
              <a:ea typeface="Poppins"/>
              <a:cs typeface="Poppins"/>
              <a:sym typeface="Poppins"/>
            </a:endParaRPr>
          </a:p>
        </p:txBody>
      </p:sp>
      <p:sp>
        <p:nvSpPr>
          <p:cNvPr id="17" name="Google Shape;1578;p69">
            <a:hlinkClick r:id="rId10" action="ppaction://hlinksldjump"/>
            <a:extLst>
              <a:ext uri="{FF2B5EF4-FFF2-40B4-BE49-F238E27FC236}">
                <a16:creationId xmlns="" xmlns:a16="http://schemas.microsoft.com/office/drawing/2014/main" id="{E214AD62-93E7-47F5-A5EA-3FDEABCBC264}"/>
              </a:ext>
            </a:extLst>
          </p:cNvPr>
          <p:cNvSpPr/>
          <p:nvPr/>
        </p:nvSpPr>
        <p:spPr>
          <a:xfrm>
            <a:off x="8106145" y="618763"/>
            <a:ext cx="319800" cy="319800"/>
          </a:xfrm>
          <a:prstGeom prst="mathMultiply">
            <a:avLst>
              <a:gd name="adj1" fmla="val 23520"/>
            </a:avLst>
          </a:prstGeom>
          <a:solidFill>
            <a:srgbClr val="DE3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00"/>
        <p:cNvGrpSpPr/>
        <p:nvPr/>
      </p:nvGrpSpPr>
      <p:grpSpPr>
        <a:xfrm>
          <a:off x="0" y="0"/>
          <a:ext cx="0" cy="0"/>
          <a:chOff x="0" y="0"/>
          <a:chExt cx="0" cy="0"/>
        </a:xfrm>
      </p:grpSpPr>
      <p:pic>
        <p:nvPicPr>
          <p:cNvPr id="2001" name="Google Shape;2001;p86"/>
          <p:cNvPicPr preferRelativeResize="0"/>
          <p:nvPr/>
        </p:nvPicPr>
        <p:blipFill rotWithShape="1">
          <a:blip r:embed="rId4">
            <a:alphaModFix/>
          </a:blip>
          <a:srcRect/>
          <a:stretch/>
        </p:blipFill>
        <p:spPr>
          <a:xfrm>
            <a:off x="162560" y="194325"/>
            <a:ext cx="8798549" cy="4949176"/>
          </a:xfrm>
          <a:prstGeom prst="rect">
            <a:avLst/>
          </a:prstGeom>
          <a:noFill/>
          <a:ln>
            <a:noFill/>
          </a:ln>
        </p:spPr>
      </p:pic>
      <p:sp>
        <p:nvSpPr>
          <p:cNvPr id="2002" name="Google Shape;2002;p86"/>
          <p:cNvSpPr txBox="1">
            <a:spLocks noGrp="1"/>
          </p:cNvSpPr>
          <p:nvPr>
            <p:ph type="title"/>
          </p:nvPr>
        </p:nvSpPr>
        <p:spPr>
          <a:xfrm>
            <a:off x="2116250" y="1104525"/>
            <a:ext cx="6250800" cy="1039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990"/>
              <a:buNone/>
            </a:pPr>
            <a:r>
              <a:rPr lang="es" sz="1420" b="1">
                <a:solidFill>
                  <a:srgbClr val="134F5C"/>
                </a:solidFill>
                <a:latin typeface="Poppins"/>
                <a:ea typeface="Poppins"/>
                <a:cs typeface="Poppins"/>
                <a:sym typeface="Poppins"/>
              </a:rPr>
              <a:t>Allison tiene 12 años y su novio 15. Ella desea conocer sobre métodos anticonceptivos, así que asiste a la clínica para que le den consejería. ¿Qué puede hacer usted como personal de salud?</a:t>
            </a:r>
            <a:endParaRPr sz="1620" b="1">
              <a:solidFill>
                <a:srgbClr val="134F5C"/>
              </a:solidFill>
              <a:latin typeface="Quicksand"/>
              <a:ea typeface="Quicksand"/>
              <a:cs typeface="Quicksand"/>
              <a:sym typeface="Quicksand"/>
            </a:endParaRPr>
          </a:p>
        </p:txBody>
      </p:sp>
      <p:sp>
        <p:nvSpPr>
          <p:cNvPr id="2003" name="Google Shape;2003;p86"/>
          <p:cNvSpPr/>
          <p:nvPr/>
        </p:nvSpPr>
        <p:spPr>
          <a:xfrm>
            <a:off x="1170619" y="1216625"/>
            <a:ext cx="749700" cy="702600"/>
          </a:xfrm>
          <a:prstGeom prst="ellipse">
            <a:avLst/>
          </a:prstGeom>
          <a:solidFill>
            <a:srgbClr val="6DBCB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600" b="1">
                <a:solidFill>
                  <a:schemeClr val="lt1"/>
                </a:solidFill>
                <a:latin typeface="Poppins"/>
                <a:ea typeface="Poppins"/>
                <a:cs typeface="Poppins"/>
                <a:sym typeface="Poppins"/>
              </a:rPr>
              <a:t>5</a:t>
            </a:r>
            <a:endParaRPr sz="2600" b="1">
              <a:solidFill>
                <a:schemeClr val="lt1"/>
              </a:solidFill>
              <a:latin typeface="Poppins"/>
              <a:ea typeface="Poppins"/>
              <a:cs typeface="Poppins"/>
              <a:sym typeface="Poppins"/>
            </a:endParaRPr>
          </a:p>
        </p:txBody>
      </p:sp>
      <p:sp>
        <p:nvSpPr>
          <p:cNvPr id="2012" name="Google Shape;2012;p86">
            <a:hlinkClick r:id="rId5" action="ppaction://hlinksldjump"/>
          </p:cNvPr>
          <p:cNvSpPr/>
          <p:nvPr/>
        </p:nvSpPr>
        <p:spPr>
          <a:xfrm>
            <a:off x="8106145" y="618763"/>
            <a:ext cx="319800" cy="319800"/>
          </a:xfrm>
          <a:prstGeom prst="mathMultiply">
            <a:avLst>
              <a:gd name="adj1" fmla="val 23520"/>
            </a:avLst>
          </a:prstGeom>
          <a:solidFill>
            <a:srgbClr val="DE3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86"/>
          <p:cNvSpPr/>
          <p:nvPr/>
        </p:nvSpPr>
        <p:spPr>
          <a:xfrm>
            <a:off x="2060200" y="2267075"/>
            <a:ext cx="6105900" cy="651300"/>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a:solidFill>
                  <a:srgbClr val="BCB621"/>
                </a:solidFill>
                <a:latin typeface="Poppins"/>
                <a:ea typeface="Poppins"/>
                <a:cs typeface="Poppins"/>
                <a:sym typeface="Poppins"/>
              </a:rPr>
              <a:t>a. </a:t>
            </a:r>
            <a:r>
              <a:rPr lang="es">
                <a:solidFill>
                  <a:schemeClr val="lt1"/>
                </a:solidFill>
                <a:latin typeface="Poppins"/>
                <a:ea typeface="Poppins"/>
                <a:cs typeface="Poppins"/>
                <a:sym typeface="Poppins"/>
              </a:rPr>
              <a:t>Le indico que no es posible facilitarle un método anticonceptivo porque es menor de 15 años.</a:t>
            </a:r>
            <a:endParaRPr>
              <a:solidFill>
                <a:schemeClr val="lt1"/>
              </a:solidFill>
              <a:latin typeface="Poppins"/>
              <a:ea typeface="Poppins"/>
              <a:cs typeface="Poppins"/>
              <a:sym typeface="Poppins"/>
            </a:endParaRPr>
          </a:p>
        </p:txBody>
      </p:sp>
      <p:sp>
        <p:nvSpPr>
          <p:cNvPr id="2014" name="Google Shape;2014;p86"/>
          <p:cNvSpPr/>
          <p:nvPr/>
        </p:nvSpPr>
        <p:spPr>
          <a:xfrm>
            <a:off x="2033525" y="3066025"/>
            <a:ext cx="6105900" cy="702600"/>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a:solidFill>
                  <a:srgbClr val="BCB621"/>
                </a:solidFill>
                <a:latin typeface="Poppins"/>
                <a:ea typeface="Poppins"/>
                <a:cs typeface="Poppins"/>
                <a:sym typeface="Poppins"/>
              </a:rPr>
              <a:t>b. </a:t>
            </a:r>
            <a:r>
              <a:rPr lang="es">
                <a:solidFill>
                  <a:schemeClr val="lt1"/>
                </a:solidFill>
                <a:latin typeface="Poppins"/>
                <a:ea typeface="Poppins"/>
                <a:cs typeface="Poppins"/>
                <a:sym typeface="Poppins"/>
              </a:rPr>
              <a:t>Le facilito una cita para que reciba consejería sobre la aplicación de algún método anticonceptivo aunque no esté acompañada de un adulto.</a:t>
            </a:r>
            <a:endParaRPr>
              <a:solidFill>
                <a:schemeClr val="lt1"/>
              </a:solidFill>
              <a:latin typeface="Poppins"/>
              <a:ea typeface="Poppins"/>
              <a:cs typeface="Poppins"/>
              <a:sym typeface="Poppins"/>
            </a:endParaRPr>
          </a:p>
        </p:txBody>
      </p:sp>
      <p:sp>
        <p:nvSpPr>
          <p:cNvPr id="2015" name="Google Shape;2015;p86"/>
          <p:cNvSpPr/>
          <p:nvPr/>
        </p:nvSpPr>
        <p:spPr>
          <a:xfrm>
            <a:off x="2060200" y="3960675"/>
            <a:ext cx="6105900" cy="702600"/>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a:solidFill>
                  <a:srgbClr val="BCB621"/>
                </a:solidFill>
                <a:latin typeface="Poppins"/>
                <a:ea typeface="Poppins"/>
                <a:cs typeface="Poppins"/>
                <a:sym typeface="Poppins"/>
              </a:rPr>
              <a:t>c.</a:t>
            </a:r>
            <a:r>
              <a:rPr lang="es">
                <a:solidFill>
                  <a:srgbClr val="76B215"/>
                </a:solidFill>
                <a:latin typeface="Poppins"/>
                <a:ea typeface="Poppins"/>
                <a:cs typeface="Poppins"/>
                <a:sym typeface="Poppins"/>
              </a:rPr>
              <a:t> </a:t>
            </a:r>
            <a:r>
              <a:rPr lang="es">
                <a:solidFill>
                  <a:schemeClr val="lt1"/>
                </a:solidFill>
                <a:latin typeface="Poppins"/>
                <a:ea typeface="Poppins"/>
                <a:cs typeface="Poppins"/>
                <a:sym typeface="Poppins"/>
              </a:rPr>
              <a:t>Le indico que la consejería solo se le puede dar si viene con sus padres, docentes, tutores, o una persona adulta de confianza.</a:t>
            </a:r>
            <a:endParaRPr>
              <a:solidFill>
                <a:schemeClr val="lt1"/>
              </a:solidFill>
              <a:latin typeface="Poppins"/>
              <a:ea typeface="Poppins"/>
              <a:cs typeface="Poppins"/>
              <a:sym typeface="Poppins"/>
            </a:endParaRPr>
          </a:p>
        </p:txBody>
      </p:sp>
      <p:pic>
        <p:nvPicPr>
          <p:cNvPr id="2016" name="Google Shape;2016;p86"/>
          <p:cNvPicPr preferRelativeResize="0"/>
          <p:nvPr/>
        </p:nvPicPr>
        <p:blipFill rotWithShape="1">
          <a:blip r:embed="rId6">
            <a:alphaModFix amt="65000"/>
          </a:blip>
          <a:srcRect/>
          <a:stretch/>
        </p:blipFill>
        <p:spPr>
          <a:xfrm>
            <a:off x="-12" y="0"/>
            <a:ext cx="9144000" cy="5143500"/>
          </a:xfrm>
          <a:prstGeom prst="rect">
            <a:avLst/>
          </a:prstGeom>
          <a:noFill/>
          <a:ln>
            <a:noFill/>
          </a:ln>
        </p:spPr>
      </p:pic>
      <p:sp>
        <p:nvSpPr>
          <p:cNvPr id="2023" name="Google Shape;2023;p86"/>
          <p:cNvSpPr/>
          <p:nvPr/>
        </p:nvSpPr>
        <p:spPr>
          <a:xfrm>
            <a:off x="2025425" y="367375"/>
            <a:ext cx="6122100" cy="22074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86"/>
          <p:cNvSpPr txBox="1"/>
          <p:nvPr/>
        </p:nvSpPr>
        <p:spPr>
          <a:xfrm>
            <a:off x="2248450" y="760175"/>
            <a:ext cx="5729400" cy="1046700"/>
          </a:xfrm>
          <a:prstGeom prst="rect">
            <a:avLst/>
          </a:prstGeom>
          <a:noFill/>
          <a:ln>
            <a:noFill/>
          </a:ln>
        </p:spPr>
        <p:txBody>
          <a:bodyPr spcFirstLastPara="1" wrap="square" lIns="91425" tIns="91425" rIns="91425" bIns="91425" anchor="t" anchorCtr="0">
            <a:spAutoFit/>
          </a:bodyPr>
          <a:lstStyle/>
          <a:p>
            <a:pPr marL="269999" marR="237130" lvl="0" indent="0" algn="ctr" rtl="0">
              <a:spcBef>
                <a:spcPts val="0"/>
              </a:spcBef>
              <a:spcAft>
                <a:spcPts val="0"/>
              </a:spcAft>
              <a:buNone/>
            </a:pPr>
            <a:r>
              <a:rPr lang="es" b="1">
                <a:solidFill>
                  <a:srgbClr val="134F5C"/>
                </a:solidFill>
                <a:latin typeface="Poppins"/>
                <a:ea typeface="Poppins"/>
                <a:cs typeface="Poppins"/>
                <a:sym typeface="Poppins"/>
              </a:rPr>
              <a:t>¡Incorrecto!</a:t>
            </a:r>
            <a:r>
              <a:rPr lang="es">
                <a:solidFill>
                  <a:srgbClr val="134F5C"/>
                </a:solidFill>
                <a:latin typeface="Poppins"/>
                <a:ea typeface="Poppins"/>
                <a:cs typeface="Poppins"/>
                <a:sym typeface="Poppins"/>
              </a:rPr>
              <a:t> Todas las adolescentes tienen derecho a ser atendidas y recibir consejería.</a:t>
            </a:r>
            <a:endParaRPr>
              <a:solidFill>
                <a:srgbClr val="134F5C"/>
              </a:solidFill>
              <a:latin typeface="Poppins"/>
              <a:ea typeface="Poppins"/>
              <a:cs typeface="Poppins"/>
              <a:sym typeface="Poppins"/>
            </a:endParaRPr>
          </a:p>
          <a:p>
            <a:pPr marL="269999" marR="237130" lvl="0" indent="0" algn="ctr" rtl="0">
              <a:spcBef>
                <a:spcPts val="0"/>
              </a:spcBef>
              <a:spcAft>
                <a:spcPts val="0"/>
              </a:spcAft>
              <a:buNone/>
            </a:pPr>
            <a:endParaRPr>
              <a:solidFill>
                <a:srgbClr val="134F5C"/>
              </a:solidFill>
              <a:latin typeface="Poppins"/>
              <a:ea typeface="Poppins"/>
              <a:cs typeface="Poppins"/>
              <a:sym typeface="Poppins"/>
            </a:endParaRPr>
          </a:p>
          <a:p>
            <a:pPr marL="269999" marR="237130" lvl="0" indent="0" algn="ctr" rtl="0">
              <a:spcBef>
                <a:spcPts val="0"/>
              </a:spcBef>
              <a:spcAft>
                <a:spcPts val="0"/>
              </a:spcAft>
              <a:buNone/>
            </a:pPr>
            <a:r>
              <a:rPr lang="es" b="1">
                <a:solidFill>
                  <a:srgbClr val="134F5C"/>
                </a:solidFill>
                <a:latin typeface="Poppins"/>
                <a:ea typeface="Poppins"/>
                <a:cs typeface="Poppins"/>
                <a:sym typeface="Poppins"/>
              </a:rPr>
              <a:t>Por ello, la respuesta correcta es la opción b.</a:t>
            </a:r>
            <a:endParaRPr>
              <a:solidFill>
                <a:srgbClr val="134F5C"/>
              </a:solidFill>
              <a:latin typeface="Poppins"/>
              <a:ea typeface="Poppins"/>
              <a:cs typeface="Poppins"/>
              <a:sym typeface="Poppins"/>
            </a:endParaRPr>
          </a:p>
        </p:txBody>
      </p:sp>
      <p:sp>
        <p:nvSpPr>
          <p:cNvPr id="2025" name="Google Shape;2025;p86">
            <a:hlinkClick r:id="rId7" action="ppaction://hlinksldjump"/>
          </p:cNvPr>
          <p:cNvSpPr/>
          <p:nvPr/>
        </p:nvSpPr>
        <p:spPr>
          <a:xfrm>
            <a:off x="4455388" y="1879178"/>
            <a:ext cx="1164600" cy="473400"/>
          </a:xfrm>
          <a:prstGeom prst="roundRect">
            <a:avLst>
              <a:gd name="adj" fmla="val 16667"/>
            </a:avLst>
          </a:prstGeom>
          <a:solidFill>
            <a:srgbClr val="88B53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lt1"/>
                </a:solidFill>
              </a:rPr>
              <a:t>Continuar</a:t>
            </a:r>
            <a:endParaRPr>
              <a:solidFill>
                <a:schemeClr val="lt1"/>
              </a:solidFill>
            </a:endParaRPr>
          </a:p>
        </p:txBody>
      </p:sp>
      <p:sp>
        <p:nvSpPr>
          <p:cNvPr id="2026" name="Google Shape;2026;p86"/>
          <p:cNvSpPr/>
          <p:nvPr/>
        </p:nvSpPr>
        <p:spPr>
          <a:xfrm rot="10800000">
            <a:off x="4877800" y="2476147"/>
            <a:ext cx="336900" cy="327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30"/>
        <p:cNvGrpSpPr/>
        <p:nvPr/>
      </p:nvGrpSpPr>
      <p:grpSpPr>
        <a:xfrm>
          <a:off x="0" y="0"/>
          <a:ext cx="0" cy="0"/>
          <a:chOff x="0" y="0"/>
          <a:chExt cx="0" cy="0"/>
        </a:xfrm>
      </p:grpSpPr>
      <p:pic>
        <p:nvPicPr>
          <p:cNvPr id="2031" name="Google Shape;2031;p87"/>
          <p:cNvPicPr preferRelativeResize="0"/>
          <p:nvPr/>
        </p:nvPicPr>
        <p:blipFill rotWithShape="1">
          <a:blip r:embed="rId4">
            <a:alphaModFix/>
          </a:blip>
          <a:srcRect/>
          <a:stretch/>
        </p:blipFill>
        <p:spPr>
          <a:xfrm>
            <a:off x="162560" y="194325"/>
            <a:ext cx="8798549" cy="4949176"/>
          </a:xfrm>
          <a:prstGeom prst="rect">
            <a:avLst/>
          </a:prstGeom>
          <a:noFill/>
          <a:ln>
            <a:noFill/>
          </a:ln>
        </p:spPr>
      </p:pic>
      <p:sp>
        <p:nvSpPr>
          <p:cNvPr id="2032" name="Google Shape;2032;p87"/>
          <p:cNvSpPr txBox="1">
            <a:spLocks noGrp="1"/>
          </p:cNvSpPr>
          <p:nvPr>
            <p:ph type="title"/>
          </p:nvPr>
        </p:nvSpPr>
        <p:spPr>
          <a:xfrm>
            <a:off x="2116250" y="1104525"/>
            <a:ext cx="6250800" cy="1039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990"/>
              <a:buNone/>
            </a:pPr>
            <a:r>
              <a:rPr lang="es" sz="1420" b="1">
                <a:solidFill>
                  <a:srgbClr val="134F5C"/>
                </a:solidFill>
                <a:latin typeface="Poppins"/>
                <a:ea typeface="Poppins"/>
                <a:cs typeface="Poppins"/>
                <a:sym typeface="Poppins"/>
              </a:rPr>
              <a:t>Allison tiene 12 años y su novio 15. Ella desea conocer sobre métodos anticonceptivos, así que asiste a la clínica para que le den consejería. ¿Qué puede hacer usted como personal de salud?</a:t>
            </a:r>
            <a:endParaRPr sz="1620" b="1">
              <a:solidFill>
                <a:srgbClr val="134F5C"/>
              </a:solidFill>
              <a:latin typeface="Quicksand"/>
              <a:ea typeface="Quicksand"/>
              <a:cs typeface="Quicksand"/>
              <a:sym typeface="Quicksand"/>
            </a:endParaRPr>
          </a:p>
        </p:txBody>
      </p:sp>
      <p:sp>
        <p:nvSpPr>
          <p:cNvPr id="2033" name="Google Shape;2033;p87"/>
          <p:cNvSpPr/>
          <p:nvPr/>
        </p:nvSpPr>
        <p:spPr>
          <a:xfrm>
            <a:off x="1170619" y="1216625"/>
            <a:ext cx="749700" cy="702600"/>
          </a:xfrm>
          <a:prstGeom prst="ellipse">
            <a:avLst/>
          </a:prstGeom>
          <a:solidFill>
            <a:srgbClr val="6DBCB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600" b="1">
                <a:solidFill>
                  <a:schemeClr val="lt1"/>
                </a:solidFill>
                <a:latin typeface="Poppins"/>
                <a:ea typeface="Poppins"/>
                <a:cs typeface="Poppins"/>
                <a:sym typeface="Poppins"/>
              </a:rPr>
              <a:t>5</a:t>
            </a:r>
            <a:endParaRPr sz="2600" b="1">
              <a:solidFill>
                <a:schemeClr val="lt1"/>
              </a:solidFill>
              <a:latin typeface="Poppins"/>
              <a:ea typeface="Poppins"/>
              <a:cs typeface="Poppins"/>
              <a:sym typeface="Poppins"/>
            </a:endParaRPr>
          </a:p>
        </p:txBody>
      </p:sp>
      <p:sp>
        <p:nvSpPr>
          <p:cNvPr id="2042" name="Google Shape;2042;p87">
            <a:hlinkClick r:id="rId5" action="ppaction://hlinksldjump"/>
          </p:cNvPr>
          <p:cNvSpPr/>
          <p:nvPr/>
        </p:nvSpPr>
        <p:spPr>
          <a:xfrm>
            <a:off x="8106145" y="618763"/>
            <a:ext cx="319800" cy="319800"/>
          </a:xfrm>
          <a:prstGeom prst="mathMultiply">
            <a:avLst>
              <a:gd name="adj1" fmla="val 23520"/>
            </a:avLst>
          </a:prstGeom>
          <a:solidFill>
            <a:srgbClr val="DE3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87"/>
          <p:cNvSpPr/>
          <p:nvPr/>
        </p:nvSpPr>
        <p:spPr>
          <a:xfrm>
            <a:off x="2060200" y="2267075"/>
            <a:ext cx="6105900" cy="651300"/>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a:solidFill>
                  <a:srgbClr val="BCB621"/>
                </a:solidFill>
                <a:latin typeface="Poppins"/>
                <a:ea typeface="Poppins"/>
                <a:cs typeface="Poppins"/>
                <a:sym typeface="Poppins"/>
              </a:rPr>
              <a:t>a. </a:t>
            </a:r>
            <a:r>
              <a:rPr lang="es">
                <a:solidFill>
                  <a:schemeClr val="lt1"/>
                </a:solidFill>
                <a:latin typeface="Poppins"/>
                <a:ea typeface="Poppins"/>
                <a:cs typeface="Poppins"/>
                <a:sym typeface="Poppins"/>
              </a:rPr>
              <a:t>Le indico que no es posible facilitarle un método anticonceptivo porque es menor de 15 años.</a:t>
            </a:r>
            <a:endParaRPr>
              <a:solidFill>
                <a:schemeClr val="lt1"/>
              </a:solidFill>
              <a:latin typeface="Poppins"/>
              <a:ea typeface="Poppins"/>
              <a:cs typeface="Poppins"/>
              <a:sym typeface="Poppins"/>
            </a:endParaRPr>
          </a:p>
        </p:txBody>
      </p:sp>
      <p:sp>
        <p:nvSpPr>
          <p:cNvPr id="2044" name="Google Shape;2044;p87"/>
          <p:cNvSpPr/>
          <p:nvPr/>
        </p:nvSpPr>
        <p:spPr>
          <a:xfrm>
            <a:off x="2033525" y="3066025"/>
            <a:ext cx="6105900" cy="702600"/>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a:solidFill>
                  <a:srgbClr val="BCB621"/>
                </a:solidFill>
                <a:latin typeface="Poppins"/>
                <a:ea typeface="Poppins"/>
                <a:cs typeface="Poppins"/>
                <a:sym typeface="Poppins"/>
              </a:rPr>
              <a:t>b. </a:t>
            </a:r>
            <a:r>
              <a:rPr lang="es">
                <a:solidFill>
                  <a:schemeClr val="lt1"/>
                </a:solidFill>
                <a:latin typeface="Poppins"/>
                <a:ea typeface="Poppins"/>
                <a:cs typeface="Poppins"/>
                <a:sym typeface="Poppins"/>
              </a:rPr>
              <a:t>Le facilito una cita para que reciba consejería sobre la aplicación de algún método anticonceptivo aunque no esté acompañada de un adulto.</a:t>
            </a:r>
            <a:endParaRPr>
              <a:solidFill>
                <a:schemeClr val="lt1"/>
              </a:solidFill>
              <a:latin typeface="Poppins"/>
              <a:ea typeface="Poppins"/>
              <a:cs typeface="Poppins"/>
              <a:sym typeface="Poppins"/>
            </a:endParaRPr>
          </a:p>
        </p:txBody>
      </p:sp>
      <p:sp>
        <p:nvSpPr>
          <p:cNvPr id="2045" name="Google Shape;2045;p87"/>
          <p:cNvSpPr/>
          <p:nvPr/>
        </p:nvSpPr>
        <p:spPr>
          <a:xfrm>
            <a:off x="2060200" y="3960675"/>
            <a:ext cx="6105900" cy="702600"/>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a:solidFill>
                  <a:srgbClr val="BCB621"/>
                </a:solidFill>
                <a:latin typeface="Poppins"/>
                <a:ea typeface="Poppins"/>
                <a:cs typeface="Poppins"/>
                <a:sym typeface="Poppins"/>
              </a:rPr>
              <a:t>c.</a:t>
            </a:r>
            <a:r>
              <a:rPr lang="es">
                <a:solidFill>
                  <a:srgbClr val="76B215"/>
                </a:solidFill>
                <a:latin typeface="Poppins"/>
                <a:ea typeface="Poppins"/>
                <a:cs typeface="Poppins"/>
                <a:sym typeface="Poppins"/>
              </a:rPr>
              <a:t> </a:t>
            </a:r>
            <a:r>
              <a:rPr lang="es">
                <a:solidFill>
                  <a:schemeClr val="lt1"/>
                </a:solidFill>
                <a:latin typeface="Poppins"/>
                <a:ea typeface="Poppins"/>
                <a:cs typeface="Poppins"/>
                <a:sym typeface="Poppins"/>
              </a:rPr>
              <a:t>Le indico que la consejería solo se le puede dar si viene con sus padres, docentes, tutores, o una persona adulta de confianza.</a:t>
            </a:r>
            <a:endParaRPr>
              <a:solidFill>
                <a:schemeClr val="lt1"/>
              </a:solidFill>
              <a:latin typeface="Poppins"/>
              <a:ea typeface="Poppins"/>
              <a:cs typeface="Poppins"/>
              <a:sym typeface="Poppins"/>
            </a:endParaRPr>
          </a:p>
        </p:txBody>
      </p:sp>
      <p:pic>
        <p:nvPicPr>
          <p:cNvPr id="2046" name="Google Shape;2046;p87"/>
          <p:cNvPicPr preferRelativeResize="0"/>
          <p:nvPr/>
        </p:nvPicPr>
        <p:blipFill rotWithShape="1">
          <a:blip r:embed="rId6">
            <a:alphaModFix amt="65000"/>
          </a:blip>
          <a:srcRect/>
          <a:stretch/>
        </p:blipFill>
        <p:spPr>
          <a:xfrm>
            <a:off x="-12" y="0"/>
            <a:ext cx="9144000" cy="5143500"/>
          </a:xfrm>
          <a:prstGeom prst="rect">
            <a:avLst/>
          </a:prstGeom>
          <a:noFill/>
          <a:ln>
            <a:noFill/>
          </a:ln>
        </p:spPr>
      </p:pic>
      <p:sp>
        <p:nvSpPr>
          <p:cNvPr id="2053" name="Google Shape;2053;p87"/>
          <p:cNvSpPr/>
          <p:nvPr/>
        </p:nvSpPr>
        <p:spPr>
          <a:xfrm>
            <a:off x="2025425" y="1246775"/>
            <a:ext cx="6122100" cy="20139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87"/>
          <p:cNvSpPr txBox="1"/>
          <p:nvPr/>
        </p:nvSpPr>
        <p:spPr>
          <a:xfrm>
            <a:off x="2248000" y="1564900"/>
            <a:ext cx="5729400" cy="831300"/>
          </a:xfrm>
          <a:prstGeom prst="rect">
            <a:avLst/>
          </a:prstGeom>
          <a:noFill/>
          <a:ln>
            <a:noFill/>
          </a:ln>
        </p:spPr>
        <p:txBody>
          <a:bodyPr spcFirstLastPara="1" wrap="square" lIns="91425" tIns="91425" rIns="91425" bIns="91425" anchor="t" anchorCtr="0">
            <a:spAutoFit/>
          </a:bodyPr>
          <a:lstStyle/>
          <a:p>
            <a:pPr marL="269999" marR="237130" lvl="0" indent="0" algn="ctr" rtl="0">
              <a:spcBef>
                <a:spcPts val="0"/>
              </a:spcBef>
              <a:spcAft>
                <a:spcPts val="0"/>
              </a:spcAft>
              <a:buNone/>
            </a:pPr>
            <a:r>
              <a:rPr lang="es" b="1">
                <a:solidFill>
                  <a:srgbClr val="134F5C"/>
                </a:solidFill>
                <a:latin typeface="Poppins"/>
                <a:ea typeface="Poppins"/>
                <a:cs typeface="Poppins"/>
                <a:sym typeface="Poppins"/>
              </a:rPr>
              <a:t>¡Correcto!</a:t>
            </a:r>
            <a:r>
              <a:rPr lang="es">
                <a:solidFill>
                  <a:srgbClr val="134F5C"/>
                </a:solidFill>
                <a:latin typeface="Poppins"/>
                <a:ea typeface="Poppins"/>
                <a:cs typeface="Poppins"/>
                <a:sym typeface="Poppins"/>
              </a:rPr>
              <a:t> Todas las adolescentes tienen derecho a ser atendidas y recibir consejería aunque no estén acompañadas de una persona adulta.</a:t>
            </a:r>
            <a:endParaRPr b="1">
              <a:solidFill>
                <a:srgbClr val="134F5C"/>
              </a:solidFill>
              <a:latin typeface="Poppins"/>
              <a:ea typeface="Poppins"/>
              <a:cs typeface="Poppins"/>
              <a:sym typeface="Poppins"/>
            </a:endParaRPr>
          </a:p>
        </p:txBody>
      </p:sp>
      <p:sp>
        <p:nvSpPr>
          <p:cNvPr id="2055" name="Google Shape;2055;p87">
            <a:hlinkClick r:id="rId7" action="ppaction://hlinksldjump"/>
          </p:cNvPr>
          <p:cNvSpPr/>
          <p:nvPr/>
        </p:nvSpPr>
        <p:spPr>
          <a:xfrm>
            <a:off x="4455388" y="2564978"/>
            <a:ext cx="1164600" cy="473400"/>
          </a:xfrm>
          <a:prstGeom prst="roundRect">
            <a:avLst>
              <a:gd name="adj" fmla="val 16667"/>
            </a:avLst>
          </a:prstGeom>
          <a:solidFill>
            <a:srgbClr val="88B53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lt1"/>
                </a:solidFill>
              </a:rPr>
              <a:t>Continuar</a:t>
            </a:r>
            <a:endParaRPr>
              <a:solidFill>
                <a:schemeClr val="lt1"/>
              </a:solidFill>
            </a:endParaRPr>
          </a:p>
        </p:txBody>
      </p:sp>
      <p:sp>
        <p:nvSpPr>
          <p:cNvPr id="2056" name="Google Shape;2056;p87"/>
          <p:cNvSpPr/>
          <p:nvPr/>
        </p:nvSpPr>
        <p:spPr>
          <a:xfrm rot="10800000">
            <a:off x="4877800" y="3161947"/>
            <a:ext cx="336900" cy="327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60"/>
        <p:cNvGrpSpPr/>
        <p:nvPr/>
      </p:nvGrpSpPr>
      <p:grpSpPr>
        <a:xfrm>
          <a:off x="0" y="0"/>
          <a:ext cx="0" cy="0"/>
          <a:chOff x="0" y="0"/>
          <a:chExt cx="0" cy="0"/>
        </a:xfrm>
      </p:grpSpPr>
      <p:pic>
        <p:nvPicPr>
          <p:cNvPr id="2061" name="Google Shape;2061;p88"/>
          <p:cNvPicPr preferRelativeResize="0"/>
          <p:nvPr/>
        </p:nvPicPr>
        <p:blipFill rotWithShape="1">
          <a:blip r:embed="rId4">
            <a:alphaModFix/>
          </a:blip>
          <a:srcRect/>
          <a:stretch/>
        </p:blipFill>
        <p:spPr>
          <a:xfrm>
            <a:off x="162560" y="194325"/>
            <a:ext cx="8798549" cy="4949176"/>
          </a:xfrm>
          <a:prstGeom prst="rect">
            <a:avLst/>
          </a:prstGeom>
          <a:noFill/>
          <a:ln>
            <a:noFill/>
          </a:ln>
        </p:spPr>
      </p:pic>
      <p:sp>
        <p:nvSpPr>
          <p:cNvPr id="2062" name="Google Shape;2062;p88"/>
          <p:cNvSpPr txBox="1">
            <a:spLocks noGrp="1"/>
          </p:cNvSpPr>
          <p:nvPr>
            <p:ph type="title"/>
          </p:nvPr>
        </p:nvSpPr>
        <p:spPr>
          <a:xfrm>
            <a:off x="2116250" y="1104525"/>
            <a:ext cx="6250800" cy="1039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990"/>
              <a:buNone/>
            </a:pPr>
            <a:r>
              <a:rPr lang="es" sz="1420" b="1">
                <a:solidFill>
                  <a:srgbClr val="134F5C"/>
                </a:solidFill>
                <a:latin typeface="Poppins"/>
                <a:ea typeface="Poppins"/>
                <a:cs typeface="Poppins"/>
                <a:sym typeface="Poppins"/>
              </a:rPr>
              <a:t>Allison tiene 12 años y su novio 15. Ella desea conocer sobre métodos anticonceptivos, así que asiste a la clínica para que le den consejería. ¿Qué puede hacer usted como personal de salud?</a:t>
            </a:r>
            <a:endParaRPr sz="1620" b="1">
              <a:solidFill>
                <a:srgbClr val="134F5C"/>
              </a:solidFill>
              <a:latin typeface="Quicksand"/>
              <a:ea typeface="Quicksand"/>
              <a:cs typeface="Quicksand"/>
              <a:sym typeface="Quicksand"/>
            </a:endParaRPr>
          </a:p>
        </p:txBody>
      </p:sp>
      <p:sp>
        <p:nvSpPr>
          <p:cNvPr id="2063" name="Google Shape;2063;p88"/>
          <p:cNvSpPr/>
          <p:nvPr/>
        </p:nvSpPr>
        <p:spPr>
          <a:xfrm>
            <a:off x="1170619" y="1216625"/>
            <a:ext cx="749700" cy="702600"/>
          </a:xfrm>
          <a:prstGeom prst="ellipse">
            <a:avLst/>
          </a:prstGeom>
          <a:solidFill>
            <a:srgbClr val="6DBCB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600" b="1" dirty="0">
                <a:solidFill>
                  <a:schemeClr val="lt1"/>
                </a:solidFill>
                <a:latin typeface="Poppins"/>
                <a:ea typeface="Poppins"/>
                <a:cs typeface="Poppins"/>
                <a:sym typeface="Poppins"/>
              </a:rPr>
              <a:t>5</a:t>
            </a:r>
            <a:endParaRPr sz="2600" b="1" dirty="0">
              <a:solidFill>
                <a:schemeClr val="lt1"/>
              </a:solidFill>
              <a:latin typeface="Poppins"/>
              <a:ea typeface="Poppins"/>
              <a:cs typeface="Poppins"/>
              <a:sym typeface="Poppins"/>
            </a:endParaRPr>
          </a:p>
        </p:txBody>
      </p:sp>
      <p:sp>
        <p:nvSpPr>
          <p:cNvPr id="2072" name="Google Shape;2072;p88">
            <a:hlinkClick r:id="rId5" action="ppaction://hlinksldjump"/>
          </p:cNvPr>
          <p:cNvSpPr/>
          <p:nvPr/>
        </p:nvSpPr>
        <p:spPr>
          <a:xfrm>
            <a:off x="8106145" y="618763"/>
            <a:ext cx="319800" cy="319800"/>
          </a:xfrm>
          <a:prstGeom prst="mathMultiply">
            <a:avLst>
              <a:gd name="adj1" fmla="val 23520"/>
            </a:avLst>
          </a:prstGeom>
          <a:solidFill>
            <a:srgbClr val="DE3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88"/>
          <p:cNvSpPr/>
          <p:nvPr/>
        </p:nvSpPr>
        <p:spPr>
          <a:xfrm>
            <a:off x="2060200" y="2267075"/>
            <a:ext cx="6105900" cy="651300"/>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a:solidFill>
                  <a:srgbClr val="BCB621"/>
                </a:solidFill>
                <a:latin typeface="Poppins"/>
                <a:ea typeface="Poppins"/>
                <a:cs typeface="Poppins"/>
                <a:sym typeface="Poppins"/>
              </a:rPr>
              <a:t>a. </a:t>
            </a:r>
            <a:r>
              <a:rPr lang="es">
                <a:solidFill>
                  <a:schemeClr val="lt1"/>
                </a:solidFill>
                <a:latin typeface="Poppins"/>
                <a:ea typeface="Poppins"/>
                <a:cs typeface="Poppins"/>
                <a:sym typeface="Poppins"/>
              </a:rPr>
              <a:t>Le indico que no es posible facilitarle un método anticonceptivo porque es menor de 15 años.</a:t>
            </a:r>
            <a:endParaRPr>
              <a:solidFill>
                <a:schemeClr val="lt1"/>
              </a:solidFill>
              <a:latin typeface="Poppins"/>
              <a:ea typeface="Poppins"/>
              <a:cs typeface="Poppins"/>
              <a:sym typeface="Poppins"/>
            </a:endParaRPr>
          </a:p>
        </p:txBody>
      </p:sp>
      <p:sp>
        <p:nvSpPr>
          <p:cNvPr id="2074" name="Google Shape;2074;p88"/>
          <p:cNvSpPr/>
          <p:nvPr/>
        </p:nvSpPr>
        <p:spPr>
          <a:xfrm>
            <a:off x="2033525" y="3066025"/>
            <a:ext cx="6105900" cy="702600"/>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a:solidFill>
                  <a:srgbClr val="BCB621"/>
                </a:solidFill>
                <a:latin typeface="Poppins"/>
                <a:ea typeface="Poppins"/>
                <a:cs typeface="Poppins"/>
                <a:sym typeface="Poppins"/>
              </a:rPr>
              <a:t>b. </a:t>
            </a:r>
            <a:r>
              <a:rPr lang="es">
                <a:solidFill>
                  <a:schemeClr val="lt1"/>
                </a:solidFill>
                <a:latin typeface="Poppins"/>
                <a:ea typeface="Poppins"/>
                <a:cs typeface="Poppins"/>
                <a:sym typeface="Poppins"/>
              </a:rPr>
              <a:t>Le facilito una cita para que reciba consejería sobre la aplicación de algún método anticonceptivo aunque no esté acompañada de un adulto.</a:t>
            </a:r>
            <a:endParaRPr>
              <a:solidFill>
                <a:schemeClr val="lt1"/>
              </a:solidFill>
              <a:latin typeface="Poppins"/>
              <a:ea typeface="Poppins"/>
              <a:cs typeface="Poppins"/>
              <a:sym typeface="Poppins"/>
            </a:endParaRPr>
          </a:p>
        </p:txBody>
      </p:sp>
      <p:sp>
        <p:nvSpPr>
          <p:cNvPr id="2075" name="Google Shape;2075;p88"/>
          <p:cNvSpPr/>
          <p:nvPr/>
        </p:nvSpPr>
        <p:spPr>
          <a:xfrm>
            <a:off x="2060200" y="3960675"/>
            <a:ext cx="6105900" cy="702600"/>
          </a:xfrm>
          <a:prstGeom prst="roundRect">
            <a:avLst>
              <a:gd name="adj" fmla="val 26666"/>
            </a:avLst>
          </a:prstGeom>
          <a:solidFill>
            <a:srgbClr val="0C5D5E"/>
          </a:solidFill>
          <a:ln>
            <a:noFill/>
          </a:ln>
        </p:spPr>
        <p:txBody>
          <a:bodyPr spcFirstLastPara="1" wrap="square" lIns="306000" tIns="91425" rIns="91425" bIns="91425" anchor="ctr" anchorCtr="0">
            <a:noAutofit/>
          </a:bodyPr>
          <a:lstStyle/>
          <a:p>
            <a:pPr marL="0" marR="0" lvl="0" indent="0" algn="l" rtl="0">
              <a:lnSpc>
                <a:spcPct val="100000"/>
              </a:lnSpc>
              <a:spcBef>
                <a:spcPts val="0"/>
              </a:spcBef>
              <a:spcAft>
                <a:spcPts val="0"/>
              </a:spcAft>
              <a:buNone/>
            </a:pPr>
            <a:r>
              <a:rPr lang="es">
                <a:solidFill>
                  <a:srgbClr val="BCB621"/>
                </a:solidFill>
                <a:latin typeface="Poppins"/>
                <a:ea typeface="Poppins"/>
                <a:cs typeface="Poppins"/>
                <a:sym typeface="Poppins"/>
              </a:rPr>
              <a:t>c.</a:t>
            </a:r>
            <a:r>
              <a:rPr lang="es">
                <a:solidFill>
                  <a:srgbClr val="76B215"/>
                </a:solidFill>
                <a:latin typeface="Poppins"/>
                <a:ea typeface="Poppins"/>
                <a:cs typeface="Poppins"/>
                <a:sym typeface="Poppins"/>
              </a:rPr>
              <a:t> </a:t>
            </a:r>
            <a:r>
              <a:rPr lang="es">
                <a:solidFill>
                  <a:schemeClr val="lt1"/>
                </a:solidFill>
                <a:latin typeface="Poppins"/>
                <a:ea typeface="Poppins"/>
                <a:cs typeface="Poppins"/>
                <a:sym typeface="Poppins"/>
              </a:rPr>
              <a:t>Le indico que la consejería solo se le puede dar si viene con sus padres, docentes, tutores, o una persona adulta de confianza.</a:t>
            </a:r>
            <a:endParaRPr>
              <a:solidFill>
                <a:schemeClr val="lt1"/>
              </a:solidFill>
              <a:latin typeface="Poppins"/>
              <a:ea typeface="Poppins"/>
              <a:cs typeface="Poppins"/>
              <a:sym typeface="Poppins"/>
            </a:endParaRPr>
          </a:p>
        </p:txBody>
      </p:sp>
      <p:pic>
        <p:nvPicPr>
          <p:cNvPr id="2076" name="Google Shape;2076;p88"/>
          <p:cNvPicPr preferRelativeResize="0"/>
          <p:nvPr/>
        </p:nvPicPr>
        <p:blipFill rotWithShape="1">
          <a:blip r:embed="rId6">
            <a:alphaModFix amt="65000"/>
          </a:blip>
          <a:srcRect/>
          <a:stretch/>
        </p:blipFill>
        <p:spPr>
          <a:xfrm>
            <a:off x="0" y="0"/>
            <a:ext cx="9144000" cy="5143500"/>
          </a:xfrm>
          <a:prstGeom prst="rect">
            <a:avLst/>
          </a:prstGeom>
          <a:noFill/>
          <a:ln>
            <a:noFill/>
          </a:ln>
        </p:spPr>
      </p:pic>
      <p:sp>
        <p:nvSpPr>
          <p:cNvPr id="2083" name="Google Shape;2083;p88"/>
          <p:cNvSpPr/>
          <p:nvPr/>
        </p:nvSpPr>
        <p:spPr>
          <a:xfrm>
            <a:off x="2025425" y="1932575"/>
            <a:ext cx="6122100" cy="20139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88"/>
          <p:cNvSpPr txBox="1"/>
          <p:nvPr/>
        </p:nvSpPr>
        <p:spPr>
          <a:xfrm>
            <a:off x="2248000" y="2174500"/>
            <a:ext cx="5729400" cy="1046700"/>
          </a:xfrm>
          <a:prstGeom prst="rect">
            <a:avLst/>
          </a:prstGeom>
          <a:noFill/>
          <a:ln>
            <a:noFill/>
          </a:ln>
        </p:spPr>
        <p:txBody>
          <a:bodyPr spcFirstLastPara="1" wrap="square" lIns="91425" tIns="91425" rIns="91425" bIns="91425" anchor="t" anchorCtr="0">
            <a:spAutoFit/>
          </a:bodyPr>
          <a:lstStyle/>
          <a:p>
            <a:pPr marL="269999" marR="237130" lvl="0" indent="0" algn="ctr" rtl="0">
              <a:spcBef>
                <a:spcPts val="0"/>
              </a:spcBef>
              <a:spcAft>
                <a:spcPts val="0"/>
              </a:spcAft>
              <a:buNone/>
            </a:pPr>
            <a:r>
              <a:rPr lang="es" b="1">
                <a:solidFill>
                  <a:srgbClr val="134F5C"/>
                </a:solidFill>
                <a:latin typeface="Poppins"/>
                <a:ea typeface="Poppins"/>
                <a:cs typeface="Poppins"/>
                <a:sym typeface="Poppins"/>
              </a:rPr>
              <a:t>¡Incorrecto!</a:t>
            </a:r>
            <a:r>
              <a:rPr lang="es">
                <a:solidFill>
                  <a:srgbClr val="134F5C"/>
                </a:solidFill>
                <a:latin typeface="Poppins"/>
                <a:ea typeface="Poppins"/>
                <a:cs typeface="Poppins"/>
                <a:sym typeface="Poppins"/>
              </a:rPr>
              <a:t> Todas las adolescentes tienen derecho a ser atendidas y recibir consejería aunque no estén acompañadas de una persona adulta.</a:t>
            </a:r>
            <a:endParaRPr>
              <a:solidFill>
                <a:srgbClr val="134F5C"/>
              </a:solidFill>
              <a:latin typeface="Poppins"/>
              <a:ea typeface="Poppins"/>
              <a:cs typeface="Poppins"/>
              <a:sym typeface="Poppins"/>
            </a:endParaRPr>
          </a:p>
          <a:p>
            <a:pPr marL="269999" marR="237130" lvl="0" indent="0" algn="ctr" rtl="0">
              <a:spcBef>
                <a:spcPts val="0"/>
              </a:spcBef>
              <a:spcAft>
                <a:spcPts val="0"/>
              </a:spcAft>
              <a:buNone/>
            </a:pPr>
            <a:r>
              <a:rPr lang="es" b="1">
                <a:solidFill>
                  <a:srgbClr val="134F5C"/>
                </a:solidFill>
                <a:latin typeface="Poppins"/>
                <a:ea typeface="Poppins"/>
                <a:cs typeface="Poppins"/>
                <a:sym typeface="Poppins"/>
              </a:rPr>
              <a:t>Por ello, la respuesta correcta es la opción b.</a:t>
            </a:r>
            <a:endParaRPr>
              <a:solidFill>
                <a:srgbClr val="134F5C"/>
              </a:solidFill>
              <a:latin typeface="Poppins"/>
              <a:ea typeface="Poppins"/>
              <a:cs typeface="Poppins"/>
              <a:sym typeface="Poppins"/>
            </a:endParaRPr>
          </a:p>
        </p:txBody>
      </p:sp>
      <p:sp>
        <p:nvSpPr>
          <p:cNvPr id="2085" name="Google Shape;2085;p88">
            <a:hlinkClick r:id="rId7" action="ppaction://hlinksldjump"/>
          </p:cNvPr>
          <p:cNvSpPr/>
          <p:nvPr/>
        </p:nvSpPr>
        <p:spPr>
          <a:xfrm>
            <a:off x="4455388" y="3250778"/>
            <a:ext cx="1164600" cy="473400"/>
          </a:xfrm>
          <a:prstGeom prst="roundRect">
            <a:avLst>
              <a:gd name="adj" fmla="val 16667"/>
            </a:avLst>
          </a:prstGeom>
          <a:solidFill>
            <a:srgbClr val="88B53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lt1"/>
                </a:solidFill>
              </a:rPr>
              <a:t>Continuar</a:t>
            </a:r>
            <a:endParaRPr>
              <a:solidFill>
                <a:schemeClr val="lt1"/>
              </a:solidFill>
            </a:endParaRPr>
          </a:p>
        </p:txBody>
      </p:sp>
      <p:sp>
        <p:nvSpPr>
          <p:cNvPr id="2086" name="Google Shape;2086;p88"/>
          <p:cNvSpPr/>
          <p:nvPr/>
        </p:nvSpPr>
        <p:spPr>
          <a:xfrm rot="10800000">
            <a:off x="4877800" y="3847747"/>
            <a:ext cx="336900" cy="327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90"/>
        <p:cNvGrpSpPr/>
        <p:nvPr/>
      </p:nvGrpSpPr>
      <p:grpSpPr>
        <a:xfrm>
          <a:off x="0" y="0"/>
          <a:ext cx="0" cy="0"/>
          <a:chOff x="0" y="0"/>
          <a:chExt cx="0" cy="0"/>
        </a:xfrm>
      </p:grpSpPr>
      <p:sp>
        <p:nvSpPr>
          <p:cNvPr id="2091" name="Google Shape;2091;p89"/>
          <p:cNvSpPr txBox="1"/>
          <p:nvPr/>
        </p:nvSpPr>
        <p:spPr>
          <a:xfrm>
            <a:off x="4572000" y="668625"/>
            <a:ext cx="4201800" cy="1237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000"/>
              </a:spcAft>
              <a:buNone/>
            </a:pPr>
            <a:r>
              <a:rPr lang="es" sz="2100" b="1" dirty="0">
                <a:solidFill>
                  <a:srgbClr val="FFFFFF"/>
                </a:solidFill>
                <a:latin typeface="Century Gothic"/>
                <a:ea typeface="Century Gothic"/>
                <a:cs typeface="Century Gothic"/>
                <a:sym typeface="Century Gothic"/>
              </a:rPr>
              <a:t>Recordá que dar una atención con calidad y calidez puede </a:t>
            </a:r>
            <a:r>
              <a:rPr lang="es" sz="2200" b="1" dirty="0">
                <a:solidFill>
                  <a:srgbClr val="91C73E"/>
                </a:solidFill>
                <a:latin typeface="Century Gothic"/>
                <a:ea typeface="Century Gothic"/>
                <a:cs typeface="Century Gothic"/>
                <a:sym typeface="Century Gothic"/>
              </a:rPr>
              <a:t>cambiar vidas.</a:t>
            </a:r>
            <a:endParaRPr sz="2200" b="1" dirty="0">
              <a:solidFill>
                <a:srgbClr val="91C73E"/>
              </a:solidFill>
              <a:latin typeface="Century Gothic"/>
              <a:ea typeface="Century Gothic"/>
              <a:cs typeface="Century Gothic"/>
              <a:sym typeface="Century Gothic"/>
            </a:endParaRPr>
          </a:p>
        </p:txBody>
      </p:sp>
      <p:sp>
        <p:nvSpPr>
          <p:cNvPr id="2092" name="Google Shape;2092;p89"/>
          <p:cNvSpPr/>
          <p:nvPr/>
        </p:nvSpPr>
        <p:spPr>
          <a:xfrm>
            <a:off x="342600" y="363225"/>
            <a:ext cx="2688300" cy="1848000"/>
          </a:xfrm>
          <a:prstGeom prst="rect">
            <a:avLst/>
          </a:prstGeom>
          <a:solidFill>
            <a:srgbClr val="FFFFFF"/>
          </a:solidFill>
          <a:ln>
            <a:noFill/>
          </a:ln>
        </p:spPr>
        <p:txBody>
          <a:bodyPr spcFirstLastPara="1" wrap="square" lIns="180000" tIns="180000" rIns="180000" bIns="180000" anchor="ctr" anchorCtr="0">
            <a:noAutofit/>
          </a:bodyPr>
          <a:lstStyle/>
          <a:p>
            <a:pPr marL="0" lvl="0" indent="0" algn="ctr" rtl="0">
              <a:spcBef>
                <a:spcPts val="0"/>
              </a:spcBef>
              <a:spcAft>
                <a:spcPts val="0"/>
              </a:spcAft>
              <a:buClr>
                <a:schemeClr val="dk1"/>
              </a:buClr>
              <a:buSzPts val="1100"/>
              <a:buFont typeface="Arial"/>
              <a:buNone/>
            </a:pPr>
            <a:r>
              <a:rPr lang="es" sz="1300" b="1" dirty="0">
                <a:solidFill>
                  <a:srgbClr val="0B5394"/>
                </a:solidFill>
                <a:latin typeface="Poppins"/>
                <a:ea typeface="Poppins"/>
                <a:cs typeface="Poppins"/>
                <a:sym typeface="Poppins"/>
              </a:rPr>
              <a:t>¡Muy bien! Hemos llegado al final del tutorial.</a:t>
            </a:r>
            <a:endParaRPr sz="1300" b="1" dirty="0">
              <a:solidFill>
                <a:srgbClr val="0B5394"/>
              </a:solidFill>
              <a:latin typeface="Poppins"/>
              <a:ea typeface="Poppins"/>
              <a:cs typeface="Poppins"/>
              <a:sym typeface="Poppins"/>
            </a:endParaRPr>
          </a:p>
          <a:p>
            <a:pPr marL="0" lvl="0" indent="0" algn="ctr" rtl="0">
              <a:spcBef>
                <a:spcPts val="0"/>
              </a:spcBef>
              <a:spcAft>
                <a:spcPts val="0"/>
              </a:spcAft>
              <a:buClr>
                <a:schemeClr val="dk1"/>
              </a:buClr>
              <a:buSzPts val="1100"/>
              <a:buFont typeface="Arial"/>
              <a:buNone/>
            </a:pPr>
            <a:r>
              <a:rPr lang="es" sz="1300" dirty="0">
                <a:solidFill>
                  <a:srgbClr val="0B5394"/>
                </a:solidFill>
                <a:latin typeface="Poppins"/>
                <a:ea typeface="Poppins"/>
                <a:cs typeface="Poppins"/>
                <a:sym typeface="Poppins"/>
              </a:rPr>
              <a:t> Ahora nuestra tarea será poner en práctica lo aprendido para atender a las adolescentes con calidad y calidez.</a:t>
            </a:r>
            <a:endParaRPr sz="1500" dirty="0">
              <a:solidFill>
                <a:srgbClr val="0B8F92"/>
              </a:solidFill>
              <a:latin typeface="Poppins"/>
              <a:ea typeface="Poppins"/>
              <a:cs typeface="Poppins"/>
              <a:sym typeface="Poppins"/>
            </a:endParaRPr>
          </a:p>
        </p:txBody>
      </p:sp>
      <p:pic>
        <p:nvPicPr>
          <p:cNvPr id="2093" name="Google Shape;2093;p89"/>
          <p:cNvPicPr preferRelativeResize="0"/>
          <p:nvPr/>
        </p:nvPicPr>
        <p:blipFill rotWithShape="1">
          <a:blip r:embed="rId4">
            <a:alphaModFix/>
          </a:blip>
          <a:srcRect/>
          <a:stretch/>
        </p:blipFill>
        <p:spPr>
          <a:xfrm>
            <a:off x="2811100" y="1482062"/>
            <a:ext cx="2520900" cy="3661437"/>
          </a:xfrm>
          <a:prstGeom prst="rect">
            <a:avLst/>
          </a:prstGeom>
          <a:noFill/>
          <a:ln>
            <a:noFill/>
          </a:ln>
        </p:spPr>
      </p:pic>
      <p:sp>
        <p:nvSpPr>
          <p:cNvPr id="2094" name="Google Shape;2094;p89"/>
          <p:cNvSpPr txBox="1"/>
          <p:nvPr/>
        </p:nvSpPr>
        <p:spPr>
          <a:xfrm>
            <a:off x="6435203" y="4170275"/>
            <a:ext cx="2520900" cy="2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900" dirty="0">
              <a:solidFill>
                <a:srgbClr val="666666"/>
              </a:solidFill>
              <a:latin typeface="Poppins Light"/>
              <a:ea typeface="Poppins Light"/>
              <a:cs typeface="Poppins Light"/>
              <a:sym typeface="Poppins Light"/>
            </a:endParaRPr>
          </a:p>
        </p:txBody>
      </p:sp>
      <p:pic>
        <p:nvPicPr>
          <p:cNvPr id="2095" name="Google Shape;2095;p89"/>
          <p:cNvPicPr preferRelativeResize="0"/>
          <p:nvPr/>
        </p:nvPicPr>
        <p:blipFill>
          <a:blip r:embed="rId5">
            <a:alphaModFix/>
          </a:blip>
          <a:stretch>
            <a:fillRect/>
          </a:stretch>
        </p:blipFill>
        <p:spPr>
          <a:xfrm>
            <a:off x="5666100" y="4170281"/>
            <a:ext cx="685940" cy="685945"/>
          </a:xfrm>
          <a:prstGeom prst="rect">
            <a:avLst/>
          </a:prstGeom>
          <a:noFill/>
          <a:ln>
            <a:noFill/>
          </a:ln>
        </p:spPr>
      </p:pic>
      <p:pic>
        <p:nvPicPr>
          <p:cNvPr id="2096" name="Google Shape;2096;p89"/>
          <p:cNvPicPr preferRelativeResize="0"/>
          <p:nvPr/>
        </p:nvPicPr>
        <p:blipFill>
          <a:blip r:embed="rId6">
            <a:alphaModFix/>
          </a:blip>
          <a:stretch>
            <a:fillRect/>
          </a:stretch>
        </p:blipFill>
        <p:spPr>
          <a:xfrm>
            <a:off x="6514695" y="4447155"/>
            <a:ext cx="1538424" cy="441221"/>
          </a:xfrm>
          <a:prstGeom prst="rect">
            <a:avLst/>
          </a:prstGeom>
          <a:noFill/>
          <a:ln>
            <a:noFill/>
          </a:ln>
        </p:spPr>
      </p:pic>
      <p:sp>
        <p:nvSpPr>
          <p:cNvPr id="2097" name="Google Shape;2097;p89"/>
          <p:cNvSpPr/>
          <p:nvPr/>
        </p:nvSpPr>
        <p:spPr>
          <a:xfrm rot="8291522">
            <a:off x="2825788" y="1676172"/>
            <a:ext cx="441920" cy="556648"/>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6"/>
        <p:cNvGrpSpPr/>
        <p:nvPr/>
      </p:nvGrpSpPr>
      <p:grpSpPr>
        <a:xfrm>
          <a:off x="0" y="0"/>
          <a:ext cx="0" cy="0"/>
          <a:chOff x="0" y="0"/>
          <a:chExt cx="0" cy="0"/>
        </a:xfrm>
      </p:grpSpPr>
      <p:pic>
        <p:nvPicPr>
          <p:cNvPr id="257" name="Google Shape;257;p20"/>
          <p:cNvPicPr preferRelativeResize="0"/>
          <p:nvPr/>
        </p:nvPicPr>
        <p:blipFill rotWithShape="1">
          <a:blip r:embed="rId4">
            <a:alphaModFix/>
          </a:blip>
          <a:srcRect l="69" r="79"/>
          <a:stretch/>
        </p:blipFill>
        <p:spPr>
          <a:xfrm>
            <a:off x="144475" y="3048569"/>
            <a:ext cx="8839194" cy="129670"/>
          </a:xfrm>
          <a:prstGeom prst="rect">
            <a:avLst/>
          </a:prstGeom>
          <a:noFill/>
          <a:ln>
            <a:noFill/>
          </a:ln>
        </p:spPr>
      </p:pic>
      <p:sp>
        <p:nvSpPr>
          <p:cNvPr id="258" name="Google Shape;258;p20"/>
          <p:cNvSpPr txBox="1"/>
          <p:nvPr/>
        </p:nvSpPr>
        <p:spPr>
          <a:xfrm>
            <a:off x="548450" y="3588000"/>
            <a:ext cx="5684400" cy="1354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800" b="1">
                <a:solidFill>
                  <a:schemeClr val="lt1"/>
                </a:solidFill>
                <a:latin typeface="Poppins"/>
                <a:ea typeface="Poppins"/>
                <a:cs typeface="Poppins"/>
                <a:sym typeface="Poppins"/>
              </a:rPr>
              <a:t>Importancia de la escucha </a:t>
            </a:r>
            <a:endParaRPr sz="2800" b="1">
              <a:solidFill>
                <a:schemeClr val="lt1"/>
              </a:solidFill>
              <a:latin typeface="Poppins"/>
              <a:ea typeface="Poppins"/>
              <a:cs typeface="Poppins"/>
              <a:sym typeface="Poppins"/>
            </a:endParaRPr>
          </a:p>
          <a:p>
            <a:pPr marL="0" lvl="0" indent="0" algn="ctr" rtl="0">
              <a:spcBef>
                <a:spcPts val="0"/>
              </a:spcBef>
              <a:spcAft>
                <a:spcPts val="0"/>
              </a:spcAft>
              <a:buNone/>
            </a:pPr>
            <a:r>
              <a:rPr lang="es" sz="2400">
                <a:solidFill>
                  <a:schemeClr val="lt1"/>
                </a:solidFill>
                <a:latin typeface="Poppins"/>
                <a:ea typeface="Poppins"/>
                <a:cs typeface="Poppins"/>
                <a:sym typeface="Poppins"/>
              </a:rPr>
              <a:t>en la atención con calidez y calidad.</a:t>
            </a:r>
            <a:endParaRPr sz="2400" b="1">
              <a:solidFill>
                <a:schemeClr val="lt1"/>
              </a:solidFill>
              <a:latin typeface="Poppins"/>
              <a:ea typeface="Poppins"/>
              <a:cs typeface="Poppins"/>
              <a:sym typeface="Poppins"/>
            </a:endParaRPr>
          </a:p>
        </p:txBody>
      </p:sp>
      <p:pic>
        <p:nvPicPr>
          <p:cNvPr id="267" name="Google Shape;267;p20"/>
          <p:cNvPicPr preferRelativeResize="0"/>
          <p:nvPr/>
        </p:nvPicPr>
        <p:blipFill rotWithShape="1">
          <a:blip r:embed="rId5">
            <a:alphaModFix/>
          </a:blip>
          <a:srcRect/>
          <a:stretch/>
        </p:blipFill>
        <p:spPr>
          <a:xfrm>
            <a:off x="6369557" y="1908407"/>
            <a:ext cx="2360693" cy="3428751"/>
          </a:xfrm>
          <a:prstGeom prst="rect">
            <a:avLst/>
          </a:prstGeom>
          <a:noFill/>
          <a:ln>
            <a:noFill/>
          </a:ln>
        </p:spPr>
      </p:pic>
      <p:grpSp>
        <p:nvGrpSpPr>
          <p:cNvPr id="268" name="Google Shape;268;p20"/>
          <p:cNvGrpSpPr/>
          <p:nvPr/>
        </p:nvGrpSpPr>
        <p:grpSpPr>
          <a:xfrm>
            <a:off x="3831675" y="763375"/>
            <a:ext cx="3163830" cy="1713075"/>
            <a:chOff x="5962027" y="-3989881"/>
            <a:chExt cx="2414400" cy="1626697"/>
          </a:xfrm>
        </p:grpSpPr>
        <p:sp>
          <p:nvSpPr>
            <p:cNvPr id="269" name="Google Shape;269;p20"/>
            <p:cNvSpPr/>
            <p:nvPr/>
          </p:nvSpPr>
          <p:spPr>
            <a:xfrm>
              <a:off x="5962027" y="-3989881"/>
              <a:ext cx="2414400" cy="1285800"/>
            </a:xfrm>
            <a:prstGeom prst="rect">
              <a:avLst/>
            </a:prstGeom>
            <a:solidFill>
              <a:srgbClr val="FFFFFF"/>
            </a:solidFill>
            <a:ln>
              <a:noFill/>
            </a:ln>
          </p:spPr>
          <p:txBody>
            <a:bodyPr spcFirstLastPara="1" wrap="square" lIns="180000" tIns="180000" rIns="180000" bIns="180000" anchor="ctr" anchorCtr="0">
              <a:noAutofit/>
            </a:bodyPr>
            <a:lstStyle/>
            <a:p>
              <a:pPr marL="0" lvl="0" indent="0" algn="ctr" rtl="0">
                <a:spcBef>
                  <a:spcPts val="0"/>
                </a:spcBef>
                <a:spcAft>
                  <a:spcPts val="0"/>
                </a:spcAft>
                <a:buNone/>
              </a:pPr>
              <a:r>
                <a:rPr lang="es" sz="1500" dirty="0">
                  <a:solidFill>
                    <a:srgbClr val="0B5394"/>
                  </a:solidFill>
                  <a:latin typeface="Poppins"/>
                  <a:ea typeface="Poppins"/>
                  <a:cs typeface="Poppins"/>
                  <a:sym typeface="Poppins"/>
                </a:rPr>
                <a:t>¿Cómo podemos apoyar a las adolescentes en este difícil contexto?</a:t>
              </a:r>
              <a:endParaRPr sz="1500" dirty="0">
                <a:solidFill>
                  <a:srgbClr val="0B5394"/>
                </a:solidFill>
                <a:latin typeface="Poppins"/>
                <a:ea typeface="Poppins"/>
                <a:cs typeface="Poppins"/>
                <a:sym typeface="Poppins"/>
              </a:endParaRPr>
            </a:p>
            <a:p>
              <a:pPr marL="0" lvl="0" indent="0" algn="ctr" rtl="0">
                <a:spcBef>
                  <a:spcPts val="0"/>
                </a:spcBef>
                <a:spcAft>
                  <a:spcPts val="0"/>
                </a:spcAft>
                <a:buNone/>
              </a:pPr>
              <a:endParaRPr sz="700" dirty="0">
                <a:solidFill>
                  <a:srgbClr val="0B5394"/>
                </a:solidFill>
                <a:latin typeface="Poppins"/>
                <a:ea typeface="Poppins"/>
                <a:cs typeface="Poppins"/>
                <a:sym typeface="Poppins"/>
              </a:endParaRPr>
            </a:p>
            <a:p>
              <a:pPr marL="0" lvl="0" indent="0" algn="ctr" rtl="0">
                <a:spcBef>
                  <a:spcPts val="0"/>
                </a:spcBef>
                <a:spcAft>
                  <a:spcPts val="0"/>
                </a:spcAft>
                <a:buNone/>
              </a:pPr>
              <a:r>
                <a:rPr lang="es" sz="1500" b="1" dirty="0">
                  <a:solidFill>
                    <a:srgbClr val="F04E23"/>
                  </a:solidFill>
                  <a:latin typeface="Poppins"/>
                  <a:ea typeface="Poppins"/>
                  <a:cs typeface="Poppins"/>
                  <a:sym typeface="Poppins"/>
                </a:rPr>
                <a:t>Escuchándolas.</a:t>
              </a:r>
              <a:endParaRPr sz="1500" b="1" dirty="0">
                <a:solidFill>
                  <a:srgbClr val="F04E23"/>
                </a:solidFill>
                <a:latin typeface="Poppins"/>
                <a:ea typeface="Poppins"/>
                <a:cs typeface="Poppins"/>
                <a:sym typeface="Poppins"/>
              </a:endParaRPr>
            </a:p>
          </p:txBody>
        </p:sp>
        <p:sp>
          <p:nvSpPr>
            <p:cNvPr id="270" name="Google Shape;270;p20"/>
            <p:cNvSpPr/>
            <p:nvPr/>
          </p:nvSpPr>
          <p:spPr>
            <a:xfrm rot="10134117">
              <a:off x="7810923" y="-2808665"/>
              <a:ext cx="381841" cy="414264"/>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20"/>
          <p:cNvGrpSpPr/>
          <p:nvPr/>
        </p:nvGrpSpPr>
        <p:grpSpPr>
          <a:xfrm>
            <a:off x="2769013" y="2686422"/>
            <a:ext cx="1288800" cy="796814"/>
            <a:chOff x="3013200" y="2730891"/>
            <a:chExt cx="1288800" cy="796814"/>
          </a:xfrm>
        </p:grpSpPr>
        <p:sp>
          <p:nvSpPr>
            <p:cNvPr id="272" name="Google Shape;272;p20"/>
            <p:cNvSpPr/>
            <p:nvPr/>
          </p:nvSpPr>
          <p:spPr>
            <a:xfrm>
              <a:off x="3268723" y="2730905"/>
              <a:ext cx="796800" cy="79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0"/>
            <p:cNvSpPr txBox="1"/>
            <p:nvPr/>
          </p:nvSpPr>
          <p:spPr>
            <a:xfrm>
              <a:off x="3013200" y="2730891"/>
              <a:ext cx="1288800" cy="40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4000" b="1">
                  <a:solidFill>
                    <a:srgbClr val="0B8F92"/>
                  </a:solidFill>
                  <a:latin typeface="Poppins"/>
                  <a:ea typeface="Poppins"/>
                  <a:cs typeface="Poppins"/>
                  <a:sym typeface="Poppins"/>
                </a:rPr>
                <a:t>2</a:t>
              </a:r>
              <a:endParaRPr sz="4000">
                <a:solidFill>
                  <a:srgbClr val="0B8F92"/>
                </a:solidFill>
              </a:endParaRPr>
            </a:p>
          </p:txBody>
        </p:sp>
      </p:grpSp>
      <p:sp>
        <p:nvSpPr>
          <p:cNvPr id="19" name="Google Shape;96;p14">
            <a:hlinkClick r:id="" action="ppaction://hlinkshowjump?jump=nextslide"/>
            <a:extLst>
              <a:ext uri="{FF2B5EF4-FFF2-40B4-BE49-F238E27FC236}">
                <a16:creationId xmlns="" xmlns:a16="http://schemas.microsoft.com/office/drawing/2014/main" id="{70752A1A-5A9E-421E-9CC3-960B7B63EA79}"/>
              </a:ext>
            </a:extLst>
          </p:cNvPr>
          <p:cNvSpPr/>
          <p:nvPr/>
        </p:nvSpPr>
        <p:spPr>
          <a:xfrm rot="-5400000">
            <a:off x="8763038" y="2271737"/>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0" name="Google Shape;97;p14">
            <a:hlinkClick r:id="" action="ppaction://hlinkshowjump?jump=nextslide"/>
            <a:extLst>
              <a:ext uri="{FF2B5EF4-FFF2-40B4-BE49-F238E27FC236}">
                <a16:creationId xmlns="" xmlns:a16="http://schemas.microsoft.com/office/drawing/2014/main" id="{0E9558AD-EBAD-4F44-A6BD-0C99DED22691}"/>
              </a:ext>
            </a:extLst>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98;p14">
            <a:hlinkClick r:id="" action="ppaction://hlinkshowjump?jump=nextslide"/>
            <a:extLst>
              <a:ext uri="{FF2B5EF4-FFF2-40B4-BE49-F238E27FC236}">
                <a16:creationId xmlns="" xmlns:a16="http://schemas.microsoft.com/office/drawing/2014/main" id="{53019D54-A53D-40FB-91DE-AD7472EFDB05}"/>
              </a:ext>
            </a:extLst>
          </p:cNvPr>
          <p:cNvPicPr preferRelativeResize="0"/>
          <p:nvPr/>
        </p:nvPicPr>
        <p:blipFill>
          <a:blip r:embed="rId6">
            <a:alphaModFix/>
          </a:blip>
          <a:stretch>
            <a:fillRect/>
          </a:stretch>
        </p:blipFill>
        <p:spPr>
          <a:xfrm rot="10800000">
            <a:off x="8904523" y="2471654"/>
            <a:ext cx="145833" cy="218733"/>
          </a:xfrm>
          <a:prstGeom prst="rect">
            <a:avLst/>
          </a:prstGeom>
          <a:noFill/>
          <a:ln>
            <a:noFill/>
          </a:ln>
        </p:spPr>
      </p:pic>
      <p:sp>
        <p:nvSpPr>
          <p:cNvPr id="22" name="Google Shape;105;p15">
            <a:hlinkClick r:id="" action="ppaction://hlinkshowjump?jump=previousslide"/>
            <a:extLst>
              <a:ext uri="{FF2B5EF4-FFF2-40B4-BE49-F238E27FC236}">
                <a16:creationId xmlns="" xmlns:a16="http://schemas.microsoft.com/office/drawing/2014/main" id="{A75A1347-A629-4AA1-A454-9C1B78B4AD0B}"/>
              </a:ext>
            </a:extLst>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 name="Google Shape;106;p15">
            <a:extLst>
              <a:ext uri="{FF2B5EF4-FFF2-40B4-BE49-F238E27FC236}">
                <a16:creationId xmlns="" xmlns:a16="http://schemas.microsoft.com/office/drawing/2014/main" id="{A530279C-D95E-4CEE-9B2E-6BBB797EB4AD}"/>
              </a:ext>
            </a:extLst>
          </p:cNvPr>
          <p:cNvPicPr preferRelativeResize="0"/>
          <p:nvPr/>
        </p:nvPicPr>
        <p:blipFill>
          <a:blip r:embed="rId6">
            <a:alphaModFix/>
          </a:blip>
          <a:stretch>
            <a:fillRect/>
          </a:stretch>
        </p:blipFill>
        <p:spPr>
          <a:xfrm>
            <a:off x="138957" y="2462775"/>
            <a:ext cx="145833" cy="218733"/>
          </a:xfrm>
          <a:prstGeom prst="rect">
            <a:avLst/>
          </a:prstGeom>
          <a:noFill/>
          <a:ln>
            <a:noFill/>
          </a:ln>
        </p:spPr>
      </p:pic>
      <p:sp>
        <p:nvSpPr>
          <p:cNvPr id="24" name="Google Shape;107;p15">
            <a:hlinkClick r:id="" action="ppaction://hlinkshowjump?jump=previousslide"/>
            <a:extLst>
              <a:ext uri="{FF2B5EF4-FFF2-40B4-BE49-F238E27FC236}">
                <a16:creationId xmlns="" xmlns:a16="http://schemas.microsoft.com/office/drawing/2014/main" id="{71D1E378-2511-4CE4-82AE-8789C8736A6E}"/>
              </a:ext>
            </a:extLst>
          </p:cNvPr>
          <p:cNvSpPr/>
          <p:nvPr/>
        </p:nvSpPr>
        <p:spPr>
          <a:xfrm rot="5400000">
            <a:off x="-99975" y="2262150"/>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5" name="Google Shape;108;p15">
            <a:hlinkClick r:id="" action="ppaction://hlinkshowjump?jump=previousslide"/>
            <a:extLst>
              <a:ext uri="{FF2B5EF4-FFF2-40B4-BE49-F238E27FC236}">
                <a16:creationId xmlns="" xmlns:a16="http://schemas.microsoft.com/office/drawing/2014/main" id="{5696194C-DF4C-41A2-8B1A-4F4216165FDD}"/>
              </a:ext>
            </a:extLst>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 name="Google Shape;109;p15">
            <a:hlinkClick r:id="" action="ppaction://hlinkshowjump?jump=previousslide"/>
            <a:extLst>
              <a:ext uri="{FF2B5EF4-FFF2-40B4-BE49-F238E27FC236}">
                <a16:creationId xmlns="" xmlns:a16="http://schemas.microsoft.com/office/drawing/2014/main" id="{DA3D638A-C3DD-42E5-9C48-BF2E58B6FAD6}"/>
              </a:ext>
            </a:extLst>
          </p:cNvPr>
          <p:cNvPicPr preferRelativeResize="0"/>
          <p:nvPr/>
        </p:nvPicPr>
        <p:blipFill>
          <a:blip r:embed="rId6">
            <a:alphaModFix/>
          </a:blip>
          <a:stretch>
            <a:fillRect/>
          </a:stretch>
        </p:blipFill>
        <p:spPr>
          <a:xfrm>
            <a:off x="108007" y="2462700"/>
            <a:ext cx="145833" cy="218733"/>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7"/>
        <p:cNvGrpSpPr/>
        <p:nvPr/>
      </p:nvGrpSpPr>
      <p:grpSpPr>
        <a:xfrm>
          <a:off x="0" y="0"/>
          <a:ext cx="0" cy="0"/>
          <a:chOff x="0" y="0"/>
          <a:chExt cx="0" cy="0"/>
        </a:xfrm>
      </p:grpSpPr>
      <p:pic>
        <p:nvPicPr>
          <p:cNvPr id="278" name="Google Shape;278;p21"/>
          <p:cNvPicPr preferRelativeResize="0"/>
          <p:nvPr/>
        </p:nvPicPr>
        <p:blipFill>
          <a:blip r:embed="rId4">
            <a:alphaModFix amt="76000"/>
          </a:blip>
          <a:stretch>
            <a:fillRect/>
          </a:stretch>
        </p:blipFill>
        <p:spPr>
          <a:xfrm rot="10800000" flipH="1">
            <a:off x="5056791" y="2179980"/>
            <a:ext cx="4501050" cy="3683449"/>
          </a:xfrm>
          <a:prstGeom prst="rect">
            <a:avLst/>
          </a:prstGeom>
          <a:noFill/>
          <a:ln>
            <a:noFill/>
          </a:ln>
        </p:spPr>
      </p:pic>
      <p:pic>
        <p:nvPicPr>
          <p:cNvPr id="279" name="Google Shape;279;p21"/>
          <p:cNvPicPr preferRelativeResize="0"/>
          <p:nvPr/>
        </p:nvPicPr>
        <p:blipFill>
          <a:blip r:embed="rId4">
            <a:alphaModFix amt="76000"/>
          </a:blip>
          <a:stretch>
            <a:fillRect/>
          </a:stretch>
        </p:blipFill>
        <p:spPr>
          <a:xfrm>
            <a:off x="-676809" y="-864045"/>
            <a:ext cx="4501050" cy="3683449"/>
          </a:xfrm>
          <a:prstGeom prst="rect">
            <a:avLst/>
          </a:prstGeom>
          <a:noFill/>
          <a:ln>
            <a:noFill/>
          </a:ln>
        </p:spPr>
      </p:pic>
      <p:sp>
        <p:nvSpPr>
          <p:cNvPr id="280" name="Google Shape;280;p21">
            <a:hlinkClick r:id="" action="ppaction://hlinkshowjump?jump=nextslide"/>
          </p:cNvPr>
          <p:cNvSpPr/>
          <p:nvPr/>
        </p:nvSpPr>
        <p:spPr>
          <a:xfrm>
            <a:off x="1935975" y="1145300"/>
            <a:ext cx="5324700" cy="3609300"/>
          </a:xfrm>
          <a:prstGeom prst="rect">
            <a:avLst/>
          </a:prstGeom>
          <a:solidFill>
            <a:srgbClr val="134F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867"/>
          </a:p>
        </p:txBody>
      </p:sp>
      <p:grpSp>
        <p:nvGrpSpPr>
          <p:cNvPr id="281" name="Google Shape;281;p21"/>
          <p:cNvGrpSpPr/>
          <p:nvPr/>
        </p:nvGrpSpPr>
        <p:grpSpPr>
          <a:xfrm>
            <a:off x="4353305" y="2700050"/>
            <a:ext cx="499800" cy="499800"/>
            <a:chOff x="5647464" y="2008496"/>
            <a:chExt cx="499800" cy="499800"/>
          </a:xfrm>
        </p:grpSpPr>
        <p:sp>
          <p:nvSpPr>
            <p:cNvPr id="282" name="Google Shape;282;p21"/>
            <p:cNvSpPr/>
            <p:nvPr/>
          </p:nvSpPr>
          <p:spPr>
            <a:xfrm>
              <a:off x="5647464" y="2008496"/>
              <a:ext cx="499800" cy="4998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1"/>
            <p:cNvSpPr/>
            <p:nvPr/>
          </p:nvSpPr>
          <p:spPr>
            <a:xfrm rot="5400000">
              <a:off x="5791641" y="2150700"/>
              <a:ext cx="249300" cy="2154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 name="Google Shape;293;p21"/>
          <p:cNvSpPr/>
          <p:nvPr/>
        </p:nvSpPr>
        <p:spPr>
          <a:xfrm>
            <a:off x="2487088" y="527250"/>
            <a:ext cx="4222500" cy="400200"/>
          </a:xfrm>
          <a:prstGeom prst="roundRect">
            <a:avLst>
              <a:gd name="adj" fmla="val 50000"/>
            </a:avLst>
          </a:prstGeom>
          <a:solidFill>
            <a:srgbClr val="91C73E"/>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lt1"/>
                </a:solidFill>
                <a:latin typeface="Poppins"/>
                <a:ea typeface="Poppins"/>
                <a:cs typeface="Poppins"/>
                <a:sym typeface="Poppins"/>
              </a:rPr>
              <a:t>Desarrollemos el poder de escuchar:</a:t>
            </a:r>
            <a:endParaRPr>
              <a:solidFill>
                <a:schemeClr val="lt1"/>
              </a:solidFill>
              <a:latin typeface="Poppins"/>
              <a:ea typeface="Poppins"/>
              <a:cs typeface="Poppins"/>
              <a:sym typeface="Poppins"/>
            </a:endParaRPr>
          </a:p>
        </p:txBody>
      </p:sp>
      <p:sp>
        <p:nvSpPr>
          <p:cNvPr id="294" name="Google Shape;294;p21"/>
          <p:cNvSpPr/>
          <p:nvPr/>
        </p:nvSpPr>
        <p:spPr>
          <a:xfrm rot="-8100000">
            <a:off x="2621721" y="637192"/>
            <a:ext cx="180312" cy="180312"/>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04E23"/>
              </a:solidFill>
            </a:endParaRPr>
          </a:p>
        </p:txBody>
      </p:sp>
      <p:sp>
        <p:nvSpPr>
          <p:cNvPr id="18" name="Google Shape;96;p14">
            <a:hlinkClick r:id="" action="ppaction://hlinkshowjump?jump=nextslide"/>
            <a:extLst>
              <a:ext uri="{FF2B5EF4-FFF2-40B4-BE49-F238E27FC236}">
                <a16:creationId xmlns="" xmlns:a16="http://schemas.microsoft.com/office/drawing/2014/main" id="{71CDC553-E728-4053-82E4-65CF07067A7A}"/>
              </a:ext>
            </a:extLst>
          </p:cNvPr>
          <p:cNvSpPr/>
          <p:nvPr/>
        </p:nvSpPr>
        <p:spPr>
          <a:xfrm rot="-5400000">
            <a:off x="8763038" y="2271737"/>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9" name="Google Shape;97;p14">
            <a:hlinkClick r:id="" action="ppaction://hlinkshowjump?jump=nextslide"/>
            <a:extLst>
              <a:ext uri="{FF2B5EF4-FFF2-40B4-BE49-F238E27FC236}">
                <a16:creationId xmlns="" xmlns:a16="http://schemas.microsoft.com/office/drawing/2014/main" id="{1A4F08E0-C646-4F09-9A57-A0812A1ED057}"/>
              </a:ext>
            </a:extLst>
          </p:cNvPr>
          <p:cNvSpPr/>
          <p:nvPr/>
        </p:nvSpPr>
        <p:spPr>
          <a:xfrm rot="10800000">
            <a:off x="8806455" y="2431799"/>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98;p14">
            <a:hlinkClick r:id="" action="ppaction://hlinkshowjump?jump=nextslide"/>
            <a:extLst>
              <a:ext uri="{FF2B5EF4-FFF2-40B4-BE49-F238E27FC236}">
                <a16:creationId xmlns="" xmlns:a16="http://schemas.microsoft.com/office/drawing/2014/main" id="{0757D257-2DDC-41D5-A967-2981F45439CE}"/>
              </a:ext>
            </a:extLst>
          </p:cNvPr>
          <p:cNvPicPr preferRelativeResize="0"/>
          <p:nvPr/>
        </p:nvPicPr>
        <p:blipFill>
          <a:blip r:embed="rId5">
            <a:alphaModFix/>
          </a:blip>
          <a:stretch>
            <a:fillRect/>
          </a:stretch>
        </p:blipFill>
        <p:spPr>
          <a:xfrm rot="10800000">
            <a:off x="8904523" y="2471654"/>
            <a:ext cx="145833" cy="218733"/>
          </a:xfrm>
          <a:prstGeom prst="rect">
            <a:avLst/>
          </a:prstGeom>
          <a:noFill/>
          <a:ln>
            <a:noFill/>
          </a:ln>
        </p:spPr>
      </p:pic>
      <p:sp>
        <p:nvSpPr>
          <p:cNvPr id="21" name="Google Shape;105;p15">
            <a:hlinkClick r:id="" action="ppaction://hlinkshowjump?jump=previousslide"/>
            <a:extLst>
              <a:ext uri="{FF2B5EF4-FFF2-40B4-BE49-F238E27FC236}">
                <a16:creationId xmlns="" xmlns:a16="http://schemas.microsoft.com/office/drawing/2014/main" id="{23E269D8-18AE-45B7-A943-BF8327F38409}"/>
              </a:ext>
            </a:extLst>
          </p:cNvPr>
          <p:cNvSpPr/>
          <p:nvPr/>
        </p:nvSpPr>
        <p:spPr>
          <a:xfrm>
            <a:off x="83757" y="2422263"/>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 name="Google Shape;106;p15">
            <a:extLst>
              <a:ext uri="{FF2B5EF4-FFF2-40B4-BE49-F238E27FC236}">
                <a16:creationId xmlns="" xmlns:a16="http://schemas.microsoft.com/office/drawing/2014/main" id="{F5425B7B-960C-4617-8A60-334432CEF024}"/>
              </a:ext>
            </a:extLst>
          </p:cNvPr>
          <p:cNvPicPr preferRelativeResize="0"/>
          <p:nvPr/>
        </p:nvPicPr>
        <p:blipFill>
          <a:blip r:embed="rId5">
            <a:alphaModFix/>
          </a:blip>
          <a:stretch>
            <a:fillRect/>
          </a:stretch>
        </p:blipFill>
        <p:spPr>
          <a:xfrm>
            <a:off x="138957" y="2462775"/>
            <a:ext cx="145833" cy="218733"/>
          </a:xfrm>
          <a:prstGeom prst="rect">
            <a:avLst/>
          </a:prstGeom>
          <a:noFill/>
          <a:ln>
            <a:noFill/>
          </a:ln>
        </p:spPr>
      </p:pic>
      <p:sp>
        <p:nvSpPr>
          <p:cNvPr id="23" name="Google Shape;107;p15">
            <a:hlinkClick r:id="" action="ppaction://hlinkshowjump?jump=previousslide"/>
            <a:extLst>
              <a:ext uri="{FF2B5EF4-FFF2-40B4-BE49-F238E27FC236}">
                <a16:creationId xmlns="" xmlns:a16="http://schemas.microsoft.com/office/drawing/2014/main" id="{2DDC3148-EC2E-4173-8E85-81B12A1EE463}"/>
              </a:ext>
            </a:extLst>
          </p:cNvPr>
          <p:cNvSpPr/>
          <p:nvPr/>
        </p:nvSpPr>
        <p:spPr>
          <a:xfrm rot="5400000">
            <a:off x="-99975" y="2262150"/>
            <a:ext cx="495300" cy="619200"/>
          </a:xfrm>
          <a:prstGeom prst="round2SameRect">
            <a:avLst>
              <a:gd name="adj1" fmla="val 14089"/>
              <a:gd name="adj2" fmla="val 0"/>
            </a:avLst>
          </a:prstGeom>
          <a:solidFill>
            <a:srgbClr val="0C5D5E"/>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4" name="Google Shape;108;p15">
            <a:hlinkClick r:id="" action="ppaction://hlinkshowjump?jump=previousslide"/>
            <a:extLst>
              <a:ext uri="{FF2B5EF4-FFF2-40B4-BE49-F238E27FC236}">
                <a16:creationId xmlns="" xmlns:a16="http://schemas.microsoft.com/office/drawing/2014/main" id="{886F5AD6-1B0D-445E-A75C-10DEF8CEB5F8}"/>
              </a:ext>
            </a:extLst>
          </p:cNvPr>
          <p:cNvSpPr/>
          <p:nvPr/>
        </p:nvSpPr>
        <p:spPr>
          <a:xfrm>
            <a:off x="52807" y="2422188"/>
            <a:ext cx="299100" cy="29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Google Shape;109;p15">
            <a:hlinkClick r:id="" action="ppaction://hlinkshowjump?jump=previousslide"/>
            <a:extLst>
              <a:ext uri="{FF2B5EF4-FFF2-40B4-BE49-F238E27FC236}">
                <a16:creationId xmlns="" xmlns:a16="http://schemas.microsoft.com/office/drawing/2014/main" id="{B2FE8D8B-2EA6-42AE-AA08-D35D467C3EC9}"/>
              </a:ext>
            </a:extLst>
          </p:cNvPr>
          <p:cNvPicPr preferRelativeResize="0"/>
          <p:nvPr/>
        </p:nvPicPr>
        <p:blipFill>
          <a:blip r:embed="rId5">
            <a:alphaModFix/>
          </a:blip>
          <a:stretch>
            <a:fillRect/>
          </a:stretch>
        </p:blipFill>
        <p:spPr>
          <a:xfrm>
            <a:off x="108007" y="2462700"/>
            <a:ext cx="145833" cy="218733"/>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TotalTime>
  <Words>7227</Words>
  <Application>Microsoft Office PowerPoint</Application>
  <PresentationFormat>Presentación en pantalla (16:9)</PresentationFormat>
  <Paragraphs>583</Paragraphs>
  <Slides>75</Slides>
  <Notes>75</Notes>
  <HiddenSlides>0</HiddenSlides>
  <MMClips>4</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75</vt:i4>
      </vt:variant>
    </vt:vector>
  </HeadingPairs>
  <TitlesOfParts>
    <vt:vector size="87" baseType="lpstr">
      <vt:lpstr>Poppins</vt:lpstr>
      <vt:lpstr>Poppins Black</vt:lpstr>
      <vt:lpstr>Calibri</vt:lpstr>
      <vt:lpstr>Century Gothic</vt:lpstr>
      <vt:lpstr>Poppins Medium</vt:lpstr>
      <vt:lpstr>Quicksand</vt:lpstr>
      <vt:lpstr>Arial</vt:lpstr>
      <vt:lpstr>Roboto</vt:lpstr>
      <vt:lpstr>Fira Sans Extra Condensed Medium</vt:lpstr>
      <vt:lpstr>Raleway</vt:lpstr>
      <vt:lpstr>Poppins Light</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Política Institucional de Atención Integral a la Adolescencia </vt:lpstr>
      <vt:lpstr>Política Institucional de Atención Integral a la Adolescencia </vt:lpstr>
      <vt:lpstr>Política Institucional de Atención Integral a la Adolescencia </vt:lpstr>
      <vt:lpstr>Programa de Atención Integral a la Adolescencia (PAIA) </vt:lpstr>
      <vt:lpstr>Lineamiento para la consejería y prescripción de métodos anticonceptivos y de protección a personas adolescentes en los establecimientos de salud de la CCSS. LT.GM.DDSS.AAIP.PAIA.220318 </vt:lpstr>
      <vt:lpstr>Lineamiento para la consejería y prescripción de métodos anticonceptivos y de protección a personas adolescentes en los establecimientos de salud de la CCSS LT.GM.DDSS.AAIP.PAIA.220318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¿Cuál es la normativa institucional en salud para adolescentes? </vt:lpstr>
      <vt:lpstr>¿Cuál es la normativa institucional en salud para adolescentes? </vt:lpstr>
      <vt:lpstr>¿Cuál es la normativa institucional en salud para adolescentes? </vt:lpstr>
      <vt:lpstr>¿Cuál es la normativa institucional en salud para adolescentes? </vt:lpstr>
      <vt:lpstr>¿Qué características debe tener la persona funcionaria que atiende a adolescentes mujeres? </vt:lpstr>
      <vt:lpstr>¿Qué características debe tener la persona funcionaria que atiende a adolescentes mujeres? </vt:lpstr>
      <vt:lpstr>¿Qué características debe tener la persona funcionaria que atiende a adolescentes mujeres? </vt:lpstr>
      <vt:lpstr>¿Qué características debe tener la persona funcionaria que atiende a adolescentes mujeres? </vt:lpstr>
      <vt:lpstr>¿Qué características debe tener el espacio físico para la atención de adolescentes? </vt:lpstr>
      <vt:lpstr>¿Qué características debe tener el espacio físico para la atención de adolescentes? </vt:lpstr>
      <vt:lpstr>¿Qué características debe tener el espacio físico para la atención de adolescentes? </vt:lpstr>
      <vt:lpstr>¿Qué características debe tener el espacio físico para la atención de adolescentes? </vt:lpstr>
      <vt:lpstr>Kristel tiene 14 años. Hace 24 horas tuvo relaciones sexuales sin protección por lo que acude al área de emergencias para solicitar el anticonceptivo de emergencias.  ¿Qué puede hacer usted como personal de salud?</vt:lpstr>
      <vt:lpstr>Kristel tiene 14 años. Hace 24 horas tuvo relaciones sexuales sin protección por lo que acude al área de emergencias para solicitar el anticonceptivo de emergencias.  ¿Qué puede hacer usted como personal de salud?</vt:lpstr>
      <vt:lpstr>Kristel tiene 14 años. Hace 24 horas tuvo relaciones sexuales sin protección por lo que acude al área de emergencias para solicitar el anticonceptivo de emergencias.  ¿Qué puede hacer usted como personal de salud?</vt:lpstr>
      <vt:lpstr>Kristel tiene 14 años. Hace 24 horas tuvo relaciones sexuales sin protección por lo que acude al área de emergencias para solicitar el anticonceptivo de emergencias.  ¿Qué puede hacer usted como personal de salud?</vt:lpstr>
      <vt:lpstr>Allison tiene 12 años y su novio 15. Ella desea conocer sobre métodos anticonceptivos, así que asiste a la clínica para que le den consejería. ¿Qué puede hacer usted como personal de salud?</vt:lpstr>
      <vt:lpstr>Allison tiene 12 años y su novio 15. Ella desea conocer sobre métodos anticonceptivos, así que asiste a la clínica para que le den consejería. ¿Qué puede hacer usted como personal de salud?</vt:lpstr>
      <vt:lpstr>Allison tiene 12 años y su novio 15. Ella desea conocer sobre métodos anticonceptivos, así que asiste a la clínica para que le den consejería. ¿Qué puede hacer usted como personal de salud?</vt:lpstr>
      <vt:lpstr>Allison tiene 12 años y su novio 15. Ella desea conocer sobre métodos anticonceptivos, así que asiste a la clínica para que le den consejería. ¿Qué puede hacer usted como personal de salud?</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Merck01</dc:creator>
  <cp:lastModifiedBy>ecespedes</cp:lastModifiedBy>
  <cp:revision>23</cp:revision>
  <dcterms:modified xsi:type="dcterms:W3CDTF">2021-11-05T18:59:22Z</dcterms:modified>
</cp:coreProperties>
</file>